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C00"/>
    <a:srgbClr val="006600"/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A3B9-A0D2-41D5-9CAF-511831ED8D7E}" type="datetimeFigureOut">
              <a:rPr lang="ru-RU" smtClean="0"/>
              <a:pPr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C3B26-F767-4C90-91F2-FD1B9F95F9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абличка 2"/>
          <p:cNvSpPr/>
          <p:nvPr/>
        </p:nvSpPr>
        <p:spPr>
          <a:xfrm>
            <a:off x="6156176" y="188640"/>
            <a:ext cx="2808312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357950" y="332656"/>
            <a:ext cx="264320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C000"/>
                  </a:solidFill>
                </a:ln>
                <a:solidFill>
                  <a:srgbClr val="FF0000"/>
                </a:solidFill>
              </a:rPr>
              <a:t>Как понять, </a:t>
            </a:r>
          </a:p>
          <a:p>
            <a:pPr algn="ctr"/>
            <a:r>
              <a:rPr lang="ru-RU" sz="2400" b="1" dirty="0">
                <a:ln w="1905">
                  <a:solidFill>
                    <a:srgbClr val="FFC000"/>
                  </a:solidFill>
                </a:ln>
                <a:solidFill>
                  <a:srgbClr val="FF0000"/>
                </a:solidFill>
              </a:rPr>
              <a:t>что тебя травят ?</a:t>
            </a:r>
          </a:p>
        </p:txBody>
      </p:sp>
      <p:sp>
        <p:nvSpPr>
          <p:cNvPr id="4" name="Табличка 3"/>
          <p:cNvSpPr/>
          <p:nvPr/>
        </p:nvSpPr>
        <p:spPr>
          <a:xfrm>
            <a:off x="3131840" y="188640"/>
            <a:ext cx="2880320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абличка 4"/>
          <p:cNvSpPr/>
          <p:nvPr/>
        </p:nvSpPr>
        <p:spPr>
          <a:xfrm>
            <a:off x="179512" y="188640"/>
            <a:ext cx="2808312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5536" y="285728"/>
            <a:ext cx="25202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Тебе угрожают, тебя толкают, пихают, или даже бьют.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В соц.сетях у тебя часто появляются грубые, негативные комментарии. </a:t>
            </a:r>
          </a:p>
          <a:p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В соц.сетях или </a:t>
            </a:r>
            <a:r>
              <a:rPr lang="ru-RU" dirty="0" err="1">
                <a:latin typeface="Constantia" pitchFamily="18" charset="0"/>
              </a:rPr>
              <a:t>мессенджерах</a:t>
            </a:r>
            <a:r>
              <a:rPr lang="ru-RU" dirty="0">
                <a:latin typeface="Constantia" pitchFamily="18" charset="0"/>
              </a:rPr>
              <a:t> распространяют фото, видео, высмеивающие тебя. А тебе при этом совсем не весело.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6116" y="214290"/>
            <a:ext cx="273630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С тобой демонстративно не общаются, игнорируют твои слова, просьбы, вопросы. 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Это происходит постоянно, твои попытки прояснить ситуацию безуспешны. 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О тебе постоянно распускают сплетни. 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При этом ты точно не делал того, в чем тебя обвиняют. 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Тебя постоянно прилюдно обзывают, оскорбляют, придираются.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5074" y="507207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nstantia" pitchFamily="18" charset="0"/>
              </a:rPr>
              <a:t>Советы психолога школьникам</a:t>
            </a:r>
          </a:p>
        </p:txBody>
      </p:sp>
      <p:pic>
        <p:nvPicPr>
          <p:cNvPr id="7" name="Picture 2" descr="Если вашего ребенка травят - не делайте этого! Есть две главные ошибки, совершаемые родителями детей, которых.. 2023 ВКонтакт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214554"/>
            <a:ext cx="2362217" cy="22145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786322"/>
            <a:ext cx="2408457" cy="14271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абличка 2"/>
          <p:cNvSpPr/>
          <p:nvPr/>
        </p:nvSpPr>
        <p:spPr>
          <a:xfrm>
            <a:off x="6156176" y="188640"/>
            <a:ext cx="2808312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3131840" y="188640"/>
            <a:ext cx="2880320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абличка 4"/>
          <p:cNvSpPr/>
          <p:nvPr/>
        </p:nvSpPr>
        <p:spPr>
          <a:xfrm>
            <a:off x="179512" y="188640"/>
            <a:ext cx="2808312" cy="6480720"/>
          </a:xfrm>
          <a:prstGeom prst="plaque">
            <a:avLst>
              <a:gd name="adj" fmla="val 8074"/>
            </a:avLst>
          </a:prstGeom>
          <a:solidFill>
            <a:schemeClr val="bg1"/>
          </a:solidFill>
          <a:ln w="762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dirty="0" err="1">
                <a:latin typeface="Constantia" pitchFamily="18" charset="0"/>
              </a:rPr>
              <a:t>чно</a:t>
            </a:r>
            <a:r>
              <a:rPr lang="ru-RU" dirty="0">
                <a:latin typeface="Constantia" pitchFamily="18" charset="0"/>
              </a:rPr>
              <a:t> портят и ломают, забирают себе. Любые твои просьбы прекратить это вызывают лишь веселье у обидчика(</a:t>
            </a:r>
            <a:r>
              <a:rPr lang="ru-RU" dirty="0" err="1">
                <a:latin typeface="Constantia" pitchFamily="18" charset="0"/>
              </a:rPr>
              <a:t>ов</a:t>
            </a:r>
            <a:r>
              <a:rPr lang="ru-RU" dirty="0">
                <a:latin typeface="Constantia" pitchFamily="18" charset="0"/>
              </a:rPr>
              <a:t>).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Ты начинаешь бояться встречи с теми, кто тебя обижает. У тебя без спроса берут вещи, нарочно портят и ломают, забирают себе. Любые твои просьбы прекратить это вызывают лишь веселье у обидчика(</a:t>
            </a:r>
            <a:r>
              <a:rPr lang="ru-RU" dirty="0" err="1">
                <a:latin typeface="Constantia" pitchFamily="18" charset="0"/>
              </a:rPr>
              <a:t>ов</a:t>
            </a:r>
            <a:r>
              <a:rPr lang="ru-RU" dirty="0">
                <a:latin typeface="Constantia" pitchFamily="18" charset="0"/>
              </a:rPr>
              <a:t>). 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Constantia" pitchFamily="18" charset="0"/>
              </a:rPr>
              <a:t>Ты начинаешь бояться встречи с теми, кто тебя обижает.</a:t>
            </a:r>
          </a:p>
          <a:p>
            <a:pPr>
              <a:buFont typeface="Wingdings" pitchFamily="2" charset="2"/>
              <a:buChar char="v"/>
            </a:pPr>
            <a:endParaRPr lang="ru-RU" dirty="0">
              <a:latin typeface="Constant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60648"/>
            <a:ext cx="2664296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У тебя без спроса берут вещи, нарочно портят и ломают, забирают себе. Любые </a:t>
            </a:r>
            <a:r>
              <a:rPr lang="ru-RU" b="1">
                <a:latin typeface="Constantia" pitchFamily="18" charset="0"/>
              </a:rPr>
              <a:t>твои просьбы- прекратить это, </a:t>
            </a:r>
            <a:r>
              <a:rPr lang="ru-RU" b="1" dirty="0">
                <a:latin typeface="Constantia" pitchFamily="18" charset="0"/>
              </a:rPr>
              <a:t>вызывают лишь веселье у обидчика(</a:t>
            </a:r>
            <a:r>
              <a:rPr lang="ru-RU" b="1" dirty="0" err="1">
                <a:latin typeface="Constantia" pitchFamily="18" charset="0"/>
              </a:rPr>
              <a:t>ов</a:t>
            </a:r>
            <a:r>
              <a:rPr lang="ru-RU" b="1" dirty="0">
                <a:latin typeface="Constantia" pitchFamily="18" charset="0"/>
              </a:rPr>
              <a:t>). </a:t>
            </a:r>
          </a:p>
          <a:p>
            <a:pPr>
              <a:buFont typeface="Wingdings" pitchFamily="2" charset="2"/>
              <a:buChar char="v"/>
            </a:pPr>
            <a:endParaRPr lang="ru-RU" b="1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Ты начинаешь бояться встречи с теми, кто тебя обижает.</a:t>
            </a:r>
          </a:p>
          <a:p>
            <a:pPr>
              <a:buFont typeface="Wingdings" pitchFamily="2" charset="2"/>
              <a:buChar char="v"/>
            </a:pPr>
            <a:endParaRPr lang="ru-RU" b="1" dirty="0">
              <a:latin typeface="Constant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Всё это может происходить в присутствии других ребят, которые либо молча наблюдают, либо поддерживают происходящее.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ru-RU" b="1" dirty="0">
              <a:latin typeface="Constant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260648"/>
            <a:ext cx="2736304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Обратиться за помощью к взрослым, которые могут помочь, не равно «наябедничать» или «нажаловаться».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6116" y="4143380"/>
            <a:ext cx="2628800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Из ситуации  травли (буллинга) часто невозможно выйти самостоятельно.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86512" y="571480"/>
            <a:ext cx="2677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Если ты или твои товарищи подверглись  травле (</a:t>
            </a:r>
            <a:r>
              <a:rPr lang="ru-RU" b="1" dirty="0" err="1">
                <a:latin typeface="Constantia" pitchFamily="18" charset="0"/>
              </a:rPr>
              <a:t>буллингу</a:t>
            </a:r>
            <a:r>
              <a:rPr lang="ru-RU" b="1" dirty="0">
                <a:latin typeface="Constantia" pitchFamily="18" charset="0"/>
              </a:rPr>
              <a:t>), обязательно обратись за помощью к взрослым, которым ты доверяешь (родителям, учителям).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86512" y="5214950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Будь уверен в себе.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>
                <a:latin typeface="Constantia" pitchFamily="18" charset="0"/>
              </a:rPr>
              <a:t>Тебе помогут </a:t>
            </a:r>
          </a:p>
          <a:p>
            <a:pPr algn="ctr">
              <a:lnSpc>
                <a:spcPct val="150000"/>
              </a:lnSpc>
            </a:pPr>
            <a:endParaRPr lang="ru-RU" sz="1200" b="1" dirty="0">
              <a:latin typeface="Constant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200" b="1" i="1" dirty="0">
                <a:latin typeface="Constantia" pitchFamily="18" charset="0"/>
              </a:rPr>
              <a:t>Подготовила </a:t>
            </a:r>
            <a:r>
              <a:rPr lang="ru-RU" sz="1200" b="1" i="1" dirty="0" err="1">
                <a:latin typeface="Constantia" pitchFamily="18" charset="0"/>
              </a:rPr>
              <a:t>Салем</a:t>
            </a:r>
            <a:r>
              <a:rPr lang="ru-RU" sz="1200" b="1" i="1" dirty="0">
                <a:latin typeface="Constantia" pitchFamily="18" charset="0"/>
              </a:rPr>
              <a:t> О.А.</a:t>
            </a:r>
          </a:p>
        </p:txBody>
      </p:sp>
      <p:sp>
        <p:nvSpPr>
          <p:cNvPr id="26" name="Полилиния 25"/>
          <p:cNvSpPr/>
          <p:nvPr/>
        </p:nvSpPr>
        <p:spPr>
          <a:xfrm>
            <a:off x="5073910" y="2907619"/>
            <a:ext cx="135574" cy="129804"/>
          </a:xfrm>
          <a:custGeom>
            <a:avLst/>
            <a:gdLst>
              <a:gd name="connsiteX0" fmla="*/ 0 w 135574"/>
              <a:gd name="connsiteY0" fmla="*/ 2884 h 129804"/>
              <a:gd name="connsiteX1" fmla="*/ 126920 w 135574"/>
              <a:gd name="connsiteY1" fmla="*/ 0 h 129804"/>
              <a:gd name="connsiteX2" fmla="*/ 135574 w 135574"/>
              <a:gd name="connsiteY2" fmla="*/ 43268 h 129804"/>
              <a:gd name="connsiteX3" fmla="*/ 103844 w 135574"/>
              <a:gd name="connsiteY3" fmla="*/ 129804 h 129804"/>
              <a:gd name="connsiteX4" fmla="*/ 14423 w 135574"/>
              <a:gd name="connsiteY4" fmla="*/ 86536 h 129804"/>
              <a:gd name="connsiteX5" fmla="*/ 0 w 135574"/>
              <a:gd name="connsiteY5" fmla="*/ 2884 h 12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574" h="129804">
                <a:moveTo>
                  <a:pt x="0" y="2884"/>
                </a:moveTo>
                <a:lnTo>
                  <a:pt x="126920" y="0"/>
                </a:lnTo>
                <a:lnTo>
                  <a:pt x="135574" y="43268"/>
                </a:lnTo>
                <a:lnTo>
                  <a:pt x="103844" y="129804"/>
                </a:lnTo>
                <a:lnTo>
                  <a:pt x="14423" y="86536"/>
                </a:lnTo>
                <a:lnTo>
                  <a:pt x="0" y="288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5622435" y="2699427"/>
            <a:ext cx="23784" cy="34567"/>
          </a:xfrm>
          <a:custGeom>
            <a:avLst/>
            <a:gdLst>
              <a:gd name="connsiteX0" fmla="*/ 2046 w 23784"/>
              <a:gd name="connsiteY0" fmla="*/ 31499 h 34567"/>
              <a:gd name="connsiteX1" fmla="*/ 8182 w 23784"/>
              <a:gd name="connsiteY1" fmla="*/ 22294 h 34567"/>
              <a:gd name="connsiteX2" fmla="*/ 11251 w 23784"/>
              <a:gd name="connsiteY2" fmla="*/ 13088 h 34567"/>
              <a:gd name="connsiteX3" fmla="*/ 20456 w 23784"/>
              <a:gd name="connsiteY3" fmla="*/ 3883 h 34567"/>
              <a:gd name="connsiteX4" fmla="*/ 2046 w 23784"/>
              <a:gd name="connsiteY4" fmla="*/ 31499 h 34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84" h="34567">
                <a:moveTo>
                  <a:pt x="2046" y="31499"/>
                </a:moveTo>
                <a:cubicBezTo>
                  <a:pt x="0" y="34567"/>
                  <a:pt x="6533" y="25592"/>
                  <a:pt x="8182" y="22294"/>
                </a:cubicBezTo>
                <a:cubicBezTo>
                  <a:pt x="9629" y="19401"/>
                  <a:pt x="9457" y="15779"/>
                  <a:pt x="11251" y="13088"/>
                </a:cubicBezTo>
                <a:cubicBezTo>
                  <a:pt x="13658" y="9478"/>
                  <a:pt x="17632" y="7178"/>
                  <a:pt x="20456" y="3883"/>
                </a:cubicBezTo>
                <a:cubicBezTo>
                  <a:pt x="23784" y="0"/>
                  <a:pt x="4092" y="28431"/>
                  <a:pt x="2046" y="31499"/>
                </a:cubicBezTo>
                <a:close/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2928934"/>
            <a:ext cx="1750145" cy="1166764"/>
          </a:xfrm>
          <a:prstGeom prst="round2DiagRect">
            <a:avLst>
              <a:gd name="adj1" fmla="val 16667"/>
              <a:gd name="adj2" fmla="val 7905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 l="15000" t="33235" r="12999" b="295"/>
          <a:stretch>
            <a:fillRect/>
          </a:stretch>
        </p:blipFill>
        <p:spPr bwMode="auto">
          <a:xfrm>
            <a:off x="6500826" y="3714752"/>
            <a:ext cx="1943113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306</Words>
  <Application>Microsoft Office PowerPoint</Application>
  <PresentationFormat>Экран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Constantia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САЛЕМ ОЛЬГА</dc:creator>
  <cp:lastModifiedBy>Пользователь</cp:lastModifiedBy>
  <cp:revision>76</cp:revision>
  <dcterms:created xsi:type="dcterms:W3CDTF">2024-07-17T17:08:02Z</dcterms:created>
  <dcterms:modified xsi:type="dcterms:W3CDTF">2025-02-27T04:14:46Z</dcterms:modified>
</cp:coreProperties>
</file>