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C00"/>
    <a:srgbClr val="006600"/>
    <a:srgbClr val="008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абличка 2"/>
          <p:cNvSpPr/>
          <p:nvPr/>
        </p:nvSpPr>
        <p:spPr>
          <a:xfrm>
            <a:off x="6156176" y="188640"/>
            <a:ext cx="2808312" cy="6480720"/>
          </a:xfrm>
          <a:prstGeom prst="plaque">
            <a:avLst>
              <a:gd name="adj" fmla="val 807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Constantia" pitchFamily="18" charset="0"/>
              </a:rPr>
              <a:t>Что делать детям в случае травли?</a:t>
            </a:r>
          </a:p>
        </p:txBody>
      </p:sp>
      <p:sp>
        <p:nvSpPr>
          <p:cNvPr id="4" name="Табличка 3"/>
          <p:cNvSpPr/>
          <p:nvPr/>
        </p:nvSpPr>
        <p:spPr>
          <a:xfrm>
            <a:off x="3131840" y="188640"/>
            <a:ext cx="2880320" cy="6480720"/>
          </a:xfrm>
          <a:prstGeom prst="plaque">
            <a:avLst>
              <a:gd name="adj" fmla="val 807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абличка 4"/>
          <p:cNvSpPr/>
          <p:nvPr/>
        </p:nvSpPr>
        <p:spPr>
          <a:xfrm>
            <a:off x="179512" y="188640"/>
            <a:ext cx="2808312" cy="6480720"/>
          </a:xfrm>
          <a:prstGeom prst="plaque">
            <a:avLst>
              <a:gd name="adj" fmla="val 807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95536" y="285728"/>
            <a:ext cx="25202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>
                <a:latin typeface="Constantia" pitchFamily="18" charset="0"/>
                <a:cs typeface="Arial" pitchFamily="34" charset="0"/>
              </a:rPr>
              <a:t> Сохраняй самообладание и спокойствие. </a:t>
            </a:r>
          </a:p>
          <a:p>
            <a:r>
              <a:rPr lang="ru-RU" sz="2000" dirty="0">
                <a:latin typeface="Constantia" pitchFamily="18" charset="0"/>
                <a:cs typeface="Arial" pitchFamily="34" charset="0"/>
              </a:rPr>
              <a:t>Твои бурные эмоциональные реакции только раззадорят обидчиков.</a:t>
            </a: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Constantia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Constantia" pitchFamily="18" charset="0"/>
                <a:cs typeface="Arial" pitchFamily="34" charset="0"/>
              </a:rPr>
              <a:t>Если тебе угрожают собираются отнять вещи, ударить – кричи и зови на помощь, постарайся убежать туда, где есть взрослые. Это – не игры, это самое настоящее насилие.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6116" y="214290"/>
            <a:ext cx="273630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rial" pitchFamily="34" charset="0"/>
              </a:rPr>
              <a:t>Важно понимать, что с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rial" pitchFamily="34" charset="0"/>
              </a:rPr>
              <a:t>буллингом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rial" pitchFamily="34" charset="0"/>
              </a:rPr>
              <a:t> практически невозможно справиться в одиночку. Поэтому самый главный совет</a:t>
            </a:r>
            <a:r>
              <a:rPr lang="ru-RU" b="1" i="1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rial" pitchFamily="34" charset="0"/>
              </a:rPr>
              <a:t>: Не молчи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rial" pitchFamily="34" charset="0"/>
              </a:rPr>
              <a:t>!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Constantia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  <a:cs typeface="Arial" pitchFamily="34" charset="0"/>
              </a:rPr>
              <a:t>Обязательно расскажи о случае травли взрослым, которым доверяешь. </a:t>
            </a:r>
          </a:p>
          <a:p>
            <a:r>
              <a:rPr lang="ru-RU" dirty="0">
                <a:latin typeface="Constantia" pitchFamily="18" charset="0"/>
                <a:cs typeface="Arial" pitchFamily="34" charset="0"/>
              </a:rPr>
              <a:t>В том числе, если травят не тебя, а кого-то другого. Не скрывай подробностей.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  <a:cs typeface="Arial" pitchFamily="34" charset="0"/>
              </a:rPr>
              <a:t>Постарайся вступить в переговоры с обидчиками, узнай, почему они придираются именно к тебе.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5074" y="5072074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nstantia" pitchFamily="18" charset="0"/>
              </a:rPr>
              <a:t>Советы психолога школьникам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43924" t="19531" r="21486" b="48242"/>
          <a:stretch>
            <a:fillRect/>
          </a:stretch>
        </p:blipFill>
        <p:spPr bwMode="auto">
          <a:xfrm>
            <a:off x="6357950" y="785794"/>
            <a:ext cx="2383431" cy="12484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абличка 2"/>
          <p:cNvSpPr/>
          <p:nvPr/>
        </p:nvSpPr>
        <p:spPr>
          <a:xfrm>
            <a:off x="6156176" y="188640"/>
            <a:ext cx="2808312" cy="6480720"/>
          </a:xfrm>
          <a:prstGeom prst="plaque">
            <a:avLst>
              <a:gd name="adj" fmla="val 807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3131840" y="188640"/>
            <a:ext cx="2880320" cy="6480720"/>
          </a:xfrm>
          <a:prstGeom prst="plaque">
            <a:avLst>
              <a:gd name="adj" fmla="val 807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абличка 4"/>
          <p:cNvSpPr/>
          <p:nvPr/>
        </p:nvSpPr>
        <p:spPr>
          <a:xfrm>
            <a:off x="179512" y="188640"/>
            <a:ext cx="2808312" cy="6480720"/>
          </a:xfrm>
          <a:prstGeom prst="plaque">
            <a:avLst>
              <a:gd name="adj" fmla="val 807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347864" y="260648"/>
            <a:ext cx="273630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>
                <a:latin typeface="Constantia" pitchFamily="18" charset="0"/>
                <a:cs typeface="Arial" pitchFamily="34" charset="0"/>
              </a:rPr>
              <a:t>Если тебе предложат стать участником травли (вместе оскорблять, дразнить, издеваться над кем-то) ни в коем случае не соглашайся! Тем более, однажды в такой ситуации можешь оказаться ты или близкий тебе человек. </a:t>
            </a: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Constantia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Constantia" pitchFamily="18" charset="0"/>
                <a:cs typeface="Arial" pitchFamily="34" charset="0"/>
              </a:rPr>
              <a:t> Старайся не обижать других, не грубить, поступать так, как тебе кажется, поступают хорошие, добрые люди.</a:t>
            </a:r>
            <a:endParaRPr lang="ru-RU" sz="2000" b="1" dirty="0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86512" y="285728"/>
            <a:ext cx="26779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Старайся постоянно укреплять самооценку и вести себя уверенно.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Ищи свои сильные стороны и развивай их. Это сделает тебя психологически сильнее.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Обзаводись друзьями и приятелями. Чем больше у тебя хороших знакомых, чем дружнее ваш класс, тем меньше вероятность, что в такой компании возникнет травля</a:t>
            </a:r>
            <a:r>
              <a:rPr lang="ru-RU" dirty="0"/>
              <a:t>.</a:t>
            </a:r>
            <a:endParaRPr lang="ru-RU" b="1" dirty="0">
              <a:latin typeface="Constant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6512" y="5214950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ru-RU" sz="1200" b="1" dirty="0">
              <a:latin typeface="Constantia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200" b="1" i="1" dirty="0">
              <a:latin typeface="Constantia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200" b="1" i="1" dirty="0">
              <a:latin typeface="Constantia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200" b="1" i="1" dirty="0">
              <a:latin typeface="Constant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1200" b="1" i="1" dirty="0">
                <a:latin typeface="Constantia" pitchFamily="18" charset="0"/>
              </a:rPr>
              <a:t>Подготовила </a:t>
            </a:r>
            <a:r>
              <a:rPr lang="ru-RU" sz="1200" b="1" i="1" dirty="0" err="1">
                <a:latin typeface="Constantia" pitchFamily="18" charset="0"/>
              </a:rPr>
              <a:t>Салем</a:t>
            </a:r>
            <a:r>
              <a:rPr lang="ru-RU" sz="1200" b="1" i="1" dirty="0">
                <a:latin typeface="Constantia" pitchFamily="18" charset="0"/>
              </a:rPr>
              <a:t> О.А.</a:t>
            </a:r>
          </a:p>
        </p:txBody>
      </p:sp>
      <p:sp>
        <p:nvSpPr>
          <p:cNvPr id="38" name="Полилиния 37"/>
          <p:cNvSpPr/>
          <p:nvPr/>
        </p:nvSpPr>
        <p:spPr>
          <a:xfrm>
            <a:off x="5622435" y="2699427"/>
            <a:ext cx="23784" cy="34567"/>
          </a:xfrm>
          <a:custGeom>
            <a:avLst/>
            <a:gdLst>
              <a:gd name="connsiteX0" fmla="*/ 2046 w 23784"/>
              <a:gd name="connsiteY0" fmla="*/ 31499 h 34567"/>
              <a:gd name="connsiteX1" fmla="*/ 8182 w 23784"/>
              <a:gd name="connsiteY1" fmla="*/ 22294 h 34567"/>
              <a:gd name="connsiteX2" fmla="*/ 11251 w 23784"/>
              <a:gd name="connsiteY2" fmla="*/ 13088 h 34567"/>
              <a:gd name="connsiteX3" fmla="*/ 20456 w 23784"/>
              <a:gd name="connsiteY3" fmla="*/ 3883 h 34567"/>
              <a:gd name="connsiteX4" fmla="*/ 2046 w 23784"/>
              <a:gd name="connsiteY4" fmla="*/ 31499 h 34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84" h="34567">
                <a:moveTo>
                  <a:pt x="2046" y="31499"/>
                </a:moveTo>
                <a:cubicBezTo>
                  <a:pt x="0" y="34567"/>
                  <a:pt x="6533" y="25592"/>
                  <a:pt x="8182" y="22294"/>
                </a:cubicBezTo>
                <a:cubicBezTo>
                  <a:pt x="9629" y="19401"/>
                  <a:pt x="9457" y="15779"/>
                  <a:pt x="11251" y="13088"/>
                </a:cubicBezTo>
                <a:cubicBezTo>
                  <a:pt x="13658" y="9478"/>
                  <a:pt x="17632" y="7178"/>
                  <a:pt x="20456" y="3883"/>
                </a:cubicBezTo>
                <a:cubicBezTo>
                  <a:pt x="23784" y="0"/>
                  <a:pt x="4092" y="28431"/>
                  <a:pt x="2046" y="31499"/>
                </a:cubicBezTo>
                <a:close/>
              </a:path>
            </a:pathLst>
          </a:cu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14282" y="214291"/>
            <a:ext cx="27146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u="sng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Constantia" pitchFamily="18" charset="0"/>
              </a:rPr>
              <a:t>Как не оказаться в       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FF0000"/>
                </a:solidFill>
                <a:latin typeface="Constantia" pitchFamily="18" charset="0"/>
              </a:rPr>
              <a:t>   ситуации травли?</a:t>
            </a:r>
            <a:r>
              <a:rPr lang="ru-RU" dirty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Constantia" pitchFamily="18" charset="0"/>
              </a:rPr>
              <a:t>Старайся не ввязываться в конфликты из-за пустяков. </a:t>
            </a: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Constantia" pitchFamily="18" charset="0"/>
              </a:rPr>
              <a:t>А если это невозможно, постарайся внимательно выслушать человека.</a:t>
            </a:r>
          </a:p>
          <a:p>
            <a:endParaRPr lang="ru-RU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38982" t="18554" r="14348" b="23828"/>
          <a:stretch>
            <a:fillRect/>
          </a:stretch>
        </p:blipFill>
        <p:spPr bwMode="auto">
          <a:xfrm>
            <a:off x="6572264" y="4786322"/>
            <a:ext cx="2058383" cy="14287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 l="42862" t="23633" r="22548" b="48047"/>
          <a:stretch>
            <a:fillRect/>
          </a:stretch>
        </p:blipFill>
        <p:spPr bwMode="auto">
          <a:xfrm>
            <a:off x="285720" y="4786322"/>
            <a:ext cx="2579158" cy="11872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264</Words>
  <Application>Microsoft Office PowerPoint</Application>
  <PresentationFormat>Экран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Constantia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САЛЕМ ОЛЬГА</dc:creator>
  <cp:lastModifiedBy>Пользователь</cp:lastModifiedBy>
  <cp:revision>87</cp:revision>
  <dcterms:created xsi:type="dcterms:W3CDTF">2024-07-17T17:08:02Z</dcterms:created>
  <dcterms:modified xsi:type="dcterms:W3CDTF">2025-02-27T04:15:09Z</dcterms:modified>
</cp:coreProperties>
</file>