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7" d="100"/>
          <a:sy n="117" d="100"/>
        </p:scale>
        <p:origin x="-318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DD75-DD8D-4308-BB50-93BB83E5C58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036A-A175-4704-BF2F-10C9C8DB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09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DD75-DD8D-4308-BB50-93BB83E5C58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036A-A175-4704-BF2F-10C9C8DB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7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DD75-DD8D-4308-BB50-93BB83E5C58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036A-A175-4704-BF2F-10C9C8DB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7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DD75-DD8D-4308-BB50-93BB83E5C58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036A-A175-4704-BF2F-10C9C8DB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0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DD75-DD8D-4308-BB50-93BB83E5C58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036A-A175-4704-BF2F-10C9C8DB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13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DD75-DD8D-4308-BB50-93BB83E5C58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036A-A175-4704-BF2F-10C9C8DB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47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DD75-DD8D-4308-BB50-93BB83E5C58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036A-A175-4704-BF2F-10C9C8DB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83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DD75-DD8D-4308-BB50-93BB83E5C58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036A-A175-4704-BF2F-10C9C8DB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0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DD75-DD8D-4308-BB50-93BB83E5C58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036A-A175-4704-BF2F-10C9C8DB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0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DD75-DD8D-4308-BB50-93BB83E5C58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036A-A175-4704-BF2F-10C9C8DB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85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DD75-DD8D-4308-BB50-93BB83E5C58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036A-A175-4704-BF2F-10C9C8DB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16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1DD75-DD8D-4308-BB50-93BB83E5C58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036A-A175-4704-BF2F-10C9C8DB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"/>
            <a:ext cx="12192000" cy="6853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726"/>
            <a:ext cx="10335492" cy="5624947"/>
          </a:xfrm>
        </p:spPr>
        <p:txBody>
          <a:bodyPr>
            <a:normAutofit fontScale="92500" lnSpcReduction="10000"/>
          </a:bodyPr>
          <a:lstStyle/>
          <a:p>
            <a:endParaRPr lang="ru-RU" altLang="ru-RU" sz="3600" b="1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6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5100" b="1" i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altLang="ru-RU" sz="5100" b="1" i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51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родителями.</a:t>
            </a:r>
          </a:p>
          <a:p>
            <a:r>
              <a:rPr lang="ru-RU" altLang="ru-RU" sz="51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Объединение: «Город красивой речи»</a:t>
            </a:r>
          </a:p>
          <a:p>
            <a:endParaRPr lang="ru-RU" sz="36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endPara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 algn="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endParaRPr lang="ru-RU" sz="1800" b="1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49637" y="4087091"/>
            <a:ext cx="2008909" cy="81741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Домикальчикова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Татьяна Сергеевна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86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846" y="380035"/>
            <a:ext cx="6567969" cy="1325563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стенды</a:t>
            </a:r>
            <a:endParaRPr lang="ru-RU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162" y="380035"/>
            <a:ext cx="3005628" cy="2254221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176" y="2634256"/>
            <a:ext cx="5333278" cy="399995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3" y="2037860"/>
            <a:ext cx="4540903" cy="34056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3440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4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181" y="207819"/>
            <a:ext cx="10605656" cy="1835239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alt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индивидуальных занятий в присутствии родителей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5869" y="1726325"/>
            <a:ext cx="4245534" cy="5558854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95988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288" y="299821"/>
            <a:ext cx="10515600" cy="1325563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дидактических пособий и игр </a:t>
            </a:r>
            <a:br>
              <a:rPr lang="ru-RU" altLang="ru-RU" sz="3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родителей</a:t>
            </a:r>
            <a:endParaRPr lang="ru-RU" sz="32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16974" y="2055813"/>
            <a:ext cx="3775203" cy="3775203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0" y="1925204"/>
            <a:ext cx="3229895" cy="430652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3823" y="2664583"/>
            <a:ext cx="4504531" cy="328699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6308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12192000" cy="685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4" y="1690688"/>
            <a:ext cx="5801784" cy="4351338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8146" y="244622"/>
            <a:ext cx="11071526" cy="99848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ru-RU" altLang="ru-RU" sz="4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тетради детей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50639" y="914349"/>
            <a:ext cx="4002028" cy="533603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99069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6018" y="250031"/>
            <a:ext cx="2763982" cy="1325563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ВЫВОД: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ru-RU" alt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предложенного материала является привлечение родителей к активному участию в коррекционном процессе по преодолению речевого дефекта у ребёнка. Особое значение родителей в исправлении речевой патологии заключается в том, что, используя предложенный материал дома, они получают возможность закрепления ребёнком полученных на логопедических занятиях речевых умении и навыков в свободном речевом общении – во время игр, прогулок, и т. д.,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е. в повседневной жизни.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 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коррекционной логопедической работы во многом зависит от того, на сколько добросовестно относятся родители к выполнению «домашних задании» логопеда. Только тесный контакт в работе специалиста и родителей может способствовать устранению речевых нарушений в дошкольном возрасте, а значит и дальнейшему полноценному школьному обучению.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8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691" y="1219200"/>
            <a:ext cx="8866909" cy="47659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alt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Успех </a:t>
            </a:r>
            <a:r>
              <a:rPr lang="ru-RU" altLang="ru-RU" sz="2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коррекционного обучения во многом определяется тем, на сколько чётко организуется преемственность в работе логопеда и родителей.</a:t>
            </a:r>
            <a:br>
              <a:rPr lang="ru-RU" altLang="ru-RU" sz="2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200" b="1" i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altLang="ru-RU" sz="2200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altLang="ru-RU" sz="2200" b="1" i="1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alt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altLang="ru-RU" sz="2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не проявляют желания помочь учителю – логопеду и устраняются от работы по исправлению речевых недостатков у детей, объясняя, что они не владеют необходимыми знаниями и умениями</a:t>
            </a:r>
            <a:r>
              <a:rPr lang="ru-RU" alt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200" b="1" i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altLang="ru-RU" sz="2200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altLang="ru-RU" sz="2200" b="1" i="1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alt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altLang="ru-RU" sz="2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педагогическая система не может быть в полной мере эффективной, если в ней  не задействована семья. Активное участие семьи в коррекционном процессе во многом помогает работе учителя – логопеда и ускоряет успехи детей.</a:t>
            </a:r>
            <a:r>
              <a:rPr lang="ru-RU" alt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12192000" cy="685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362" y="1610535"/>
            <a:ext cx="8028709" cy="1214293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совместной работы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2873" y="3283528"/>
            <a:ext cx="7876308" cy="18959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altLang="ru-RU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родителей, привлечь их внимание к тем коррекционным и педагогическим задачам, которые осуществляются в работе с детьми, сделав воспитание ребёнка в семье и в детском саду более последовательным и эффективным.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81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1"/>
            <a:ext cx="12192000" cy="685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6779" y="753051"/>
            <a:ext cx="7516091" cy="1629930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198" y="2382981"/>
            <a:ext cx="8167255" cy="350303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ru-RU" alt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партнёрские отношения с семьёй каждого воспитанника, создать атмосферу общности интересов и эмоциональной </a:t>
            </a:r>
            <a:r>
              <a:rPr lang="ru-RU" altLang="ru-RU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взаимоподдержки</a:t>
            </a:r>
            <a:r>
              <a:rPr lang="ru-RU" alt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ru-RU" alt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грамотность родителей в области развивающей и коррекционной педагогики, пробудить в них интерес и желание участвовать в развитии своего ребёнка.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ru-RU" alt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родителей навыки наблюдения за ребёнком и умения делать правильные выводы из этих наблюдений.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ru-RU" alt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у родителей привычки интересоваться у педагогов процессом развития ребёнка, обращаться за помощью в вопросах коррекции и воспитания.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19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9572" y="1257147"/>
            <a:ext cx="7252855" cy="540529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с родителями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647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Формы работы:</a:t>
            </a:r>
          </a:p>
          <a:p>
            <a:pPr marL="0" indent="0">
              <a:buNone/>
            </a:pPr>
            <a:r>
              <a:rPr lang="ru-RU" dirty="0" smtClean="0"/>
              <a:t>            Консультации</a:t>
            </a:r>
          </a:p>
          <a:p>
            <a:pPr marL="0" indent="0">
              <a:buNone/>
            </a:pPr>
            <a:r>
              <a:rPr lang="ru-RU" dirty="0" smtClean="0"/>
              <a:t>                  Информационные уголки</a:t>
            </a:r>
          </a:p>
          <a:p>
            <a:pPr marL="0" indent="0">
              <a:buNone/>
            </a:pPr>
            <a:r>
              <a:rPr lang="ru-RU" dirty="0" smtClean="0"/>
              <a:t>                       Родительские собрания</a:t>
            </a:r>
          </a:p>
          <a:p>
            <a:pPr marL="0" indent="0">
              <a:buNone/>
            </a:pPr>
            <a:r>
              <a:rPr lang="ru-RU" dirty="0" smtClean="0"/>
              <a:t>                           Анкетирование</a:t>
            </a:r>
          </a:p>
          <a:p>
            <a:pPr marL="0" indent="0">
              <a:buNone/>
            </a:pPr>
            <a:r>
              <a:rPr lang="ru-RU" dirty="0" smtClean="0"/>
              <a:t>                                  Индивидуальные беседы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Индивидуальные тетради детей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12113" y="2321818"/>
            <a:ext cx="978408" cy="48463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701317" y="290186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190521" y="3398060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679725" y="38826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205228" y="4363845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796955" y="48764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624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1"/>
            <a:ext cx="12192000" cy="685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090" y="78233"/>
            <a:ext cx="8548255" cy="1754867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altLang="ru-RU" sz="3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i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Благоприятные </a:t>
            </a:r>
            <a:r>
              <a:rPr lang="ru-RU" altLang="ru-RU" sz="2700" b="1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включения семьи в процесс воспитания и создания на этой основе единого </a:t>
            </a:r>
            <a:r>
              <a:rPr lang="ru-RU" altLang="ru-RU" sz="2700" b="1" i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altLang="ru-RU" sz="2700" b="1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развивающего пространства</a:t>
            </a:r>
            <a:r>
              <a:rPr lang="ru-RU" altLang="ru-RU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0800000" flipV="1">
            <a:off x="-367041" y="2100412"/>
            <a:ext cx="8154924" cy="963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   </a:t>
            </a:r>
            <a:r>
              <a:rPr lang="ru-RU" sz="3200" b="1" i="1" dirty="0" smtClean="0"/>
              <a:t>Папки раскладушки, памятки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924" y="2100412"/>
            <a:ext cx="3692920" cy="4458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7" r="-3490" b="10516"/>
          <a:stretch/>
        </p:blipFill>
        <p:spPr>
          <a:xfrm>
            <a:off x="733392" y="2836904"/>
            <a:ext cx="6688140" cy="3256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521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1"/>
            <a:ext cx="12192000" cy="685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3872" y="193965"/>
            <a:ext cx="8001001" cy="1280290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</a:t>
            </a:r>
            <a:r>
              <a:rPr lang="ru-RU" altLang="ru-RU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75" y="1653836"/>
            <a:ext cx="3786135" cy="473414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67" y="1653836"/>
            <a:ext cx="4114800" cy="502458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60310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1"/>
            <a:ext cx="12192000" cy="685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6454" y="281031"/>
            <a:ext cx="8194964" cy="1256823"/>
          </a:xfrm>
          <a:prstGeom prst="ellipse">
            <a:avLst/>
          </a:prstGeom>
          <a:solidFill>
            <a:schemeClr val="bg1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развивающая среда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05" y="1803869"/>
            <a:ext cx="4631387" cy="4631387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8" y="1882054"/>
            <a:ext cx="4475018" cy="447501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8911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1"/>
            <a:ext cx="12192000" cy="685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8276" y="248589"/>
            <a:ext cx="6886574" cy="1186439"/>
          </a:xfrm>
          <a:prstGeom prst="ellipse">
            <a:avLst/>
          </a:prstGeom>
          <a:solidFill>
            <a:schemeClr val="bg1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Специальная литература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162" y="1904084"/>
            <a:ext cx="4391891" cy="439189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5" r="-2807"/>
          <a:stretch/>
        </p:blipFill>
        <p:spPr>
          <a:xfrm>
            <a:off x="834848" y="1678046"/>
            <a:ext cx="4855260" cy="484396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915712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311</Words>
  <Application>Microsoft Office PowerPoint</Application>
  <PresentationFormat>Произвольный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 Успех коррекционного обучения во многом определяется тем, на сколько чётко организуется преемственность в работе логопеда и родителей.   Часто родители не проявляют желания помочь учителю – логопеду и устраняются от работы по исправлению речевых недостатков у детей, объясняя, что они не владеют необходимыми знаниями и умениями.   Ни одна педагогическая система не может быть в полной мере эффективной, если в ней  не задействована семья. Активное участие семьи в коррекционном процессе во многом помогает работе учителя – логопеда и ускоряет успехи детей. </vt:lpstr>
      <vt:lpstr>Цель совместной работы</vt:lpstr>
      <vt:lpstr> Задачи:</vt:lpstr>
      <vt:lpstr>Система работы с родителями</vt:lpstr>
      <vt:lpstr>  Благоприятные условия для включения семьи в процесс воспитания и создания на этой основе единого коррекционно – развивающего пространства  </vt:lpstr>
      <vt:lpstr>   Анкетирование родителей </vt:lpstr>
      <vt:lpstr>Предметно развивающая среда</vt:lpstr>
      <vt:lpstr>Презентация PowerPoint</vt:lpstr>
      <vt:lpstr>Информационные стенды</vt:lpstr>
      <vt:lpstr>Проведение индивидуальных занятий в присутствии родителей</vt:lpstr>
      <vt:lpstr>Изготовление дидактических пособий и игр  с помощью родителей</vt:lpstr>
      <vt:lpstr>Индивидуальные тетради детей</vt:lpstr>
      <vt:lpstr>ВЫВОД: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dom-pionerov53@mail.ru</cp:lastModifiedBy>
  <cp:revision>40</cp:revision>
  <dcterms:created xsi:type="dcterms:W3CDTF">2024-10-19T11:52:42Z</dcterms:created>
  <dcterms:modified xsi:type="dcterms:W3CDTF">2024-12-24T11:48:12Z</dcterms:modified>
</cp:coreProperties>
</file>