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76" r:id="rId4"/>
    <p:sldId id="277" r:id="rId5"/>
    <p:sldId id="27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2B4F-C339-41DC-998F-88BEAF9BC98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2B63-5CD3-4C42-B190-035593B4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7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2B4F-C339-41DC-998F-88BEAF9BC98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2B63-5CD3-4C42-B190-035593B4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269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2B4F-C339-41DC-998F-88BEAF9BC98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2B63-5CD3-4C42-B190-035593B4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74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2B4F-C339-41DC-998F-88BEAF9BC98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2B63-5CD3-4C42-B190-035593B4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96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2B4F-C339-41DC-998F-88BEAF9BC98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2B63-5CD3-4C42-B190-035593B4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54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2B4F-C339-41DC-998F-88BEAF9BC98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2B63-5CD3-4C42-B190-035593B4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1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2B4F-C339-41DC-998F-88BEAF9BC98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2B63-5CD3-4C42-B190-035593B4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9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2B4F-C339-41DC-998F-88BEAF9BC98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2B63-5CD3-4C42-B190-035593B4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07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2B4F-C339-41DC-998F-88BEAF9BC98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2B63-5CD3-4C42-B190-035593B4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0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2B4F-C339-41DC-998F-88BEAF9BC98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2B63-5CD3-4C42-B190-035593B4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12B4F-C339-41DC-998F-88BEAF9BC98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B2B63-5CD3-4C42-B190-035593B4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08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12B4F-C339-41DC-998F-88BEAF9BC98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B2B63-5CD3-4C42-B190-035593B41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69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mpi\Downloads\—Pngtree—pastel blue hand painted alcohol_1935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7140" y="335846"/>
            <a:ext cx="9144000" cy="3093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ama Nueva" pitchFamily="2" charset="-52"/>
                <a:cs typeface="Times New Roman" pitchFamily="18" charset="0"/>
              </a:rPr>
              <a:t>Муниципальное бюджетное учреждение </a:t>
            </a:r>
          </a:p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ama Nueva" pitchFamily="2" charset="-52"/>
                <a:cs typeface="Times New Roman" pitchFamily="18" charset="0"/>
              </a:rPr>
              <a:t>дополнительного образования</a:t>
            </a:r>
          </a:p>
          <a:p>
            <a:pPr algn="ctr"/>
            <a:endParaRPr lang="ru-RU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d Script" pitchFamily="2" charset="0"/>
            </a:endParaRPr>
          </a:p>
          <a:p>
            <a:pPr algn="ctr"/>
            <a:r>
              <a:rPr lang="ru-RU" sz="4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ama Nueva" pitchFamily="2" charset="-52"/>
              </a:rPr>
              <a:t>«Обоянский районный </a:t>
            </a:r>
          </a:p>
          <a:p>
            <a:pPr algn="ctr"/>
            <a:r>
              <a:rPr lang="ru-RU" sz="4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ama Nueva" pitchFamily="2" charset="-52"/>
              </a:rPr>
              <a:t>Дом пионеров и школьников </a:t>
            </a:r>
          </a:p>
          <a:p>
            <a:pPr algn="ctr"/>
            <a:r>
              <a:rPr lang="ru-RU" sz="45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ama Nueva" pitchFamily="2" charset="-52"/>
              </a:rPr>
              <a:t>Курской области»</a:t>
            </a:r>
            <a:endParaRPr lang="ru-RU" sz="45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ama Nueva" pitchFamily="2" charset="-52"/>
            </a:endParaRPr>
          </a:p>
        </p:txBody>
      </p:sp>
      <p:pic>
        <p:nvPicPr>
          <p:cNvPr id="2054" name="Picture 6" descr="C:\Users\dompi\OneDrive\Рабочий стол\png-transparent-scientific-journal-logo-science-design-text-heart-scientist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4" b="89888" l="0" r="100000">
                        <a14:foregroundMark x1="7065" y1="22022" x2="7065" y2="22022"/>
                        <a14:foregroundMark x1="8370" y1="33933" x2="8370" y2="33933"/>
                        <a14:foregroundMark x1="2391" y1="57528" x2="2391" y2="57528"/>
                        <a14:foregroundMark x1="6413" y1="62247" x2="6413" y2="62247"/>
                        <a14:foregroundMark x1="10543" y1="78427" x2="10543" y2="78427"/>
                        <a14:foregroundMark x1="5652" y1="73034" x2="5652" y2="73034"/>
                        <a14:foregroundMark x1="18696" y1="78652" x2="18696" y2="78652"/>
                        <a14:foregroundMark x1="25870" y1="69213" x2="25870" y2="69213"/>
                        <a14:foregroundMark x1="23478" y1="62697" x2="23478" y2="62697"/>
                        <a14:foregroundMark x1="17283" y1="15506" x2="17283" y2="15506"/>
                        <a14:foregroundMark x1="25870" y1="68764" x2="25870" y2="68764"/>
                        <a14:foregroundMark x1="26413" y1="67416" x2="26522" y2="69663"/>
                        <a14:foregroundMark x1="26196" y1="72584" x2="26304" y2="64494"/>
                        <a14:foregroundMark x1="35217" y1="63820" x2="35217" y2="63820"/>
                        <a14:foregroundMark x1="30543" y1="71236" x2="30543" y2="71236"/>
                        <a14:foregroundMark x1="36413" y1="81348" x2="36413" y2="81348"/>
                        <a14:foregroundMark x1="38152" y1="72135" x2="38152" y2="72135"/>
                        <a14:foregroundMark x1="43587" y1="29213" x2="43587" y2="29213"/>
                        <a14:foregroundMark x1="38913" y1="13708" x2="38913" y2="13708"/>
                        <a14:foregroundMark x1="35761" y1="21573" x2="35761" y2="21573"/>
                        <a14:foregroundMark x1="54239" y1="12584" x2="54239" y2="12584"/>
                        <a14:foregroundMark x1="49130" y1="23146" x2="49130" y2="23146"/>
                        <a14:foregroundMark x1="51413" y1="30787" x2="51413" y2="30787"/>
                        <a14:foregroundMark x1="49565" y1="31461" x2="50217" y2="21124"/>
                        <a14:foregroundMark x1="58478" y1="21124" x2="58478" y2="21124"/>
                        <a14:foregroundMark x1="57391" y1="37753" x2="57391" y2="37753"/>
                        <a14:foregroundMark x1="57283" y1="41798" x2="57717" y2="36180"/>
                        <a14:foregroundMark x1="68043" y1="26517" x2="68043" y2="26517"/>
                        <a14:foregroundMark x1="62935" y1="26067" x2="62935" y2="26067"/>
                        <a14:foregroundMark x1="68478" y1="41573" x2="68478" y2="41573"/>
                        <a14:foregroundMark x1="79130" y1="29888" x2="79130" y2="29888"/>
                        <a14:foregroundMark x1="77609" y1="38652" x2="77609" y2="38652"/>
                        <a14:foregroundMark x1="75978" y1="47640" x2="75978" y2="47640"/>
                        <a14:foregroundMark x1="80978" y1="44944" x2="80978" y2="44944"/>
                        <a14:foregroundMark x1="85543" y1="42247" x2="85543" y2="42247"/>
                        <a14:foregroundMark x1="86304" y1="26067" x2="86304" y2="26067"/>
                        <a14:foregroundMark x1="88478" y1="20000" x2="88478" y2="20000"/>
                        <a14:foregroundMark x1="84348" y1="26742" x2="85761" y2="29663"/>
                        <a14:foregroundMark x1="93478" y1="26517" x2="93478" y2="26517"/>
                        <a14:foregroundMark x1="94348" y1="56404" x2="94348" y2="56404"/>
                        <a14:foregroundMark x1="91304" y1="74831" x2="88587" y2="66742"/>
                        <a14:foregroundMark x1="82174" y1="72135" x2="82174" y2="72135"/>
                        <a14:foregroundMark x1="79348" y1="73258" x2="79348" y2="73258"/>
                        <a14:foregroundMark x1="77174" y1="84045" x2="77174" y2="84045"/>
                        <a14:foregroundMark x1="65652" y1="76404" x2="65652" y2="76404"/>
                        <a14:foregroundMark x1="63587" y1="82472" x2="63587" y2="82472"/>
                        <a14:foregroundMark x1="54022" y1="79775" x2="55109" y2="69213"/>
                        <a14:foregroundMark x1="17391" y1="27191" x2="17391" y2="27191"/>
                        <a14:backgroundMark x1="17500" y1="37303" x2="19239" y2="28989"/>
                        <a14:backgroundMark x1="13152" y1="39326" x2="13152" y2="39326"/>
                        <a14:backgroundMark x1="10000" y1="40000" x2="10000" y2="40000"/>
                        <a14:backgroundMark x1="17935" y1="55281" x2="17935" y2="55281"/>
                        <a14:backgroundMark x1="56087" y1="47865" x2="56087" y2="47865"/>
                        <a14:backgroundMark x1="54457" y1="61798" x2="54457" y2="61798"/>
                        <a14:backgroundMark x1="61630" y1="37079" x2="61630" y2="37079"/>
                        <a14:backgroundMark x1="58913" y1="68539" x2="58913" y2="68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068960"/>
            <a:ext cx="90913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mpi\Downloads\—Pngtree—pastel blue hand painted alcohol_1935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" y="-37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418" y="116632"/>
            <a:ext cx="9024291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 течение  года продолжали  решаться  задачи по реализации Целевой модели 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образования детей: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вариативности дополнительного образования детей, качества и доступности дополнительных образовательных программ для детей;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ведущей роли дополнительного образования как важнейшего элемента интеллектуального, духовно-нравственного и физического совершенствования детей, а также обеспечение подготовки и ранней профориентации будущих кадров для потребностей социально-экономического развития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Обоянского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значимости и востребованности дополнительных общеобразовательных программ;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обновление методов и содержания дополнительного образования детей в соответствии с их образовательными потребностями и индивидуальными возможностями, интересами семьи и общества;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равного доступа к дополнительным общеобразовательным программам для различных категорий детей в соответствии с их образовательными потребностями и индивидуальными возможностями; в связи  с этим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соответствии со статьёй 3 Федерального закона № 568-ФЗ и в соответствии с частью 2.2 статьи 28 Закона о социальном заказе с 01.03.2023 года осуществлён переход на исполнение социальных заказов  по реализация дополнительных общеобразовательных программ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организационной структуры, предусматривающей взаимодействие структурных элементов на уровне организации, осуществляющей образовательную деятельность, муниципальном и региональном уровнях, а также обеспечивающей эффективное использование инфраструктурных, материально-технических и кадровых ресурсов системы образования при реализации дополнительных общеобразовательных программ;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-формирование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организационно-финансовых механизмов в системе дополнительного образования детей, направленных на совершенствование системы финансирования дополнительного образования детей, обеспечивающих повышение качества дополнительного образования детей, создание конкурентной среды в системе дополнительного образования детей, а также равный доступ детей к обучению по дополнительным общеобразовательным программам;							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системы кадрового обеспечения дополнительного образования детей на основе программного подхода, включающей непрерывное повышение профессионального мастерства педагогических работников дополнительного образования детей;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-развитие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сетевой формы реализации образовательных программ с возможностью зачета освоения детьми дополнительных общеразвивающих программ при обучении по основным образовательным программам и формирование индивидуальных учебных планов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28415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mpi\Downloads\—Pngtree—pastel blue hand painted alcohol_1935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78" y="11996"/>
            <a:ext cx="9144000" cy="2446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Охват  </a:t>
            </a:r>
            <a:r>
              <a:rPr lang="ru-RU" sz="6000" b="1" dirty="0">
                <a:solidFill>
                  <a:srgbClr val="FF0000"/>
                </a:solidFill>
                <a:latin typeface="Gabriola" pitchFamily="82" charset="0"/>
              </a:rPr>
              <a:t>детей, обучающихся </a:t>
            </a:r>
            <a:endParaRPr lang="ru-RU" sz="6000" b="1" dirty="0" smtClean="0">
              <a:solidFill>
                <a:srgbClr val="FF0000"/>
              </a:solidFill>
              <a:latin typeface="Gabriola" pitchFamily="82" charset="0"/>
            </a:endParaRP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Gabriola" pitchFamily="82" charset="0"/>
              </a:rPr>
              <a:t>в </a:t>
            </a:r>
            <a:r>
              <a:rPr lang="ru-RU" sz="4800" b="1" dirty="0">
                <a:solidFill>
                  <a:srgbClr val="FF0000"/>
                </a:solidFill>
                <a:latin typeface="Gabriola" pitchFamily="82" charset="0"/>
              </a:rPr>
              <a:t>МБУ ДО «ДПиШ</a:t>
            </a:r>
            <a:r>
              <a:rPr lang="ru-RU" sz="4800" b="1" dirty="0" smtClean="0">
                <a:solidFill>
                  <a:srgbClr val="FF0000"/>
                </a:solidFill>
                <a:latin typeface="Gabriola" pitchFamily="82" charset="0"/>
              </a:rPr>
              <a:t>»</a:t>
            </a:r>
          </a:p>
          <a:p>
            <a:pPr algn="ctr"/>
            <a:endParaRPr lang="ru-RU" sz="4500" b="1" cap="none" spc="0" dirty="0">
              <a:ln w="1905"/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briola" pitchFamily="8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666739"/>
              </p:ext>
            </p:extLst>
          </p:nvPr>
        </p:nvGraphicFramePr>
        <p:xfrm>
          <a:off x="323530" y="1988840"/>
          <a:ext cx="8496941" cy="4343036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354876"/>
                <a:gridCol w="566728"/>
                <a:gridCol w="679437"/>
                <a:gridCol w="679437"/>
                <a:gridCol w="566728"/>
                <a:gridCol w="680236"/>
                <a:gridCol w="680236"/>
                <a:gridCol w="566728"/>
                <a:gridCol w="566728"/>
                <a:gridCol w="455623"/>
                <a:gridCol w="566728"/>
                <a:gridCol w="566728"/>
                <a:gridCol w="566728"/>
              </a:tblGrid>
              <a:tr h="3227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Направлен-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ность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ПФДОД  на 01.09.2022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ПФДОД  на 01.09.2023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ПФДОД  на 01.09.2024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3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объедин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групп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К-во об-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Чис. об.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К-во об-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К-во об-</a:t>
                      </a:r>
                      <a:r>
                        <a:rPr lang="ru-RU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ся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техническое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5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художественное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5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естественно–научное 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5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туристско-краеведческое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5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социально-гуманитарное  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66,5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65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итого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23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mpi\Downloads\—Pngtree—pastel blue hand painted alcohol_1935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7259"/>
              </p:ext>
            </p:extLst>
          </p:nvPr>
        </p:nvGraphicFramePr>
        <p:xfrm>
          <a:off x="-1" y="14413"/>
          <a:ext cx="9131747" cy="6876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9633"/>
                <a:gridCol w="1728192"/>
                <a:gridCol w="1286426"/>
                <a:gridCol w="2428748"/>
                <a:gridCol w="2428748"/>
              </a:tblGrid>
              <a:tr h="38173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программ/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7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уч.г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2024-25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уч.г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2023-2024  уч. год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2024-2025  уч. год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</a:tr>
              <a:tr h="7634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техническое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3/5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«Картинг»,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ПФ«Математическое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конструирование  и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«3</a:t>
                      </a:r>
                      <a:r>
                        <a:rPr lang="en-US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ручки»,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«Картинг»,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  «3</a:t>
                      </a:r>
                      <a:r>
                        <a:rPr lang="en-US" sz="12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ru-RU" sz="1200" u="sng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ручки»,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</a:tr>
              <a:tr h="22904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11/14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11/16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Бисероплетение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«Изостудия»-1пр., «Аппликация» -2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«Вязание»,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«Соломка»,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ПФ«Живопись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шерстью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  «Изостудия»-1 </a:t>
                      </a:r>
                      <a:r>
                        <a:rPr lang="ru-RU" sz="12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«Декоративно-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искусство»,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«Конструирование и моделирование одежды»,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«Вязание»,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Бисероплетение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«Изостудия»-1пр., «Аппликация» -2 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«Вязание»,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«Соломка»,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 «Живопись  </a:t>
                      </a:r>
                      <a:r>
                        <a:rPr lang="ru-RU" sz="1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шерстью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  «Изостудия»-1 </a:t>
                      </a:r>
                      <a:r>
                        <a:rPr lang="ru-RU" sz="12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«Декоративно-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искусство»,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«Конструирование и моделирование одежды»,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«Вязание»,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</a:tr>
              <a:tr h="7634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естественно-научное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2/3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3/4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ПФ 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«Природа и фантазия»;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 «</a:t>
                      </a:r>
                      <a:r>
                        <a:rPr lang="ru-RU" sz="1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Исследовательские 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проекты</a:t>
                      </a:r>
                      <a:r>
                        <a:rPr lang="ru-RU" sz="1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«Юные  аграрии»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 «</a:t>
                      </a:r>
                      <a:r>
                        <a:rPr lang="ru-RU" sz="1200" u="sng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Исследовательские 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проекты» 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 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«Природа и фантазия»;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</a:tr>
              <a:tr h="5726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Туристско-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краеведческое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3/4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3/3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 безопасности» «Факел»,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 «Туризм»,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«Школа безопасности» «Факел»,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 «Туризм»,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</a:tr>
              <a:tr h="15269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Социально-гуманитарное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9/21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10/24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«Шахматы» - 1 пр.(-1)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ПФ:«Светлячок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«Занимательный английский», «Город красивой речи», «</a:t>
                      </a:r>
                      <a:r>
                        <a:rPr lang="ru-RU" sz="12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Звуковичок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«Ориентир», «</a:t>
                      </a:r>
                      <a:r>
                        <a:rPr lang="ru-RU" sz="12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Гармония»,</a:t>
                      </a: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«ЮИД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«Английский для школьников», «Рефлекс»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«Шахматы» - 1 пр.(-1)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ПФ: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«Светлячок», «Занимательный английский», «Город красивой речи», «</a:t>
                      </a:r>
                      <a:r>
                        <a:rPr lang="ru-RU" sz="1200" u="sng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Звуковичок</a:t>
                      </a:r>
                      <a:r>
                        <a:rPr lang="ru-RU" sz="1200" u="sng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», «Ориентир», «Гармония»,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«ЮИД»,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«Английский для школьников», «Рефлекс»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</a:tr>
              <a:tr h="1959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28/47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29/51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28/47 на 31.12.2023</a:t>
                      </a:r>
                      <a:endParaRPr lang="ru-RU" sz="1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29/51 на 31.12.2024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6940" marR="269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8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dompi\Downloads\—Pngtree—pastel blue hand painted alcohol_1935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dompi\OneDrive\Рабочий стол\png-klev-club-p-spasibo-za-vnimanie-png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095" y="1628800"/>
            <a:ext cx="1202533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C:\Users\dompi\OneDrive\Рабочий стол\124234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80337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ompi\OneDrive\Рабочий стол\124234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1830" y="4653136"/>
            <a:ext cx="7780337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3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677</Words>
  <Application>Microsoft Office PowerPoint</Application>
  <PresentationFormat>Экран (4:3)</PresentationFormat>
  <Paragraphs>175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dompi</dc:creator>
  <cp:lastModifiedBy>dompi</cp:lastModifiedBy>
  <cp:revision>19</cp:revision>
  <dcterms:created xsi:type="dcterms:W3CDTF">2024-10-30T11:01:36Z</dcterms:created>
  <dcterms:modified xsi:type="dcterms:W3CDTF">2024-12-20T08:05:03Z</dcterms:modified>
</cp:coreProperties>
</file>