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57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352D-71F8-4A8B-BF87-27DB8CA0F09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dompi\OneDrive\Рабочий стол\sferu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7429520" cy="12144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«Обоянский районный Дом пионеров и школьников» Курской области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43" y="5661248"/>
            <a:ext cx="91440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Зам. директора МБУ ДО «ДПиШ» </a:t>
            </a:r>
          </a:p>
          <a:p>
            <a:r>
              <a:rPr lang="ru-RU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А.В. Коптева</a:t>
            </a:r>
            <a:endPara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C:\Users\dompi\Downloads\Снимок экрана 2025-02-13 094753-no-bg-preview (carve.photos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" y="-136525"/>
            <a:ext cx="2019038" cy="20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mpi\OneDrive\Рабочий стол\sfe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Сферум в </a:t>
            </a:r>
            <a:r>
              <a:rPr lang="en-US" sz="4800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4800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Мессенджере</a:t>
            </a:r>
          </a:p>
        </p:txBody>
      </p:sp>
      <p:grpSp>
        <p:nvGrpSpPr>
          <p:cNvPr id="8" name="object 2"/>
          <p:cNvGrpSpPr/>
          <p:nvPr/>
        </p:nvGrpSpPr>
        <p:grpSpPr>
          <a:xfrm>
            <a:off x="357158" y="2285992"/>
            <a:ext cx="8485802" cy="4358254"/>
            <a:chOff x="204787" y="133375"/>
            <a:chExt cx="8782050" cy="45104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33375"/>
              <a:ext cx="8429625" cy="9430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787" y="1076401"/>
              <a:ext cx="8782050" cy="35667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2"/>
            <a:ext cx="9144000" cy="686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1154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spc="-2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Нормативные</a:t>
            </a:r>
            <a:r>
              <a:rPr lang="ru-RU" sz="5400" b="1" i="1" spc="-10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spc="-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5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5"/>
            <a:ext cx="6643734" cy="1714512"/>
          </a:xfrm>
        </p:spPr>
        <p:txBody>
          <a:bodyPr>
            <a:normAutofit fontScale="92500"/>
          </a:bodyPr>
          <a:lstStyle/>
          <a:p>
            <a:pPr marL="0" marR="5080" indent="0" algn="just" defTabSz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использованию российского  программного обеспечения при взаимодействии с учащимися  и их родителями для учителей образовательных  организаций.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1000760" indent="0" algn="just" defTabSz="0">
              <a:lnSpc>
                <a:spcPct val="100000"/>
              </a:lnSpc>
              <a:spcBef>
                <a:spcPts val="445"/>
              </a:spcBef>
              <a:buNone/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2000" b="1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ru-RU" sz="2000" b="1" spc="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просвещения</a:t>
            </a:r>
            <a:r>
              <a:rPr lang="ru-RU" sz="2000" b="1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04-127 </a:t>
            </a:r>
            <a:r>
              <a:rPr lang="ru-RU" sz="2000" b="1" spc="-48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1000760" indent="0" algn="just" defTabSz="0">
              <a:lnSpc>
                <a:spcPct val="100000"/>
              </a:lnSpc>
              <a:spcBef>
                <a:spcPts val="445"/>
              </a:spcBef>
              <a:buNone/>
            </a:pPr>
            <a:r>
              <a:rPr lang="ru-RU" sz="2000" b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22.02.2022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68" y="2214554"/>
            <a:ext cx="1670303" cy="169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object 3"/>
          <p:cNvGrpSpPr/>
          <p:nvPr/>
        </p:nvGrpSpPr>
        <p:grpSpPr>
          <a:xfrm>
            <a:off x="428596" y="3786190"/>
            <a:ext cx="8358246" cy="3000396"/>
            <a:chOff x="304800" y="2126195"/>
            <a:chExt cx="8608060" cy="3017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843" y="2126195"/>
              <a:ext cx="2514600" cy="26746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2444" y="2811995"/>
              <a:ext cx="5359908" cy="19888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5600" y="2495511"/>
              <a:ext cx="6016752" cy="23053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2300478"/>
              <a:ext cx="2714244" cy="28430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3911609"/>
          </a:xfrm>
          <a:ln>
            <a:noFill/>
          </a:ln>
        </p:spPr>
        <p:txBody>
          <a:bodyPr>
            <a:noAutofit/>
          </a:bodyPr>
          <a:lstStyle/>
          <a:p>
            <a:pPr marL="99695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b="1" spc="-2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ера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b="1" spc="-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600" b="1" spc="-7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6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3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27.0</a:t>
            </a:r>
            <a:r>
              <a:rPr lang="ru-RU" sz="1600" b="1" spc="-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b="1" spc="-6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spc="4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spc="-12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14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600" b="1" spc="1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spc="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16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9695" algn="just">
              <a:lnSpc>
                <a:spcPct val="100000"/>
              </a:lnSpc>
              <a:buNone/>
            </a:pPr>
            <a:r>
              <a:rPr lang="ru-RU" sz="16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"Об</a:t>
            </a:r>
            <a:r>
              <a:rPr lang="ru-RU" sz="1600" b="1" spc="-114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информации,</a:t>
            </a:r>
            <a:r>
              <a:rPr lang="ru-RU" sz="1600" b="1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7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информационных</a:t>
            </a:r>
            <a:r>
              <a:rPr lang="ru-RU" sz="1600" b="1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технологиях</a:t>
            </a:r>
            <a:r>
              <a:rPr lang="ru-RU" sz="1600" b="1" spc="-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spc="-13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spc="-8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4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защите</a:t>
            </a:r>
            <a:r>
              <a:rPr lang="ru-RU" sz="1600" b="1" spc="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6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информации"</a:t>
            </a:r>
            <a:endParaRPr lang="ru-RU" sz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buNone/>
            </a:pPr>
            <a:r>
              <a:rPr lang="ru-RU" sz="12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1200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200" spc="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29.12.2022</a:t>
            </a:r>
            <a:r>
              <a:rPr lang="ru-RU" sz="1200" spc="-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(с</a:t>
            </a:r>
            <a:r>
              <a:rPr lang="ru-RU" sz="1200" spc="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200" spc="-4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spc="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spc="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доп.,</a:t>
            </a:r>
            <a:r>
              <a:rPr lang="ru-RU" sz="1200" spc="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вступ.</a:t>
            </a:r>
            <a:r>
              <a:rPr lang="ru-RU" sz="1200" spc="8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spc="3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sz="1200" spc="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spc="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01.03.2023)</a:t>
            </a:r>
            <a:endParaRPr lang="ru-RU" sz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5244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1200" b="1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ru-RU" sz="12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200" b="1" spc="-7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12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8.</a:t>
            </a:r>
            <a:endParaRPr lang="ru-RU" sz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320" marR="19050" algn="just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предоставлении государственных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spc="-4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услуг,</a:t>
            </a:r>
            <a:r>
              <a:rPr lang="ru-RU" sz="1400" b="1" spc="-4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выполнении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1400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spc="3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sz="1200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государственными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компаниями,</a:t>
            </a:r>
            <a:r>
              <a:rPr lang="ru-RU" sz="1200" spc="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государственными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  <a:r>
              <a:rPr lang="ru-RU" sz="1200" spc="-30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унитарными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предприятиями,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публично-правовыми</a:t>
            </a:r>
            <a:r>
              <a:rPr lang="ru-RU" sz="1200" spc="2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компаниями,</a:t>
            </a:r>
            <a:r>
              <a:rPr lang="ru-RU" sz="1200" spc="2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хозяйственными</a:t>
            </a:r>
            <a:r>
              <a:rPr lang="ru-RU" sz="1200" spc="2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обществами,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уставном</a:t>
            </a:r>
            <a:r>
              <a:rPr lang="ru-RU" sz="1200" spc="2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капитале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200" spc="5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12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Федерации,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Федерации,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200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совокупности</a:t>
            </a:r>
            <a:r>
              <a:rPr lang="ru-RU" sz="1200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превышает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пятьдесят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процентов,</a:t>
            </a:r>
            <a:r>
              <a:rPr lang="ru-RU" sz="1200" spc="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кредитными</a:t>
            </a:r>
            <a:r>
              <a:rPr lang="ru-RU" sz="120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организациями,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некредитными</a:t>
            </a:r>
            <a:r>
              <a:rPr lang="ru-RU" sz="1200" spc="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финансовыми</a:t>
            </a:r>
            <a:r>
              <a:rPr lang="ru-RU" sz="12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организациями,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осуществляют</a:t>
            </a:r>
            <a:r>
              <a:rPr lang="ru-RU" sz="1200" spc="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указанные</a:t>
            </a:r>
            <a:r>
              <a:rPr lang="ru-RU" sz="1200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76.1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ru-RU" sz="120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ru-RU" sz="1200" spc="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86-ФЗ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Центральном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банке</a:t>
            </a:r>
            <a:r>
              <a:rPr lang="ru-RU" sz="1200" spc="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(Банке</a:t>
            </a:r>
            <a:r>
              <a:rPr lang="ru-RU" sz="1200" spc="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России)"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1200" spc="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деятельности,</a:t>
            </a:r>
            <a:r>
              <a:rPr lang="ru-RU" sz="120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субъектами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национальной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платежной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системы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товаров,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работ,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услуг,</a:t>
            </a:r>
            <a:r>
              <a:rPr lang="ru-RU" sz="1200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имущественных</a:t>
            </a:r>
            <a:r>
              <a:rPr lang="ru-RU" sz="1200" spc="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принадлежащих иностранным</a:t>
            </a:r>
            <a:r>
              <a:rPr lang="ru-RU" sz="1400" b="1" spc="5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юридическим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лицам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(или) иностранным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гражданам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информационных систем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(или) программ для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электронных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вычислительных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машин, которые</a:t>
            </a:r>
            <a:r>
              <a:rPr lang="ru-RU" sz="1400" b="1" spc="-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предназначены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1400" b="1" spc="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(или)</a:t>
            </a:r>
            <a:r>
              <a:rPr lang="ru-RU" sz="1400" b="1" spc="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обмена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электронными</a:t>
            </a:r>
            <a:r>
              <a:rPr lang="ru-RU" sz="1400" b="1" spc="-4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сообщениями </a:t>
            </a:r>
            <a:r>
              <a:rPr lang="ru-RU" sz="1400" b="1" spc="-3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исключительно</a:t>
            </a:r>
            <a:r>
              <a:rPr lang="ru-RU" sz="1400" b="1" spc="-3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пользователями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информационных</a:t>
            </a:r>
            <a:r>
              <a:rPr lang="ru-RU" sz="1400" b="1" spc="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(или)</a:t>
            </a:r>
            <a:r>
              <a:rPr lang="ru-RU" sz="1400" b="1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400" b="1" spc="-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электронных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вычислительных</a:t>
            </a:r>
            <a:r>
              <a:rPr lang="ru-RU" sz="1400" b="1" spc="-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машин,</a:t>
            </a:r>
            <a:r>
              <a:rPr lang="ru-RU" sz="1400" b="1" spc="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400" b="1" spc="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lang="ru-RU" sz="1400" b="1" spc="-5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отправитель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электронного</a:t>
            </a:r>
            <a:r>
              <a:rPr lang="ru-RU" sz="1400" b="1" spc="-7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сообщения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определяет</a:t>
            </a:r>
            <a:r>
              <a:rPr lang="ru-RU" sz="1400" b="1" spc="-6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получателя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получателей</a:t>
            </a:r>
            <a:r>
              <a:rPr lang="ru-RU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электронного</a:t>
            </a:r>
            <a:r>
              <a:rPr lang="ru-RU" sz="1400" b="1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сообщения</a:t>
            </a:r>
            <a:r>
              <a:rPr lang="ru-RU" sz="1400" b="1" spc="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spc="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предусматривается</a:t>
            </a:r>
            <a:r>
              <a:rPr lang="ru-RU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ru-RU" sz="1400" b="1" spc="3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пользователями</a:t>
            </a:r>
            <a:r>
              <a:rPr lang="ru-RU" sz="1400" b="1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«Интернет» общедоступной</a:t>
            </a:r>
            <a:r>
              <a:rPr lang="ru-RU" sz="1400" b="1" spc="6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1400" b="1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spc="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сети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"Интернет",</a:t>
            </a:r>
            <a:r>
              <a:rPr lang="ru-RU" sz="1200" b="1" spc="15" dirty="0" smtClean="0">
                <a:solidFill>
                  <a:schemeClr val="bg1"/>
                </a:solidFill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spc="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передачи</a:t>
            </a:r>
            <a:r>
              <a:rPr lang="ru-RU" sz="1200" spc="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платежных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ru-RU" sz="1200" spc="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spc="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(или)</a:t>
            </a:r>
            <a:r>
              <a:rPr lang="ru-RU" sz="1200" spc="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информации,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содержащей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персональные данные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 Российской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Федерации,</a:t>
            </a:r>
            <a:r>
              <a:rPr lang="ru-RU" sz="1200" spc="2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переводах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денежных 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1200" spc="-30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spc="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применяемых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безналичных</a:t>
            </a:r>
            <a:r>
              <a:rPr lang="ru-RU" sz="1200" spc="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расчетов,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сведения,</a:t>
            </a:r>
            <a:r>
              <a:rPr lang="ru-RU" sz="1200" spc="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необходимые</a:t>
            </a:r>
            <a:r>
              <a:rPr lang="ru-RU" sz="1200" spc="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осуществления</a:t>
            </a:r>
            <a:r>
              <a:rPr lang="ru-RU" sz="1200" spc="1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платежей</a:t>
            </a:r>
            <a:r>
              <a:rPr lang="ru-RU" sz="1200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spc="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(или) 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счетах</a:t>
            </a:r>
            <a:r>
              <a:rPr lang="ru-RU" sz="1200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(вкладах)</a:t>
            </a:r>
            <a:r>
              <a:rPr lang="ru-RU" sz="1200" spc="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 Российской</a:t>
            </a:r>
            <a:r>
              <a:rPr lang="ru-RU" sz="1200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00" spc="5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банках.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31828"/>
            <a:ext cx="8229600" cy="1154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2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Нормативные</a:t>
            </a:r>
            <a:r>
              <a:rPr kumimoji="0" lang="ru-RU" sz="5400" b="1" i="1" u="none" strike="noStrike" kern="1200" cap="none" spc="-10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400" b="1" i="1" u="none" strike="noStrike" kern="1200" cap="none" spc="-1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документы</a:t>
            </a:r>
            <a:endParaRPr kumimoji="0" lang="ru-RU" sz="5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4500594"/>
          </a:xfrm>
          <a:ln>
            <a:noFill/>
          </a:ln>
        </p:spPr>
        <p:txBody>
          <a:bodyPr>
            <a:noAutofit/>
          </a:bodyPr>
          <a:lstStyle/>
          <a:p>
            <a:pPr marL="99695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Разъяснения </a:t>
            </a:r>
            <a:r>
              <a:rPr lang="ru-RU" sz="1600" b="1" spc="-60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от 01.03.2023 года</a:t>
            </a:r>
          </a:p>
          <a:p>
            <a:pPr marL="12700" algn="just">
              <a:lnSpc>
                <a:spcPct val="100000"/>
              </a:lnSpc>
              <a:buNone/>
            </a:pPr>
            <a:r>
              <a:rPr lang="ru-RU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 марта 2023 года вступили в силу ч. 8-10 ст. 10 закона</a:t>
            </a:r>
          </a:p>
          <a:p>
            <a:pPr marL="12700" algn="just">
              <a:lnSpc>
                <a:spcPct val="100000"/>
              </a:lnSpc>
              <a:buNone/>
            </a:pPr>
            <a:r>
              <a:rPr lang="ru-RU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информации, информационных технологиях и о защите  информации». Закон устанавливает запрет для ряда российских  организаций на использование иностранных </a:t>
            </a:r>
            <a:r>
              <a:rPr lang="ru-RU" sz="1400" b="1" spc="-35" dirty="0" err="1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en-US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(принадлежащих иностранным лицам информационных систем и программ  для ЭВМ, которые предназначены и (или) используются для обмена  сообщениями исключительно между их пользователями, при котором</a:t>
            </a:r>
            <a:r>
              <a:rPr lang="en-US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отправитель определяет получателей сообщений и не предусматривается  размещение </a:t>
            </a:r>
            <a:r>
              <a:rPr lang="ru-RU" sz="1400" spc="-35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интернет-пользователями</a:t>
            </a:r>
            <a:r>
              <a:rPr lang="ru-RU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общедоступной информации в  интернете).</a:t>
            </a:r>
          </a:p>
          <a:p>
            <a:pPr marL="12700" algn="just">
              <a:lnSpc>
                <a:spcPct val="100000"/>
              </a:lnSpc>
              <a:buNone/>
            </a:pPr>
            <a:r>
              <a:rPr lang="ru-RU" sz="1400" b="1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 таким сервисам могут быть  отнесены: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Discord;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Microsoft Teams;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Skype for Business;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Snapchat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Telegram;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Threema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WeChat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0320" marR="19050" algn="just">
              <a:spcBef>
                <a:spcPts val="5"/>
              </a:spcBef>
            </a:pPr>
            <a:endParaRPr lang="en-US" sz="1400" b="1" u="heavy" spc="-10" dirty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6E2E9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0320" marR="19050" algn="just">
              <a:spcBef>
                <a:spcPts val="5"/>
              </a:spcBef>
              <a:buNone/>
            </a:pPr>
            <a:endParaRPr lang="en-US" sz="1400" b="1" u="heavy" spc="-10" dirty="0" smtClean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6E2E9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71480"/>
            <a:ext cx="8229600" cy="1154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-2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Нормативные</a:t>
            </a:r>
            <a:r>
              <a:rPr kumimoji="0" lang="ru-RU" sz="5400" b="1" i="1" u="none" strike="noStrike" kern="1200" cap="none" spc="-10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400" b="1" i="1" u="none" strike="noStrike" kern="1200" cap="none" spc="-1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документы</a:t>
            </a:r>
            <a:endParaRPr kumimoji="0" lang="ru-RU" sz="5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304" y="4429132"/>
            <a:ext cx="4401398" cy="196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6578" y="4429132"/>
            <a:ext cx="1957451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0573"/>
            <a:ext cx="80724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СФЕРУМ </a:t>
            </a:r>
          </a:p>
          <a:p>
            <a:pPr algn="ctr"/>
            <a:r>
              <a:rPr lang="ru-RU" sz="3600" b="1" i="1" spc="-1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i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i="1" spc="-2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3600" b="1" i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spc="-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i="1" spc="-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 spc="-19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нны</a:t>
            </a:r>
            <a:r>
              <a:rPr lang="ru-RU" sz="3600" b="1" i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3600" b="1" i="1" spc="-1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i="1" spc="-15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фров</a:t>
            </a:r>
            <a:r>
              <a:rPr lang="ru-RU" sz="3600" b="1" i="1" spc="-1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3600" b="1" i="1" spc="-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 </a:t>
            </a:r>
            <a:r>
              <a:rPr lang="ru-RU" sz="3600" b="1" i="1" spc="-11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i="1" spc="-1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spc="-12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3600" b="1" i="1" spc="-11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i="1" spc="-12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3600" b="1" i="1" spc="-11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i="1" spc="-1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ац</a:t>
            </a:r>
            <a:r>
              <a:rPr lang="ru-RU" sz="3600" b="1" i="1" spc="-10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spc="-21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i="1" spc="-3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-6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spc="-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i="1" spc="-6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spc="-7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spc="-7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spc="-1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b="1" i="1" spc="-19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spc="-20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8"/>
            <a:ext cx="9144000" cy="68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Сферум?</a:t>
            </a:r>
            <a:endParaRPr lang="ru-RU" sz="5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11609"/>
          </a:xfrm>
        </p:spPr>
        <p:txBody>
          <a:bodyPr>
            <a:normAutofit lnSpcReduction="10000"/>
          </a:bodyPr>
          <a:lstStyle/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 часть цифровой образовательной среды, которая создается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соответствии с постановлением Правительства РФ в целях реализации нацпроекта «Образование». Платформу разработало и запустило совместное предприятие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mail.ru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ПАО «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«Цифровое образование».</a:t>
            </a:r>
          </a:p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Аналогами послужили такие известные программы как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другие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5400" b="1" i="1" spc="-9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платформы</a:t>
            </a:r>
            <a:endParaRPr lang="ru-RU" sz="5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60597"/>
            <a:ext cx="8229600" cy="625461"/>
          </a:xfrm>
        </p:spPr>
        <p:txBody>
          <a:bodyPr>
            <a:normAutofit fontScale="92500" lnSpcReduction="10000"/>
          </a:bodyPr>
          <a:lstStyle/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есть в Сферуме</a:t>
            </a:r>
          </a:p>
        </p:txBody>
      </p:sp>
      <p:grpSp>
        <p:nvGrpSpPr>
          <p:cNvPr id="13" name="object 5"/>
          <p:cNvGrpSpPr/>
          <p:nvPr/>
        </p:nvGrpSpPr>
        <p:grpSpPr>
          <a:xfrm>
            <a:off x="142844" y="2714620"/>
            <a:ext cx="5857916" cy="3857652"/>
            <a:chOff x="390143" y="1450860"/>
            <a:chExt cx="5114544" cy="3357372"/>
          </a:xfrm>
        </p:grpSpPr>
        <p:pic>
          <p:nvPicPr>
            <p:cNvPr id="16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" y="1450860"/>
              <a:ext cx="5114544" cy="33573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1" y="1630679"/>
              <a:ext cx="4695444" cy="29382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1" name="object 14"/>
          <p:cNvSpPr txBox="1"/>
          <p:nvPr/>
        </p:nvSpPr>
        <p:spPr>
          <a:xfrm>
            <a:off x="6436273" y="3050604"/>
            <a:ext cx="2643432" cy="257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СООБЩЕСТВО</a:t>
            </a:r>
            <a:r>
              <a:rPr lang="ru-RU" sz="1800" b="1" spc="-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800" b="1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образовательной организации</a:t>
            </a:r>
            <a:endParaRPr lang="ru-RU" sz="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  <a:p>
            <a:pPr marL="12700" marR="5080" indent="24765">
              <a:lnSpc>
                <a:spcPct val="193100"/>
              </a:lnSpc>
              <a:spcBef>
                <a:spcPts val="615"/>
              </a:spcBef>
            </a:pPr>
            <a:r>
              <a:rPr lang="ru-RU" sz="1800" b="1" spc="-4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ЗВОНКИ </a:t>
            </a:r>
            <a:r>
              <a:rPr lang="ru-RU" sz="1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 ТРАНСЛЯЦИИ</a:t>
            </a:r>
          </a:p>
          <a:p>
            <a:pPr marL="12700" marR="5080" indent="24765">
              <a:lnSpc>
                <a:spcPct val="193100"/>
              </a:lnSpc>
              <a:spcBef>
                <a:spcPts val="615"/>
              </a:spcBef>
            </a:pPr>
            <a:r>
              <a:rPr lang="ru-RU" sz="1800" b="1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ДОКУМЕНТЫ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  <a:p>
            <a:pPr marL="28575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ЧАТЫ</a:t>
            </a:r>
            <a:r>
              <a:rPr lang="ru-RU" sz="18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</a:t>
            </a:r>
            <a:r>
              <a:rPr lang="ru-RU" sz="18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800" b="1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КАНАЛЫ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31704" y="3467100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43597" y="4029072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929285" y="4619607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26904" y="5207773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object 15"/>
          <p:cNvGrpSpPr/>
          <p:nvPr/>
        </p:nvGrpSpPr>
        <p:grpSpPr>
          <a:xfrm>
            <a:off x="6000760" y="3533459"/>
            <a:ext cx="292735" cy="2036445"/>
            <a:chOff x="5558028" y="1705355"/>
            <a:chExt cx="292735" cy="2036445"/>
          </a:xfrm>
        </p:grpSpPr>
        <p:pic>
          <p:nvPicPr>
            <p:cNvPr id="33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7172" y="3457955"/>
              <a:ext cx="283463" cy="283463"/>
            </a:xfrm>
            <a:prstGeom prst="rect">
              <a:avLst/>
            </a:prstGeom>
          </p:spPr>
        </p:pic>
        <p:pic>
          <p:nvPicPr>
            <p:cNvPr id="34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7172" y="1705355"/>
              <a:ext cx="283463" cy="283464"/>
            </a:xfrm>
            <a:prstGeom prst="rect">
              <a:avLst/>
            </a:prstGeom>
          </p:spPr>
        </p:pic>
        <p:pic>
          <p:nvPicPr>
            <p:cNvPr id="35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7172" y="2872739"/>
              <a:ext cx="283463" cy="283463"/>
            </a:xfrm>
            <a:prstGeom prst="rect">
              <a:avLst/>
            </a:prstGeom>
          </p:spPr>
        </p:pic>
        <p:pic>
          <p:nvPicPr>
            <p:cNvPr id="36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8028" y="2289047"/>
              <a:ext cx="283463" cy="2834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mpi\OneDrive\Рабочий стол\sfe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4" y="0"/>
            <a:ext cx="9161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Autofit/>
          </a:bodyPr>
          <a:lstStyle/>
          <a:p>
            <a:r>
              <a:rPr lang="ru-RU" sz="4800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Роли пользователей в Сферуме</a:t>
            </a:r>
          </a:p>
        </p:txBody>
      </p:sp>
      <p:sp>
        <p:nvSpPr>
          <p:cNvPr id="19" name="object 3"/>
          <p:cNvSpPr txBox="1"/>
          <p:nvPr/>
        </p:nvSpPr>
        <p:spPr>
          <a:xfrm>
            <a:off x="214282" y="2843616"/>
            <a:ext cx="2000264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 marR="5080">
              <a:lnSpc>
                <a:spcPct val="100000"/>
              </a:lnSpc>
              <a:spcBef>
                <a:spcPts val="95"/>
              </a:spcBef>
            </a:pP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Координирует</a:t>
            </a:r>
            <a:r>
              <a:rPr sz="1200" b="1" i="1" spc="-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200" b="1" i="1" spc="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sz="1200" b="1" i="1" spc="-29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12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spc="2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</a:t>
            </a:r>
            <a:r>
              <a:rPr sz="1200" b="1" i="1" spc="2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1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платформе.</a:t>
            </a:r>
            <a:endParaRPr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lang="ru-RU" sz="1200" b="1" spc="2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200" b="1" spc="25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12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spc="2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приглашать учителей  и учеников;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добавлять и редактировать  информацию об ОО;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пользователях, которые  вступают в неё;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создавать и редактировать  классы;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создавать и редактировать чаты школы и классов;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проводить трансляции;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проводить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онлайн-мероприятия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785786" y="2374937"/>
            <a:ext cx="13824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АДМИНИСТРАТОР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grpSp>
        <p:nvGrpSpPr>
          <p:cNvPr id="3" name="Группа 60"/>
          <p:cNvGrpSpPr/>
          <p:nvPr/>
        </p:nvGrpSpPr>
        <p:grpSpPr>
          <a:xfrm>
            <a:off x="284973" y="2022380"/>
            <a:ext cx="428628" cy="428628"/>
            <a:chOff x="323848" y="2357430"/>
            <a:chExt cx="428628" cy="428628"/>
          </a:xfrm>
        </p:grpSpPr>
        <p:sp>
          <p:nvSpPr>
            <p:cNvPr id="59" name="Овал 58"/>
            <p:cNvSpPr/>
            <p:nvPr/>
          </p:nvSpPr>
          <p:spPr>
            <a:xfrm>
              <a:off x="323848" y="2357430"/>
              <a:ext cx="428628" cy="428628"/>
            </a:xfrm>
            <a:prstGeom prst="ellips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83" y="2431318"/>
              <a:ext cx="283464" cy="284988"/>
            </a:xfrm>
            <a:prstGeom prst="rect">
              <a:avLst/>
            </a:prstGeom>
          </p:spPr>
        </p:pic>
      </p:grpSp>
      <p:sp>
        <p:nvSpPr>
          <p:cNvPr id="29" name="object 13"/>
          <p:cNvSpPr txBox="1"/>
          <p:nvPr/>
        </p:nvSpPr>
        <p:spPr>
          <a:xfrm>
            <a:off x="2428860" y="2845051"/>
            <a:ext cx="2214578" cy="425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0340">
              <a:lnSpc>
                <a:spcPct val="100000"/>
              </a:lnSpc>
              <a:spcBef>
                <a:spcPts val="95"/>
              </a:spcBef>
            </a:pP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Координирует </a:t>
            </a:r>
            <a:r>
              <a:rPr sz="1200" b="1" i="1" spc="25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spc="2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sz="1200" b="1" i="1" spc="3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роцессы</a:t>
            </a:r>
            <a:r>
              <a:rPr sz="1200" b="1" i="1" spc="3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-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sz="1200" b="1" i="1" spc="35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классов</a:t>
            </a:r>
            <a:r>
              <a:rPr sz="1200" b="1" i="1" spc="-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200" b="1" i="1" spc="-1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1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чатов.</a:t>
            </a:r>
            <a:endParaRPr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200" b="1" spc="2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ru-RU" sz="1200" b="1" spc="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присоединяться к ОО и классам,/объединениям в которых  преподаёт;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создавать и редактировать  чаты класса/объединения;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приглашать учеников в свой  класс/объединение, разбирать заявки;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проводить уроки и онлайн-мероприятия ;.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размещать необходимые для учёбы  материалы: документы,     видео, статьи.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инструкции</a:t>
            </a: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https://sferum.ru/?p=instructions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lang="ru-RU" sz="1200" dirty="0" smtClean="0">
              <a:latin typeface="+mj-lt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+mj-lt"/>
              <a:cs typeface="Tahoma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4714876" y="2849305"/>
            <a:ext cx="2039332" cy="340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2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Использует платформу </a:t>
            </a:r>
            <a:r>
              <a:rPr sz="1200" b="1" i="1" spc="-2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5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200" b="1" i="1" spc="-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1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коммуникаций</a:t>
            </a:r>
            <a:r>
              <a:rPr lang="ru-RU" sz="1200" b="1" i="1" spc="1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sz="1200" b="1" i="1" spc="45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учителями</a:t>
            </a:r>
            <a:r>
              <a:rPr sz="1200" b="1" i="1" spc="6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b="1" i="1" spc="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sz="1200" b="1" i="1" spc="3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sz="1200" b="1" i="1" spc="3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200" b="1" i="1" spc="-4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sz="1200" b="1" i="1" spc="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sz="1200" b="1" i="1" spc="3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sz="1200" b="1" i="1" spc="35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</a:t>
            </a:r>
            <a:r>
              <a:rPr sz="1200" b="1" i="1" spc="3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1200" b="1" i="1" spc="-4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sz="1200" b="1" i="1" spc="3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sz="1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sz="1200" b="1" i="1" spc="3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ru-RU" sz="1200" b="1" spc="25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Может: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присоединяться к  ОО и состоять в том классе-объединении, в котором  он обучается;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вступать в чаты своей ОО  и своего класса/объединения;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загружать файлы со  своего компьютера,  хранить их на платформе в личном  хранилище и отправлять  другим пользователям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endParaRPr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</p:txBody>
      </p:sp>
      <p:sp>
        <p:nvSpPr>
          <p:cNvPr id="44" name="object 19"/>
          <p:cNvSpPr txBox="1"/>
          <p:nvPr/>
        </p:nvSpPr>
        <p:spPr>
          <a:xfrm>
            <a:off x="7072330" y="2849305"/>
            <a:ext cx="1857388" cy="340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2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Использует платформу </a:t>
            </a:r>
            <a:r>
              <a:rPr sz="1200" b="1" i="1" spc="-28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200" b="1" i="1" spc="1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коммуникаций </a:t>
            </a:r>
            <a:r>
              <a:rPr sz="1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b="1" i="1" spc="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учителями,</a:t>
            </a:r>
            <a:r>
              <a:rPr sz="12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классным </a:t>
            </a:r>
            <a:r>
              <a:rPr sz="1200" b="1" i="1" spc="3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2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руководителем</a:t>
            </a:r>
            <a:endParaRPr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b="1" i="1" spc="-3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другими</a:t>
            </a:r>
            <a:r>
              <a:rPr sz="1200" b="1" i="1" spc="-4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sz="12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spc="3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lang="ru-RU" sz="1200" b="1" spc="3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Может: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подтвердить регистрацию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своего ребёнка;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написать ребёнку в  личные сообщения и провести 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видеозвонок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написать или позвонить  педагогу ребёнка;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смотреть трансляции.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endPara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/>
            </a:endParaRPr>
          </a:p>
          <a:p>
            <a:pPr marL="12700">
              <a:lnSpc>
                <a:spcPct val="100000"/>
              </a:lnSpc>
            </a:pPr>
            <a:endParaRPr sz="1200" dirty="0">
              <a:cs typeface="Microsoft Sans Serif"/>
            </a:endParaRPr>
          </a:p>
        </p:txBody>
      </p:sp>
      <p:grpSp>
        <p:nvGrpSpPr>
          <p:cNvPr id="4" name="Группа 70"/>
          <p:cNvGrpSpPr/>
          <p:nvPr/>
        </p:nvGrpSpPr>
        <p:grpSpPr>
          <a:xfrm>
            <a:off x="2529633" y="1995672"/>
            <a:ext cx="1465340" cy="428628"/>
            <a:chOff x="2428860" y="2357430"/>
            <a:chExt cx="1465340" cy="428628"/>
          </a:xfrm>
        </p:grpSpPr>
        <p:sp>
          <p:nvSpPr>
            <p:cNvPr id="46" name="object 21"/>
            <p:cNvSpPr txBox="1"/>
            <p:nvPr/>
          </p:nvSpPr>
          <p:spPr>
            <a:xfrm>
              <a:off x="2976551" y="2486352"/>
              <a:ext cx="91764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spc="-15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ПЕДАГОГ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grpSp>
          <p:nvGrpSpPr>
            <p:cNvPr id="5" name="Группа 61"/>
            <p:cNvGrpSpPr/>
            <p:nvPr/>
          </p:nvGrpSpPr>
          <p:grpSpPr>
            <a:xfrm>
              <a:off x="2428860" y="2357430"/>
              <a:ext cx="428628" cy="428628"/>
              <a:chOff x="323848" y="2357430"/>
              <a:chExt cx="428628" cy="428628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323848" y="2357430"/>
                <a:ext cx="428628" cy="42862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683" y="2431318"/>
                <a:ext cx="283464" cy="284988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71"/>
          <p:cNvGrpSpPr/>
          <p:nvPr/>
        </p:nvGrpSpPr>
        <p:grpSpPr>
          <a:xfrm>
            <a:off x="4929190" y="2032028"/>
            <a:ext cx="1528025" cy="428628"/>
            <a:chOff x="4214810" y="2357430"/>
            <a:chExt cx="1528025" cy="428628"/>
          </a:xfrm>
        </p:grpSpPr>
        <p:sp>
          <p:nvSpPr>
            <p:cNvPr id="51" name="object 26"/>
            <p:cNvSpPr txBox="1"/>
            <p:nvPr/>
          </p:nvSpPr>
          <p:spPr>
            <a:xfrm>
              <a:off x="4781545" y="2492988"/>
              <a:ext cx="96129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spc="-1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УЧАЩИЙСЯ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grpSp>
          <p:nvGrpSpPr>
            <p:cNvPr id="7" name="Группа 64"/>
            <p:cNvGrpSpPr/>
            <p:nvPr/>
          </p:nvGrpSpPr>
          <p:grpSpPr>
            <a:xfrm>
              <a:off x="4214810" y="2357430"/>
              <a:ext cx="428628" cy="428628"/>
              <a:chOff x="323848" y="2357430"/>
              <a:chExt cx="428628" cy="428628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23848" y="2357430"/>
                <a:ext cx="428628" cy="42862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7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683" y="2431318"/>
                <a:ext cx="283464" cy="284988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2"/>
          <p:cNvGrpSpPr/>
          <p:nvPr/>
        </p:nvGrpSpPr>
        <p:grpSpPr>
          <a:xfrm>
            <a:off x="7094009" y="2022380"/>
            <a:ext cx="1500181" cy="428628"/>
            <a:chOff x="5857884" y="2357430"/>
            <a:chExt cx="1500181" cy="428628"/>
          </a:xfrm>
        </p:grpSpPr>
        <p:sp>
          <p:nvSpPr>
            <p:cNvPr id="56" name="object 31"/>
            <p:cNvSpPr txBox="1"/>
            <p:nvPr/>
          </p:nvSpPr>
          <p:spPr>
            <a:xfrm>
              <a:off x="6415683" y="2448292"/>
              <a:ext cx="9423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spc="-2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РОДИТЕЛЬ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grpSp>
          <p:nvGrpSpPr>
            <p:cNvPr id="9" name="Группа 67"/>
            <p:cNvGrpSpPr/>
            <p:nvPr/>
          </p:nvGrpSpPr>
          <p:grpSpPr>
            <a:xfrm>
              <a:off x="5857884" y="2357430"/>
              <a:ext cx="428628" cy="428628"/>
              <a:chOff x="323848" y="2357430"/>
              <a:chExt cx="428628" cy="428628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323848" y="2357430"/>
                <a:ext cx="428628" cy="42862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70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683" y="2431318"/>
                <a:ext cx="283464" cy="2849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mpi\OneDrive\Рабочий стол\sfe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Сферум в </a:t>
            </a:r>
            <a:r>
              <a:rPr lang="en-US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b="1" i="1" spc="-25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Мессенджере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54316" y="1958946"/>
            <a:ext cx="8429684" cy="4005659"/>
            <a:chOff x="357158" y="2714620"/>
            <a:chExt cx="8429684" cy="33575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14802" y="3282898"/>
              <a:ext cx="1786113" cy="1700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6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3007" y="2714620"/>
              <a:ext cx="3133835" cy="33575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158" y="2714620"/>
              <a:ext cx="4316440" cy="33575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0633" y="3444176"/>
              <a:ext cx="1374449" cy="13779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699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УЧРЕЖДЕНИЕ  ДОПОЛНИТЕЛЬНОГО ОБРАЗОВАНИЯ  «Обоянский районный Дом пионеров и школьников» Курской области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Что такое Сферум?</vt:lpstr>
      <vt:lpstr>Назначение платформы</vt:lpstr>
      <vt:lpstr>Роли пользователей в Сферуме</vt:lpstr>
      <vt:lpstr>Сферум в VK Мессенджере</vt:lpstr>
      <vt:lpstr>Сферум в VK Мессенджере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ДОПОЛНИТЕЛЬНОГО ОБРАЗОВАНИЯ  «ЦЕНТР ДЕТСКОГО И ЮНОШЕСКОГО ТВОРЧЕСТВА «МЕЧТА» ГОРОДСКОГО ОКРУГА САМАРА</dc:title>
  <dc:creator>79171</dc:creator>
  <cp:lastModifiedBy>dompi</cp:lastModifiedBy>
  <cp:revision>35</cp:revision>
  <dcterms:created xsi:type="dcterms:W3CDTF">2023-08-23T06:02:11Z</dcterms:created>
  <dcterms:modified xsi:type="dcterms:W3CDTF">2025-02-13T07:49:02Z</dcterms:modified>
</cp:coreProperties>
</file>