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5" r:id="rId2"/>
    <p:sldId id="277" r:id="rId3"/>
    <p:sldId id="257" r:id="rId4"/>
    <p:sldId id="258" r:id="rId5"/>
    <p:sldId id="274" r:id="rId6"/>
    <p:sldId id="278" r:id="rId7"/>
    <p:sldId id="260" r:id="rId8"/>
    <p:sldId id="262" r:id="rId9"/>
    <p:sldId id="264" r:id="rId10"/>
    <p:sldId id="266" r:id="rId11"/>
    <p:sldId id="268" r:id="rId12"/>
    <p:sldId id="279" r:id="rId13"/>
    <p:sldId id="270" r:id="rId14"/>
    <p:sldId id="272" r:id="rId15"/>
    <p:sldId id="28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15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33E0C-F0E2-47D0-98E2-7820F92211B5}" type="datetimeFigureOut">
              <a:rPr lang="ru-RU" smtClean="0"/>
              <a:pPr/>
              <a:t>пт 04.04.25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B66C7C2-ECDE-4A05-911C-7DC9D0A0B7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33E0C-F0E2-47D0-98E2-7820F92211B5}" type="datetimeFigureOut">
              <a:rPr lang="ru-RU" smtClean="0"/>
              <a:pPr/>
              <a:t>пт 04.04.25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6C7C2-ECDE-4A05-911C-7DC9D0A0B7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3B66C7C2-ECDE-4A05-911C-7DC9D0A0B7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33E0C-F0E2-47D0-98E2-7820F92211B5}" type="datetimeFigureOut">
              <a:rPr lang="ru-RU" smtClean="0"/>
              <a:pPr/>
              <a:t>пт 04.04.25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Заголовок, текст и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Картинка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407DB1-7729-4137-9C27-D97C52D3ED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8B17AD-DC54-4855-AA06-6B4FFA5FA6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33E0C-F0E2-47D0-98E2-7820F92211B5}" type="datetimeFigureOut">
              <a:rPr lang="ru-RU" smtClean="0"/>
              <a:pPr/>
              <a:t>пт 04.04.25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3B66C7C2-ECDE-4A05-911C-7DC9D0A0B7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33E0C-F0E2-47D0-98E2-7820F92211B5}" type="datetimeFigureOut">
              <a:rPr lang="ru-RU" smtClean="0"/>
              <a:pPr/>
              <a:t>пт 04.04.25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B66C7C2-ECDE-4A05-911C-7DC9D0A0B7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4F133E0C-F0E2-47D0-98E2-7820F92211B5}" type="datetimeFigureOut">
              <a:rPr lang="ru-RU" smtClean="0"/>
              <a:pPr/>
              <a:t>пт 04.04.25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6C7C2-ECDE-4A05-911C-7DC9D0A0B7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33E0C-F0E2-47D0-98E2-7820F92211B5}" type="datetimeFigureOut">
              <a:rPr lang="ru-RU" smtClean="0"/>
              <a:pPr/>
              <a:t>пт 04.04.25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3B66C7C2-ECDE-4A05-911C-7DC9D0A0B7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33E0C-F0E2-47D0-98E2-7820F92211B5}" type="datetimeFigureOut">
              <a:rPr lang="ru-RU" smtClean="0"/>
              <a:pPr/>
              <a:t>пт 04.04.25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3B66C7C2-ECDE-4A05-911C-7DC9D0A0B7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33E0C-F0E2-47D0-98E2-7820F92211B5}" type="datetimeFigureOut">
              <a:rPr lang="ru-RU" smtClean="0"/>
              <a:pPr/>
              <a:t>пт 04.04.25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B66C7C2-ECDE-4A05-911C-7DC9D0A0B7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B66C7C2-ECDE-4A05-911C-7DC9D0A0B7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33E0C-F0E2-47D0-98E2-7820F92211B5}" type="datetimeFigureOut">
              <a:rPr lang="ru-RU" smtClean="0"/>
              <a:pPr/>
              <a:t>пт 04.04.25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3B66C7C2-ECDE-4A05-911C-7DC9D0A0B7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4F133E0C-F0E2-47D0-98E2-7820F92211B5}" type="datetimeFigureOut">
              <a:rPr lang="ru-RU" smtClean="0"/>
              <a:pPr/>
              <a:t>пт 04.04.25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4F133E0C-F0E2-47D0-98E2-7820F92211B5}" type="datetimeFigureOut">
              <a:rPr lang="ru-RU" smtClean="0"/>
              <a:pPr/>
              <a:t>пт 04.04.25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B66C7C2-ECDE-4A05-911C-7DC9D0A0B7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&#1088;&#1072;&#1089;&#1090;&#1080;&#1090;&#1077;&#1083;&#1100;&#1085;&#1072;&#1103;%20&#1082;&#1083;&#1077;&#1090;&#1082;&#1072;.%20&#1074;&#1080;&#1076;&#1077;&#1086;/%5bBIO6_02-07%5d_%5bMV_01%5d.WMV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audio2.wav"/><Relationship Id="rId7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audio" Target="../media/audio3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/>
            <a:r>
              <a:rPr lang="ru-RU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«Природа – это единственная книга, каждая страница  которой  полна глубокого содержания» </a:t>
            </a:r>
          </a:p>
          <a:p>
            <a:pPr>
              <a:buNone/>
            </a:pP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</a:t>
            </a:r>
            <a:r>
              <a:rPr lang="ru-RU" b="1" dirty="0">
                <a:solidFill>
                  <a:srgbClr val="002060"/>
                </a:solidFill>
              </a:rPr>
              <a:t>И. В. Гёте.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/>
              <a:t> 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692275" y="404813"/>
            <a:ext cx="6121400" cy="6477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b="1" i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Дольки это клетки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ru-RU" sz="2800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6" name="Picture 4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052638" y="1919288"/>
            <a:ext cx="5113337" cy="4040187"/>
          </a:xfrm>
          <a:solidFill>
            <a:schemeClr val="bg1"/>
          </a:solidFill>
        </p:spPr>
      </p:pic>
      <p:sp>
        <p:nvSpPr>
          <p:cNvPr id="8197" name="AutoShape 5"/>
          <p:cNvSpPr>
            <a:spLocks noChangeArrowheads="1"/>
          </p:cNvSpPr>
          <p:nvPr/>
        </p:nvSpPr>
        <p:spPr bwMode="auto">
          <a:xfrm>
            <a:off x="2195513" y="3644900"/>
            <a:ext cx="1223962" cy="431800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198" name="Line 6"/>
          <p:cNvSpPr>
            <a:spLocks noChangeShapeType="1"/>
          </p:cNvSpPr>
          <p:nvPr/>
        </p:nvSpPr>
        <p:spPr bwMode="auto">
          <a:xfrm flipV="1">
            <a:off x="1476375" y="4005263"/>
            <a:ext cx="935038" cy="71913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199" name="Line 7"/>
          <p:cNvSpPr>
            <a:spLocks noChangeShapeType="1"/>
          </p:cNvSpPr>
          <p:nvPr/>
        </p:nvSpPr>
        <p:spPr bwMode="auto">
          <a:xfrm flipH="1">
            <a:off x="250825" y="4724400"/>
            <a:ext cx="122555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200" name="WordArt 8"/>
          <p:cNvSpPr>
            <a:spLocks noChangeArrowheads="1" noChangeShapeType="1" noTextEdit="1"/>
          </p:cNvSpPr>
          <p:nvPr/>
        </p:nvSpPr>
        <p:spPr bwMode="auto">
          <a:xfrm>
            <a:off x="323850" y="4365625"/>
            <a:ext cx="1138238" cy="2301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клетка</a:t>
            </a:r>
          </a:p>
        </p:txBody>
      </p:sp>
      <p:sp>
        <p:nvSpPr>
          <p:cNvPr id="8201" name="Line 9"/>
          <p:cNvSpPr>
            <a:spLocks noChangeShapeType="1"/>
          </p:cNvSpPr>
          <p:nvPr/>
        </p:nvSpPr>
        <p:spPr bwMode="auto">
          <a:xfrm flipH="1">
            <a:off x="5219700" y="3789363"/>
            <a:ext cx="208915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202" name="Line 10"/>
          <p:cNvSpPr>
            <a:spLocks noChangeShapeType="1"/>
          </p:cNvSpPr>
          <p:nvPr/>
        </p:nvSpPr>
        <p:spPr bwMode="auto">
          <a:xfrm flipH="1">
            <a:off x="4787900" y="3789363"/>
            <a:ext cx="2520950" cy="50323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203" name="Line 11"/>
          <p:cNvSpPr>
            <a:spLocks noChangeShapeType="1"/>
          </p:cNvSpPr>
          <p:nvPr/>
        </p:nvSpPr>
        <p:spPr bwMode="auto">
          <a:xfrm flipH="1">
            <a:off x="5724525" y="3789363"/>
            <a:ext cx="1655763" cy="6477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204" name="WordArt 12"/>
          <p:cNvSpPr>
            <a:spLocks noChangeArrowheads="1" noChangeShapeType="1" noTextEdit="1"/>
          </p:cNvSpPr>
          <p:nvPr/>
        </p:nvSpPr>
        <p:spPr bwMode="auto">
          <a:xfrm>
            <a:off x="7524750" y="3429000"/>
            <a:ext cx="935038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ядро</a:t>
            </a:r>
          </a:p>
        </p:txBody>
      </p:sp>
      <p:sp>
        <p:nvSpPr>
          <p:cNvPr id="8205" name="Rectangle 13"/>
          <p:cNvSpPr>
            <a:spLocks noChangeArrowheads="1"/>
          </p:cNvSpPr>
          <p:nvPr/>
        </p:nvSpPr>
        <p:spPr bwMode="auto">
          <a:xfrm>
            <a:off x="1692275" y="1052513"/>
            <a:ext cx="61214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ru-RU" sz="3200" b="1" i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С ядрами внутри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endParaRPr lang="ru-RU" sz="3200" b="1" i="1" dirty="0">
              <a:solidFill>
                <a:srgbClr val="FF33CC"/>
              </a:solidFill>
              <a:latin typeface="Georgia" pitchFamily="18" charset="0"/>
            </a:endParaRP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endParaRPr lang="ru-RU" sz="2800" dirty="0">
              <a:solidFill>
                <a:srgbClr val="FF33CC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  <p:bldP spid="8197" grpId="0" animBg="1"/>
      <p:bldP spid="8198" grpId="0" animBg="1"/>
      <p:bldP spid="8199" grpId="0" animBg="1"/>
      <p:bldP spid="8200" grpId="0" animBg="1"/>
      <p:bldP spid="8201" grpId="0" animBg="1"/>
      <p:bldP spid="8202" grpId="0" animBg="1"/>
      <p:bldP spid="8203" grpId="0" animBg="1"/>
      <p:bldP spid="8204" grpId="0" animBg="1"/>
      <p:bldP spid="820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мп клеток кожицы лука фот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196753"/>
            <a:ext cx="6475611" cy="4855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Rectangle 2"/>
          <p:cNvSpPr txBox="1">
            <a:spLocks noChangeArrowheads="1"/>
          </p:cNvSpPr>
          <p:nvPr/>
        </p:nvSpPr>
        <p:spPr bwMode="auto">
          <a:xfrm>
            <a:off x="1258888" y="332656"/>
            <a:ext cx="6697488" cy="851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Микропрепарат клеток </a:t>
            </a:r>
            <a:br>
              <a:rPr lang="ru-RU" alt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кожицы лука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031776"/>
          </a:xfrm>
        </p:spPr>
        <p:txBody>
          <a:bodyPr/>
          <a:lstStyle/>
          <a:p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Артемия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2" name="Picture 4" descr="https://cs10.pikabu.ru/post_img/big/2018/07/26/11/15326349921648640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3645024"/>
            <a:ext cx="2765312" cy="29523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2774" name="Picture 6" descr="https://infopro54.ru/wp-content/uploads/imgs/3024/11241-900x6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844824"/>
            <a:ext cx="3530561" cy="28083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2776" name="Picture 8" descr="https://black-fish.ru/wp-content/uploads/anons-3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1772816"/>
            <a:ext cx="3368795" cy="28803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Текст 2"/>
          <p:cNvSpPr>
            <a:spLocks noGrp="1"/>
          </p:cNvSpPr>
          <p:nvPr>
            <p:ph type="body" sz="half" idx="1"/>
          </p:nvPr>
        </p:nvSpPr>
        <p:spPr>
          <a:xfrm>
            <a:off x="179388" y="0"/>
            <a:ext cx="5545137" cy="6453188"/>
          </a:xfrm>
        </p:spPr>
        <p:txBody>
          <a:bodyPr/>
          <a:lstStyle/>
          <a:p>
            <a:pPr eaLnBrk="1" hangingPunct="1"/>
            <a:endParaRPr lang="ru-RU" altLang="ru-RU" b="1" dirty="0">
              <a:solidFill>
                <a:schemeClr val="accent2"/>
              </a:solidFill>
            </a:endParaRPr>
          </a:p>
          <a:p>
            <a:pPr eaLnBrk="1" hangingPunct="1"/>
            <a:r>
              <a:rPr lang="ru-RU" alt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клеток- состоят все растения и живые организмы .</a:t>
            </a:r>
          </a:p>
          <a:p>
            <a:pPr eaLnBrk="1" hangingPunct="1"/>
            <a:r>
              <a:rPr lang="ru-RU" alt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Клетка – основная структурная единица любого  живого организма.</a:t>
            </a:r>
          </a:p>
          <a:p>
            <a:pPr eaLnBrk="1" hangingPunct="1"/>
            <a:r>
              <a:rPr lang="ru-RU" alt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Клетка -обладает  всеми признаками живого</a:t>
            </a:r>
            <a:r>
              <a:rPr lang="ru-RU" alt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организма </a:t>
            </a:r>
            <a:r>
              <a:rPr lang="ru-RU" altLang="ru-RU" b="1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(Питание, дыхание, рост, развитие , размножение, выделение, обмен веществ.)</a:t>
            </a:r>
          </a:p>
        </p:txBody>
      </p:sp>
      <p:pic>
        <p:nvPicPr>
          <p:cNvPr id="4" name="Picture 4" descr="традесканц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3068960"/>
            <a:ext cx="3338512" cy="3457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6228184" y="3645024"/>
            <a:ext cx="1887538" cy="1512888"/>
            <a:chOff x="1052" y="957"/>
            <a:chExt cx="6068" cy="2020"/>
          </a:xfrm>
        </p:grpSpPr>
        <p:pic>
          <p:nvPicPr>
            <p:cNvPr id="28678" name="Picture 6" descr="Движение-цмтоплазмы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461" y="957"/>
              <a:ext cx="5233" cy="20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679" name="AutoShape 7"/>
            <p:cNvSpPr>
              <a:spLocks noChangeArrowheads="1"/>
            </p:cNvSpPr>
            <p:nvPr/>
          </p:nvSpPr>
          <p:spPr bwMode="auto">
            <a:xfrm>
              <a:off x="1052" y="957"/>
              <a:ext cx="6068" cy="202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5 w 21600"/>
                <a:gd name="T25" fmla="*/ 3165 h 21600"/>
                <a:gd name="T26" fmla="*/ 18435 w 21600"/>
                <a:gd name="T27" fmla="*/ 18435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047" y="10800"/>
                  </a:moveTo>
                  <a:cubicBezTo>
                    <a:pt x="1047" y="16186"/>
                    <a:pt x="5414" y="20553"/>
                    <a:pt x="10800" y="20553"/>
                  </a:cubicBezTo>
                  <a:cubicBezTo>
                    <a:pt x="16186" y="20553"/>
                    <a:pt x="20553" y="16186"/>
                    <a:pt x="20553" y="10800"/>
                  </a:cubicBezTo>
                  <a:cubicBezTo>
                    <a:pt x="20553" y="5414"/>
                    <a:pt x="16186" y="1047"/>
                    <a:pt x="10800" y="1047"/>
                  </a:cubicBezTo>
                  <a:cubicBezTo>
                    <a:pt x="5414" y="1047"/>
                    <a:pt x="1047" y="5414"/>
                    <a:pt x="1047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8" name="Объект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93406"/>
            <a:ext cx="3024336" cy="28421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1840" y="5229200"/>
            <a:ext cx="5867400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Микроскоп - штука интересная!</a:t>
            </a: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55000" lnSpcReduction="20000"/>
          </a:bodyPr>
          <a:lstStyle/>
          <a:p>
            <a:pPr algn="ctr"/>
            <a:endParaRPr lang="ru-RU" sz="2800" b="1" dirty="0">
              <a:solidFill>
                <a:srgbClr val="FFFF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ctr"/>
            <a:endParaRPr lang="ru-RU" sz="2800" b="1" dirty="0">
              <a:solidFill>
                <a:srgbClr val="FFFF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ctr"/>
            <a:endParaRPr lang="ru-RU" sz="2800" b="1" dirty="0">
              <a:solidFill>
                <a:srgbClr val="FFFF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ctr"/>
            <a:endParaRPr lang="ru-RU" sz="2800" b="1" dirty="0">
              <a:solidFill>
                <a:srgbClr val="FFFF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ctr"/>
            <a:r>
              <a:rPr lang="ru-RU" sz="6500" b="1" dirty="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Сколько удивительных открытий можно сделать с его помощью!</a:t>
            </a:r>
          </a:p>
        </p:txBody>
      </p:sp>
    </p:spTree>
    <p:extLst>
      <p:ext uri="{BB962C8B-B14F-4D97-AF65-F5344CB8AC3E}">
        <p14:creationId xmlns:p14="http://schemas.microsoft.com/office/powerpoint/2010/main" val="29082771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6A8012-E1D9-504C-68C1-4C3F2D2565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14D51CF-0C51-2BCA-DF9D-4CA030B36A9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D00584-100F-BFC7-6CD9-C53369B9617A}"/>
              </a:ext>
            </a:extLst>
          </p:cNvPr>
          <p:cNvSpPr txBox="1"/>
          <p:nvPr/>
        </p:nvSpPr>
        <p:spPr>
          <a:xfrm rot="10800000" flipV="1">
            <a:off x="3347864" y="5476886"/>
            <a:ext cx="5112568" cy="82375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ru-RU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Спасибо всем за урок</a:t>
            </a:r>
          </a:p>
        </p:txBody>
      </p:sp>
      <p:pic>
        <p:nvPicPr>
          <p:cNvPr id="7" name="Содержимое 10" descr="микроскоп.jpg">
            <a:extLst>
              <a:ext uri="{FF2B5EF4-FFF2-40B4-BE49-F238E27FC236}">
                <a16:creationId xmlns:a16="http://schemas.microsoft.com/office/drawing/2014/main" id="{96F41CB7-6BE3-5F3C-774A-06F0C9EB5DB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3636" b="13636"/>
          <a:stretch>
            <a:fillRect/>
          </a:stretch>
        </p:blipFill>
        <p:spPr>
          <a:xfrm>
            <a:off x="3000375" y="609600"/>
            <a:ext cx="5867400" cy="4419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чел10.jpg">
            <a:extLst>
              <a:ext uri="{FF2B5EF4-FFF2-40B4-BE49-F238E27FC236}">
                <a16:creationId xmlns:a16="http://schemas.microsoft.com/office/drawing/2014/main" id="{EBD8D58C-0434-F2E4-0D00-6985AE325CC4}"/>
              </a:ext>
            </a:extLst>
          </p:cNvPr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76224" y="1870290"/>
            <a:ext cx="3431679" cy="3313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32835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МИР ПОД МИКРОСКОПОМ</a:t>
            </a:r>
          </a:p>
        </p:txBody>
      </p:sp>
      <p:pic>
        <p:nvPicPr>
          <p:cNvPr id="4" name="Содержимое 10" descr="микроскоп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2" y="2204864"/>
            <a:ext cx="3632001" cy="42800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Объект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4365104"/>
            <a:ext cx="2088232" cy="2082539"/>
          </a:xfrm>
          <a:prstGeom prst="ellipse">
            <a:avLst/>
          </a:prstGeom>
          <a:ln w="3175">
            <a:solidFill>
              <a:schemeClr val="tx1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3645024"/>
            <a:ext cx="2342672" cy="2333851"/>
          </a:xfrm>
          <a:prstGeom prst="ellipse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7E0C4D5-A926-858B-0FE7-D06E354E6278}"/>
              </a:ext>
            </a:extLst>
          </p:cNvPr>
          <p:cNvSpPr txBox="1"/>
          <p:nvPr/>
        </p:nvSpPr>
        <p:spPr>
          <a:xfrm>
            <a:off x="285112" y="2819400"/>
            <a:ext cx="3278776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u="sng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ФЕДЕРАЛЬНЫЙ ПРОЕКТ </a:t>
            </a:r>
          </a:p>
          <a:p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«УСПЕХ КАЖДОГО РЕБЕНКА»</a:t>
            </a:r>
            <a:b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692696"/>
            <a:ext cx="8534400" cy="864096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Определите порядок слов.</a:t>
            </a:r>
            <a:br>
              <a:rPr lang="ru-RU" sz="1000" b="1" dirty="0">
                <a:latin typeface="Times New Roman" pitchFamily="18" charset="0"/>
                <a:cs typeface="Times New Roman" pitchFamily="18" charset="0"/>
              </a:rPr>
            </a:b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Живое, все, из, состоит, клеток.</a:t>
            </a:r>
          </a:p>
          <a:p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2276872"/>
            <a:ext cx="5016128" cy="3890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04016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Правильный ответ</a:t>
            </a:r>
            <a:r>
              <a:rPr lang="en-US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4000" b="1" dirty="0">
                <a:solidFill>
                  <a:srgbClr val="002060"/>
                </a:solidFill>
              </a:rPr>
              <a:t>Все живое </a:t>
            </a:r>
            <a:r>
              <a:rPr lang="ru-RU" sz="3200" b="1" dirty="0">
                <a:solidFill>
                  <a:srgbClr val="002060"/>
                </a:solidFill>
              </a:rPr>
              <a:t>состоит</a:t>
            </a:r>
            <a:r>
              <a:rPr lang="ru-RU" sz="4000" b="1" dirty="0">
                <a:solidFill>
                  <a:srgbClr val="002060"/>
                </a:solidFill>
              </a:rPr>
              <a:t> </a:t>
            </a:r>
            <a:r>
              <a:rPr lang="ru-RU" sz="4000" b="1" dirty="0">
                <a:solidFill>
                  <a:srgbClr val="C00000"/>
                </a:solidFill>
              </a:rPr>
              <a:t>из клеток.</a:t>
            </a:r>
          </a:p>
          <a:p>
            <a:endParaRPr lang="ru-RU" sz="2800" dirty="0"/>
          </a:p>
        </p:txBody>
      </p:sp>
      <p:pic>
        <p:nvPicPr>
          <p:cNvPr id="4" name="Объект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289750"/>
            <a:ext cx="2880320" cy="2842189"/>
          </a:xfrm>
          <a:prstGeom prst="ellipse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68" r="11471"/>
          <a:stretch/>
        </p:blipFill>
        <p:spPr>
          <a:xfrm>
            <a:off x="3995936" y="2708920"/>
            <a:ext cx="2952328" cy="3129179"/>
          </a:xfrm>
          <a:prstGeom prst="ellipse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51520" y="1124744"/>
            <a:ext cx="8510587" cy="2160240"/>
          </a:xfrm>
        </p:spPr>
        <p:txBody>
          <a:bodyPr>
            <a:normAutofit fontScale="90000"/>
          </a:bodyPr>
          <a:lstStyle/>
          <a:p>
            <a:br>
              <a:rPr lang="en-US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en-US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en-US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en-US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en-US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en-US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en-US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Давно пытливый ум мечтал</a:t>
            </a:r>
            <a:br>
              <a:rPr lang="ru-RU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Внутрь всех вещей взглянуть.</a:t>
            </a:r>
            <a:br>
              <a:rPr lang="ru-RU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Путь в мир незримый указал</a:t>
            </a:r>
            <a:br>
              <a:rPr lang="ru-RU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en-US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Великий Левенгук</a:t>
            </a:r>
            <a:br>
              <a:rPr lang="ru-RU" sz="67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b="1" i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4516" name="Picture 4" descr="Левенгук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3850" y="2852738"/>
            <a:ext cx="2781300" cy="3529012"/>
          </a:xfrm>
          <a:noFill/>
          <a:ln/>
        </p:spPr>
      </p:pic>
      <p:pic>
        <p:nvPicPr>
          <p:cNvPr id="64517" name="Picture 5" descr="Микроскоп Роберта Гук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5963" y="2924175"/>
            <a:ext cx="3165475" cy="3529013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4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45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45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4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лука сняли кожицу –</a:t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Тонкую, бесцветную,</a:t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Положили кожицу</a:t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стекло предметное.</a:t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Микроскоп поставили,</a:t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Препарат – на столик,</a:t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Объектив направили,</a:t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Глядь, а лук – из долек!</a:t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Дольки – это клетки</a:t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ядрами внутри,</a:t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Вакуоли крупные</a:t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клетке рассмотри.  </a:t>
            </a:r>
          </a:p>
          <a:p>
            <a:endParaRPr lang="ru-RU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1916832"/>
            <a:ext cx="3311525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304799"/>
            <a:ext cx="8281987" cy="963613"/>
          </a:xfrm>
          <a:gradFill rotWithShape="0">
            <a:gsLst>
              <a:gs pos="0">
                <a:srgbClr val="FFCC00"/>
              </a:gs>
              <a:gs pos="50000">
                <a:srgbClr val="FFFFCC"/>
              </a:gs>
              <a:gs pos="100000">
                <a:srgbClr val="FFCC00"/>
              </a:gs>
            </a:gsLst>
            <a:lin ang="5400000" scaled="1"/>
          </a:gradFill>
          <a:ln>
            <a:solidFill>
              <a:srgbClr val="663300"/>
            </a:solidFill>
          </a:ln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ru-RU" altLang="ru-RU" dirty="0"/>
            </a:br>
            <a:r>
              <a:rPr lang="ru-RU" altLang="ru-RU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 работы:</a:t>
            </a:r>
            <a:b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268413"/>
            <a:ext cx="8515350" cy="5208587"/>
          </a:xfrm>
          <a:gradFill rotWithShape="0">
            <a:gsLst>
              <a:gs pos="0">
                <a:srgbClr val="FFCC00"/>
              </a:gs>
              <a:gs pos="50000">
                <a:srgbClr val="FFFFCC"/>
              </a:gs>
              <a:gs pos="100000">
                <a:srgbClr val="FFCC00"/>
              </a:gs>
            </a:gsLst>
            <a:lin ang="5400000" scaled="1"/>
          </a:gradFill>
          <a:ln>
            <a:solidFill>
              <a:srgbClr val="663300"/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Подготовить микроскоп к работе.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Готовим микропрепарат клеток  кожицы лука.</a:t>
            </a:r>
          </a:p>
        </p:txBody>
      </p:sp>
      <p:pic>
        <p:nvPicPr>
          <p:cNvPr id="6" name="Picture 6" descr="уковица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1188" y="2670175"/>
            <a:ext cx="1949450" cy="3195638"/>
          </a:xfrm>
          <a:noFill/>
          <a:ln>
            <a:solidFill>
              <a:srgbClr val="663300"/>
            </a:solidFill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6238" y="2636838"/>
            <a:ext cx="5634037" cy="36004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38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animBg="1" autoUpdateAnimBg="0"/>
      <p:bldP spid="16387" grpId="0" build="p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964613" cy="908050"/>
          </a:xfrm>
          <a:gradFill rotWithShape="0">
            <a:gsLst>
              <a:gs pos="0">
                <a:srgbClr val="FFCC00"/>
              </a:gs>
              <a:gs pos="50000">
                <a:srgbClr val="FFFFCC"/>
              </a:gs>
              <a:gs pos="100000">
                <a:srgbClr val="FFCC00"/>
              </a:gs>
            </a:gsLst>
            <a:lin ang="5400000" scaled="1"/>
          </a:gradFill>
          <a:ln>
            <a:solidFill>
              <a:srgbClr val="663300"/>
            </a:solidFill>
          </a:ln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32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«Изготовление препарата клеток кожицы чешуи луковицы лука»</a:t>
            </a:r>
            <a:endParaRPr lang="ru-RU" altLang="ru-RU" sz="2400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3" name="Текст 2"/>
          <p:cNvSpPr>
            <a:spLocks noGrp="1"/>
          </p:cNvSpPr>
          <p:nvPr>
            <p:ph type="body" sz="half" idx="1"/>
          </p:nvPr>
        </p:nvSpPr>
        <p:spPr>
          <a:xfrm>
            <a:off x="0" y="908050"/>
            <a:ext cx="9144000" cy="5187950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 Подготовьте предметное </a:t>
            </a:r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стекло, тщательно протерев </a:t>
            </a:r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его марлей.</a:t>
            </a:r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 Пипеткой нанесите 1–2 </a:t>
            </a:r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капли воды на предметное </a:t>
            </a:r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стекло.</a:t>
            </a:r>
          </a:p>
          <a:p>
            <a:pPr marL="0" indent="0" algn="just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3.При помощи иглы осторожно снимите маленький кусочек прозрачной кожицы с внутренней поверхности чешуи лука.</a:t>
            </a:r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Покройте кожицу покровным стеклом.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0" y="5805264"/>
            <a:ext cx="8785225" cy="765175"/>
          </a:xfrm>
          <a:prstGeom prst="rect">
            <a:avLst/>
          </a:prstGeom>
          <a:gradFill rotWithShape="0">
            <a:gsLst>
              <a:gs pos="0">
                <a:srgbClr val="FFCC00"/>
              </a:gs>
              <a:gs pos="50000">
                <a:srgbClr val="FFFFCC"/>
              </a:gs>
              <a:gs pos="100000">
                <a:srgbClr val="FFCC00"/>
              </a:gs>
            </a:gsLst>
            <a:lin ang="5400000" scaled="1"/>
          </a:gradFill>
          <a:ln w="9525">
            <a:solidFill>
              <a:srgbClr val="6633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Ваш влажный препарат- готов !</a:t>
            </a:r>
            <a:endParaRPr lang="ru-RU" altLang="ru-RU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7" name="Picture 9" descr="C:\Documents and Settings\Администратор\Мои документы\Мои рисунки\Копия ххх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5568" y="1196752"/>
            <a:ext cx="3888432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utoUpdateAnimBg="0"/>
      <p:bldP spid="6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/>
              <a:t> 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492500" y="333375"/>
            <a:ext cx="5111750" cy="50323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Микроскоп поставили,</a:t>
            </a:r>
          </a:p>
        </p:txBody>
      </p:sp>
      <p:pic>
        <p:nvPicPr>
          <p:cNvPr id="6148" name="Picture 4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250825" y="908050"/>
            <a:ext cx="4037013" cy="5486400"/>
          </a:xfrm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-2677192">
            <a:off x="2268538" y="3860800"/>
            <a:ext cx="2016125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57713" y="3414713"/>
            <a:ext cx="28575" cy="2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57713" y="3414713"/>
            <a:ext cx="28575" cy="2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76825" y="2997200"/>
            <a:ext cx="3311525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3348038" y="1052513"/>
            <a:ext cx="540067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ru-RU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Препарат - на столик,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ru-RU" sz="3200" b="1" i="1" dirty="0">
              <a:solidFill>
                <a:srgbClr val="0000FF"/>
              </a:solidFill>
              <a:latin typeface="Georgia" pitchFamily="18" charset="0"/>
            </a:endParaRPr>
          </a:p>
        </p:txBody>
      </p:sp>
      <p:sp>
        <p:nvSpPr>
          <p:cNvPr id="6154" name="Rectangle 10"/>
          <p:cNvSpPr>
            <a:spLocks noChangeArrowheads="1"/>
          </p:cNvSpPr>
          <p:nvPr/>
        </p:nvSpPr>
        <p:spPr bwMode="auto">
          <a:xfrm>
            <a:off x="3492500" y="1700213"/>
            <a:ext cx="5651500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ru-RU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Объектив направили,</a:t>
            </a:r>
          </a:p>
          <a:p>
            <a:pPr marL="342900" indent="-342900">
              <a:spcBef>
                <a:spcPct val="20000"/>
              </a:spcBef>
            </a:pPr>
            <a:r>
              <a:rPr lang="ru-RU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Глядь, а лук – из долек!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ru-RU" sz="3200" b="1" i="1" dirty="0">
              <a:solidFill>
                <a:srgbClr val="0000FF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  <p:bldP spid="6153" grpId="0"/>
      <p:bldP spid="6154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170</TotalTime>
  <Words>318</Words>
  <Application>Microsoft Office PowerPoint</Application>
  <PresentationFormat>Экран (4:3)</PresentationFormat>
  <Paragraphs>47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Calibri</vt:lpstr>
      <vt:lpstr>Georgia</vt:lpstr>
      <vt:lpstr>Times New Roman</vt:lpstr>
      <vt:lpstr>Wingdings</vt:lpstr>
      <vt:lpstr>Wingdings 2</vt:lpstr>
      <vt:lpstr>Официальная</vt:lpstr>
      <vt:lpstr>Презентация PowerPoint</vt:lpstr>
      <vt:lpstr>МИР ПОД МИКРОСКОПОМ</vt:lpstr>
      <vt:lpstr>Определите порядок слов. </vt:lpstr>
      <vt:lpstr>Правильный ответ: </vt:lpstr>
      <vt:lpstr>       Давно пытливый ум мечтал Внутрь всех вещей взглянуть. Путь в мир незримый указал  Великий Левенгук </vt:lpstr>
      <vt:lpstr>Презентация PowerPoint</vt:lpstr>
      <vt:lpstr> Ход работы: </vt:lpstr>
      <vt:lpstr>«Изготовление препарата клеток кожицы чешуи луковицы лука»</vt:lpstr>
      <vt:lpstr> </vt:lpstr>
      <vt:lpstr> </vt:lpstr>
      <vt:lpstr>Презентация PowerPoint</vt:lpstr>
      <vt:lpstr>Артемия</vt:lpstr>
      <vt:lpstr>Презентация PowerPoint</vt:lpstr>
      <vt:lpstr>Микроскоп - штука интересная!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МИР ПОД МИКРОСКОПОМ</dc:title>
  <dc:creator>Asus</dc:creator>
  <cp:lastModifiedBy>Пользователь</cp:lastModifiedBy>
  <cp:revision>26</cp:revision>
  <dcterms:created xsi:type="dcterms:W3CDTF">2021-12-21T19:29:27Z</dcterms:created>
  <dcterms:modified xsi:type="dcterms:W3CDTF">2025-04-04T08:44:46Z</dcterms:modified>
</cp:coreProperties>
</file>