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/>
  <p:notesSz cx="6858000" cy="9144000"/>
  <p:embeddedFontLst>
    <p:embeddedFont>
      <p:font typeface="Alfa Slab One" panose="00000500000000000000"/>
      <p:regular r:id="rId34"/>
    </p:embeddedFont>
    <p:embeddedFont>
      <p:font typeface="Proxima Nova" panose="02000506030000020004"/>
      <p:regular r:id="rId35"/>
    </p:embeddedFont>
    <p:embeddedFont>
      <p:font typeface="Calibri" panose="020F0502020204030204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91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1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1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1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1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1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5" name="Google Shape;295;p1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1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1" name="Google Shape;321;p2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4" name="Google Shape;334;p2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7" name="Google Shape;347;p2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2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2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2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2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0" name="Google Shape;410;p2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3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" name="Google Shape;434;p3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36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34c11e780b8_0_240"/>
          <p:cNvCxnSpPr/>
          <p:nvPr/>
        </p:nvCxnSpPr>
        <p:spPr>
          <a:xfrm>
            <a:off x="4278300" y="3668217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g34c11e780b8_0_240"/>
          <p:cNvSpPr txBox="1"/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g34c11e780b8_0_240"/>
          <p:cNvSpPr txBox="1"/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g34c11e780b8_0_240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4c11e780b8_0_277"/>
          <p:cNvSpPr txBox="1"/>
          <p:nvPr>
            <p:ph type="title" hasCustomPrompt="1"/>
          </p:nvPr>
        </p:nvSpPr>
        <p:spPr>
          <a:xfrm>
            <a:off x="311700" y="1557233"/>
            <a:ext cx="85206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g34c11e780b8_0_277"/>
          <p:cNvSpPr txBox="1"/>
          <p:nvPr>
            <p:ph type="body" idx="1"/>
          </p:nvPr>
        </p:nvSpPr>
        <p:spPr>
          <a:xfrm>
            <a:off x="311700" y="4299000"/>
            <a:ext cx="85206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g34c11e780b8_0_277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c11e780b8_0_281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c11e780b8_0_283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" name="Google Shape;54;g34c11e780b8_0_283"/>
          <p:cNvSpPr txBox="1"/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●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g34c11e780b8_0_283"/>
          <p:cNvSpPr txBox="1"/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g34c11e780b8_0_283"/>
          <p:cNvSpPr txBox="1"/>
          <p:nvPr>
            <p:ph type="ftr" idx="11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g34c11e780b8_0_283"/>
          <p:cNvSpPr txBox="1"/>
          <p:nvPr>
            <p:ph type="sldNum" idx="12"/>
          </p:nvPr>
        </p:nvSpPr>
        <p:spPr>
          <a:xfrm>
            <a:off x="0" y="1271588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 panose="020F0502020204030204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4c11e780b8_0_245"/>
          <p:cNvSpPr txBox="1"/>
          <p:nvPr>
            <p:ph type="title"/>
          </p:nvPr>
        </p:nvSpPr>
        <p:spPr>
          <a:xfrm>
            <a:off x="311700" y="3307400"/>
            <a:ext cx="8114400" cy="32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g34c11e780b8_0_245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4c11e780b8_0_24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g34c11e780b8_0_248"/>
          <p:cNvSpPr txBox="1"/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g34c11e780b8_0_248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4c11e780b8_0_2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g34c11e780b8_0_252"/>
          <p:cNvSpPr txBox="1"/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4c11e780b8_0_252"/>
          <p:cNvSpPr txBox="1"/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g34c11e780b8_0_252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4c11e780b8_0_25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g34c11e780b8_0_257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4c11e780b8_0_260"/>
          <p:cNvSpPr txBox="1"/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g34c11e780b8_0_260"/>
          <p:cNvSpPr txBox="1"/>
          <p:nvPr>
            <p:ph type="body" idx="1"/>
          </p:nvPr>
        </p:nvSpPr>
        <p:spPr>
          <a:xfrm>
            <a:off x="311700" y="1987833"/>
            <a:ext cx="2808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34c11e780b8_0_260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4c11e780b8_0_264"/>
          <p:cNvSpPr txBox="1"/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g34c11e780b8_0_264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4c11e780b8_0_267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38" name="Google Shape;38;g34c11e780b8_0_26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g34c11e780b8_0_267"/>
          <p:cNvSpPr txBox="1"/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g34c11e780b8_0_267"/>
          <p:cNvSpPr txBox="1"/>
          <p:nvPr>
            <p:ph type="subTitle" idx="1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g34c11e780b8_0_267"/>
          <p:cNvSpPr txBox="1"/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g34c11e780b8_0_267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4c11e780b8_0_274"/>
          <p:cNvSpPr txBox="1"/>
          <p:nvPr>
            <p:ph type="body" idx="1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 panose="00000500000000000000"/>
              <a:buNone/>
              <a:defRPr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1pPr>
          </a:lstStyle>
          <a:p/>
        </p:txBody>
      </p:sp>
      <p:sp>
        <p:nvSpPr>
          <p:cNvPr id="45" name="Google Shape;45;g34c11e780b8_0_274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4c11e780b8_0_2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 panose="00000500000000000000"/>
              <a:buNone/>
              <a:defRPr sz="3000">
                <a:solidFill>
                  <a:schemeClr val="accent3"/>
                </a:solidFill>
                <a:latin typeface="Alfa Slab One" panose="00000500000000000000"/>
                <a:ea typeface="Alfa Slab One" panose="00000500000000000000"/>
                <a:cs typeface="Alfa Slab One" panose="00000500000000000000"/>
                <a:sym typeface="Alfa Slab One" panose="00000500000000000000"/>
              </a:defRPr>
            </a:lvl9pPr>
          </a:lstStyle>
          <a:p/>
        </p:txBody>
      </p:sp>
      <p:sp>
        <p:nvSpPr>
          <p:cNvPr id="7" name="Google Shape;7;g34c11e780b8_0_236"/>
          <p:cNvSpPr txBox="1"/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 panose="02000506030000020004"/>
              <a:buChar char="●"/>
              <a:defRPr sz="18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 panose="02000506030000020004"/>
              <a:buChar char="○"/>
              <a:defRPr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 panose="02000506030000020004"/>
              <a:buChar char="■"/>
              <a:defRPr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 panose="02000506030000020004"/>
              <a:buChar char="●"/>
              <a:defRPr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 panose="02000506030000020004"/>
              <a:buChar char="○"/>
              <a:defRPr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 panose="02000506030000020004"/>
              <a:buChar char="■"/>
              <a:defRPr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 panose="02000506030000020004"/>
              <a:buChar char="●"/>
              <a:defRPr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 panose="02000506030000020004"/>
              <a:buChar char="○"/>
              <a:defRPr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 panose="02000506030000020004"/>
              <a:buChar char="■"/>
              <a:defRPr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/>
        </p:txBody>
      </p:sp>
      <p:sp>
        <p:nvSpPr>
          <p:cNvPr id="8" name="Google Shape;8;g34c11e780b8_0_236"/>
          <p:cNvSpPr txBox="1"/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pn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12.xml"/><Relationship Id="rId26" Type="http://schemas.openxmlformats.org/officeDocument/2006/relationships/image" Target="../media/image1.png"/><Relationship Id="rId25" Type="http://schemas.openxmlformats.org/officeDocument/2006/relationships/slide" Target="slide27.xml"/><Relationship Id="rId24" Type="http://schemas.openxmlformats.org/officeDocument/2006/relationships/slide" Target="slide26.xml"/><Relationship Id="rId23" Type="http://schemas.openxmlformats.org/officeDocument/2006/relationships/slide" Target="slide25.xml"/><Relationship Id="rId22" Type="http://schemas.openxmlformats.org/officeDocument/2006/relationships/slide" Target="slide24.xml"/><Relationship Id="rId21" Type="http://schemas.openxmlformats.org/officeDocument/2006/relationships/slide" Target="slide23.xml"/><Relationship Id="rId20" Type="http://schemas.openxmlformats.org/officeDocument/2006/relationships/slide" Target="slide22.xml"/><Relationship Id="rId2" Type="http://schemas.openxmlformats.org/officeDocument/2006/relationships/slide" Target="slide4.xml"/><Relationship Id="rId19" Type="http://schemas.openxmlformats.org/officeDocument/2006/relationships/slide" Target="slide21.xml"/><Relationship Id="rId18" Type="http://schemas.openxmlformats.org/officeDocument/2006/relationships/slide" Target="slide20.xml"/><Relationship Id="rId17" Type="http://schemas.openxmlformats.org/officeDocument/2006/relationships/slide" Target="slide19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rgbClr val="398EE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" name="Google Shape;63;p1"/>
          <p:cNvSpPr txBox="1"/>
          <p:nvPr>
            <p:ph type="ctrTitle"/>
          </p:nvPr>
        </p:nvSpPr>
        <p:spPr>
          <a:xfrm>
            <a:off x="3464485" y="97784"/>
            <a:ext cx="6143700" cy="3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wentieth Century"/>
              <a:buNone/>
            </a:pPr>
            <a:br>
              <a:rPr lang="ru-RU"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br>
              <a:rPr lang="ru-RU"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br>
              <a:rPr lang="ru-RU"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ru-RU" sz="4400" b="1" i="0" u="none" strike="noStrike" cap="none">
                <a:solidFill>
                  <a:srgbClr val="398E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ИНТЕРАКТИВНАЯ ИГРА</a:t>
            </a:r>
            <a:br>
              <a:rPr lang="ru-RU" sz="4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ru-RU" sz="4400" b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«ЗНАЕШЬ ЛИ ТЫ ПДД?»</a:t>
            </a:r>
            <a:endParaRPr sz="4400" b="0" u="none" strike="noStrike" cap="none">
              <a:solidFill>
                <a:schemeClr val="l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4036325" y="5786400"/>
            <a:ext cx="50007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ru-RU" sz="2000" b="1" i="0" u="none" strike="noStrike" cap="none">
                <a:solidFill>
                  <a:srgbClr val="31D5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Для обучающихся начальных классов</a:t>
            </a:r>
            <a:endParaRPr sz="2000" b="1" i="0" u="none" strike="noStrike" cap="none">
              <a:solidFill>
                <a:srgbClr val="31D5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2049175"/>
            <a:ext cx="4036324" cy="4808827"/>
          </a:xfrm>
          <a:prstGeom prst="rect">
            <a:avLst/>
          </a:prstGeom>
          <a:solidFill>
            <a:srgbClr val="F2F2F2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Опасно ли ездить на велосипеде, который 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не подобран по росту? Если да, то почему?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«Велосипед»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/>
              <a:buNone/>
            </a:pPr>
            <a:endParaRPr sz="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/>
              <a:buNone/>
            </a:pPr>
            <a:endParaRPr sz="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Да, опасно.</a:t>
            </a:r>
            <a:endParaRPr sz="2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Потому, что тяжело </a:t>
            </a:r>
            <a:endParaRPr sz="2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маневрировать </a:t>
            </a:r>
            <a:endParaRPr sz="2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 останавливаться</a:t>
            </a:r>
            <a:endParaRPr sz="2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9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sz="9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" name="Google Shape;226;p11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8" name="Google Shape;228;p11" descr="C:\Documents and Settings\Admin\Рабочий стол\рисунки нов\ПДД\bicycle_13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00750" y="4000500"/>
            <a:ext cx="2214563" cy="168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Велосипедисту нужно продолжить свой путь по противоположной стороне улицы. 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Как он должен правильно поступить?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«Велосипед»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/>
              <a:buNone/>
            </a:pPr>
            <a:endParaRPr sz="9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Сойти с велосипеда </a:t>
            </a:r>
            <a:endParaRPr sz="30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и, ведя его руками, </a:t>
            </a:r>
            <a:endParaRPr sz="30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перейти на другую </a:t>
            </a:r>
            <a:endParaRPr sz="30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сторону улицы, </a:t>
            </a:r>
            <a:endParaRPr sz="30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соблюдая все правила </a:t>
            </a:r>
            <a:endParaRPr sz="30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пешеходного движения</a:t>
            </a:r>
            <a:endParaRPr sz="3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12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0" name="Google Shape;240;p12" descr="C:\Documents and Settings\Admin\Рабочий стол\рисунки нов\ПДД\young_woman_crossing_road_with_bicycle_1230031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27738" y="4000500"/>
            <a:ext cx="2401887" cy="17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/>
          <p:nvPr>
            <p:ph type="body" idx="1"/>
          </p:nvPr>
        </p:nvSpPr>
        <p:spPr>
          <a:xfrm>
            <a:off x="612775" y="1928495"/>
            <a:ext cx="8031480" cy="1869440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Почему велосипедисту надо быть предельно осторожным при осеннем листопаде?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«Велосипед»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"/>
              <a:buFont typeface="Arial" panose="020B0604020202020204"/>
              <a:buNone/>
            </a:pPr>
            <a:endParaRPr sz="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"/>
              <a:buFont typeface="Arial" panose="020B0604020202020204"/>
              <a:buNone/>
            </a:pPr>
            <a:endParaRPr sz="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225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Twentieth Century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Листья </a:t>
            </a:r>
            <a:endParaRPr sz="2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225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Twentieth Century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достаточно </a:t>
            </a:r>
            <a:endParaRPr sz="2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225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Twentieth Century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скользкие</a:t>
            </a:r>
            <a:endParaRPr sz="2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0" name="Google Shape;250;p13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2" name="Google Shape;252;p13" descr="C:\Documents and Settings\Admin\Рабочий стол\рисунки нов\ПДД\0_1c159_4f54f772_XL.jpe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43563" y="4000500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Разгадайте ребус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«Ребусы»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Дорога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" name="Google Shape;262;p15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4" name="Google Shape;264;p15" descr="C:\Documents and Settings\Admin\Рабочий стол\рисунки нов\ПДД\6e2481adc393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000625" y="4000500"/>
            <a:ext cx="3214688" cy="173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5" descr="C:\Documents and Settings\Admin\Рабочий стол\бук\открытый урок 2009 - 2010\2009-2010 уч. год ПДД игра Знатоки дорожного движения\Рисунок2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43438" y="2000250"/>
            <a:ext cx="34671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Разгадайте ребус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«Ребусы»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Стоянка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" name="Google Shape;275;p16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7" name="Google Shape;277;p16" descr="C:\Documents and Settings\Admin\Рабочий стол\рисунки нов\ПДД\81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714875" y="4000500"/>
            <a:ext cx="3714750" cy="172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 descr="C:\Documents and Settings\Admin\Рабочий стол\бук\открытый урок 2009 - 2010\2009-2010 уч. год ПДД игра Знатоки дорожного движения\Рисунок3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86188" y="2000250"/>
            <a:ext cx="45529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Разгадайте ребус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" name="Google Shape;286;p17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«Ребусы»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Трамвай 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8" name="Google Shape;288;p17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0" name="Google Shape;290;p17" descr="C:\Documents and Settings\Admin\Рабочий стол\рисунки нов\ПДД\06040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357813" y="4000500"/>
            <a:ext cx="2862262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 descr="C:\Documents and Settings\Admin\Рабочий стол\бук\открытый урок 2009 - 2010\2009-2010 уч. год ПДД игра Знатоки дорожного движения\Рисунок4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57625" y="2000250"/>
            <a:ext cx="4362450" cy="150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Разгадайте ребус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«Ребусы»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Трасса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18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3" name="Google Shape;303;p18" descr="C:\Documents and Settings\Admin\Рабочий стол\рисунки нов\ПДД\1248096198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48188" y="4002088"/>
            <a:ext cx="3786187" cy="1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 descr="C:\Documents and Settings\Admin\Рабочий стол\бук\открытый урок 2009 - 2010\2009-2010 уч. год ПДД игра Знатоки дорожного движения\Рисунок5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14813" y="2000250"/>
            <a:ext cx="4114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Разгадайте ребус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2" name="Google Shape;312;p19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«Ребусы»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Переход 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4" name="Google Shape;314;p19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6" name="Google Shape;316;p19" descr="C:\Documents and Settings\Admin\Рабочий стол\рисунки нов\ПДД\image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29250" y="4000500"/>
            <a:ext cx="2595563" cy="169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 descr="C:\Documents and Settings\Admin\Рабочий стол\бук\открытый урок 2009 - 2010\2009-2010 уч. год ПДД игра Знатоки дорожного движения\Рисунок6.jp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43313" y="2071688"/>
            <a:ext cx="4810125" cy="13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8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Шли из школы мы домой, 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Видим  - знак на мостовой: 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Синий круг, велосипед, 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Ничего другого нет.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«Знаки»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-93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Предписывающий знак 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900" b="1" i="1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«Велосипедная дорожка»</a:t>
            </a:r>
            <a:endParaRPr sz="2900" b="1" i="1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Показывает, что по этой дорожке можно ездить только на велосипеде или ходить пешком  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" name="Google Shape;327;p21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5572125" y="2286000"/>
            <a:ext cx="2857500" cy="91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Название знака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Назначение знака 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30" name="Google Shape;330;p21" descr="C:\Documents and Settings\Admin\Рабочий стол\рисунки нов\ПДД\велосипедная дорожка.jpe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86500" y="2071688"/>
            <a:ext cx="1357313" cy="13573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31" name="Google Shape;331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32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Я хочу спросить про знак.</a:t>
            </a:r>
            <a:endParaRPr sz="32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Нарисован знак вот так:</a:t>
            </a:r>
            <a:endParaRPr sz="32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 треугольнике трамвай,</a:t>
            </a:r>
            <a:endParaRPr sz="32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 у знака красный край.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p22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«Знаки»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" name="Google Shape;339;p22"/>
          <p:cNvSpPr txBox="1"/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Предупреждающий знак 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2900" b="1" i="1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«Пересечение с трамвайной линией»</a:t>
            </a:r>
            <a:endParaRPr sz="2900" b="1" i="1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" name="Google Shape;340;p22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5572125" y="2286000"/>
            <a:ext cx="2857500" cy="91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Название знака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Назначение знака 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43" name="Google Shape;343;p22" descr="C:\Documents and Settings\Admin\Рабочий стол\рисунки нов\ПДД\26_4.gif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72188" y="2000250"/>
            <a:ext cx="1714500" cy="14541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44" name="Google Shape;344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2428875" y="214313"/>
            <a:ext cx="5857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398E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Интерактивная игра </a:t>
            </a:r>
            <a:b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«Знатоки дорожного движения»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ТРАНСПОРТ</a:t>
            </a:r>
            <a:endParaRPr lang="ru-RU" sz="20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ВЕЛОСИПЕД</a:t>
            </a:r>
            <a:endParaRPr lang="ru-RU" sz="20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РЕБУСЫ</a:t>
            </a:r>
            <a:endParaRPr lang="ru-RU" sz="20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ЗНАКИ</a:t>
            </a:r>
            <a:endParaRPr lang="ru-RU" sz="20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КУЛЬТУРА</a:t>
            </a:r>
            <a:endParaRPr lang="ru-RU" sz="20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77" name="Google Shape;77;p2"/>
          <p:cNvCxnSpPr/>
          <p:nvPr/>
        </p:nvCxnSpPr>
        <p:spPr>
          <a:xfrm>
            <a:off x="428625" y="2571750"/>
            <a:ext cx="8001000" cy="1588"/>
          </a:xfrm>
          <a:prstGeom prst="straightConnector1">
            <a:avLst/>
          </a:prstGeom>
          <a:noFill/>
          <a:ln w="44450" cap="flat" cmpd="tri">
            <a:solidFill>
              <a:srgbClr val="345D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2"/>
          <p:cNvCxnSpPr/>
          <p:nvPr/>
        </p:nvCxnSpPr>
        <p:spPr>
          <a:xfrm>
            <a:off x="428625" y="1785938"/>
            <a:ext cx="8001000" cy="1588"/>
          </a:xfrm>
          <a:prstGeom prst="straightConnector1">
            <a:avLst/>
          </a:prstGeom>
          <a:noFill/>
          <a:ln w="44450" cap="flat" cmpd="tri">
            <a:solidFill>
              <a:srgbClr val="345D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2"/>
          <p:cNvCxnSpPr/>
          <p:nvPr/>
        </p:nvCxnSpPr>
        <p:spPr>
          <a:xfrm>
            <a:off x="428625" y="3286125"/>
            <a:ext cx="8001000" cy="1588"/>
          </a:xfrm>
          <a:prstGeom prst="straightConnector1">
            <a:avLst/>
          </a:prstGeom>
          <a:noFill/>
          <a:ln w="44450" cap="flat" cmpd="tri">
            <a:solidFill>
              <a:srgbClr val="345D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2"/>
          <p:cNvCxnSpPr/>
          <p:nvPr/>
        </p:nvCxnSpPr>
        <p:spPr>
          <a:xfrm>
            <a:off x="428625" y="4000500"/>
            <a:ext cx="8001000" cy="1588"/>
          </a:xfrm>
          <a:prstGeom prst="straightConnector1">
            <a:avLst/>
          </a:prstGeom>
          <a:noFill/>
          <a:ln w="44450" cap="flat" cmpd="tri">
            <a:solidFill>
              <a:srgbClr val="345D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2"/>
          <p:cNvCxnSpPr/>
          <p:nvPr/>
        </p:nvCxnSpPr>
        <p:spPr>
          <a:xfrm>
            <a:off x="428625" y="4714875"/>
            <a:ext cx="8001000" cy="1588"/>
          </a:xfrm>
          <a:prstGeom prst="straightConnector1">
            <a:avLst/>
          </a:prstGeom>
          <a:noFill/>
          <a:ln w="44450" cap="flat" cmpd="tri">
            <a:solidFill>
              <a:srgbClr val="345D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2"/>
          <p:cNvCxnSpPr/>
          <p:nvPr/>
        </p:nvCxnSpPr>
        <p:spPr>
          <a:xfrm>
            <a:off x="428625" y="5429250"/>
            <a:ext cx="8001000" cy="1588"/>
          </a:xfrm>
          <a:prstGeom prst="straightConnector1">
            <a:avLst/>
          </a:prstGeom>
          <a:noFill/>
          <a:ln w="44450" cap="flat" cmpd="tri">
            <a:solidFill>
              <a:srgbClr val="345D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2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7" name="Google Shape;107;p2">
            <a:hlinkClick r:id="rId1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">
            <a:hlinkClick r:id="rId2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">
            <a:hlinkClick r:id="rId3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">
            <a:hlinkClick r:id="rId4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" name="Google Shape;111;p2">
            <a:hlinkClick r:id="rId5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" name="Google Shape;112;p2">
            <a:hlinkClick r:id="rId6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" name="Google Shape;113;p2">
            <a:hlinkClick r:id="rId7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" name="Google Shape;114;p2">
            <a:hlinkClick r:id="rId8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2">
            <a:hlinkClick r:id="rId9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2">
            <a:hlinkClick r:id="rId10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2">
            <a:hlinkClick r:id="rId11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2">
            <a:hlinkClick r:id="rId12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9" name="Google Shape;119;p2">
            <a:hlinkClick r:id="rId13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0" name="Google Shape;120;p2">
            <a:hlinkClick r:id="rId14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" name="Google Shape;121;p2">
            <a:hlinkClick r:id="rId15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" name="Google Shape;122;p2">
            <a:hlinkClick r:id="rId16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" name="Google Shape;123;p2">
            <a:hlinkClick r:id="rId17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" name="Google Shape;124;p2">
            <a:hlinkClick r:id="rId18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>
            <a:hlinkClick r:id="rId19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p2">
            <a:hlinkClick r:id="rId20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2">
            <a:hlinkClick r:id="rId21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p2">
            <a:hlinkClick r:id="rId22" action="ppaction://hlinksldjump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9" name="Google Shape;129;p2">
            <a:hlinkClick r:id="rId23" action="ppaction://hlinksldjump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0" name="Google Shape;130;p2">
            <a:hlinkClick r:id="rId24" action="ppaction://hlinksldjump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1" name="Google Shape;131;p2">
            <a:hlinkClick r:id="rId25" action="ppaction://hlinksldjump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p2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Выход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3" name="Google Shape;133;p2"/>
          <p:cNvPicPr preferRelativeResize="0"/>
          <p:nvPr/>
        </p:nvPicPr>
        <p:blipFill>
          <a:blip r:embed="rId26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8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Треугольник. А внутри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Мчатся дети, посмотри!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Красный цвет огнём горит,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 чём нам это говорит?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0" name="Google Shape;350;p2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«Знаки»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Предупреждающий знак 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2900" b="1" i="1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«Дети»</a:t>
            </a:r>
            <a:endParaRPr sz="2900" b="1" i="1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3" name="Google Shape;353;p23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p23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" name="Google Shape;355;p23"/>
          <p:cNvSpPr/>
          <p:nvPr/>
        </p:nvSpPr>
        <p:spPr>
          <a:xfrm>
            <a:off x="5572125" y="2286000"/>
            <a:ext cx="2857500" cy="91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Название знака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Назначение знака 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56" name="Google Shape;356;p23" descr="C:\Documents and Settings\Admin\Рабочий стол\рисунки нов\ПДД\дети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43625" y="2000250"/>
            <a:ext cx="1785938" cy="1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32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Видим знак над головой.</a:t>
            </a:r>
            <a:endParaRPr sz="32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Знак дорожный, голубой.</a:t>
            </a:r>
            <a:endParaRPr sz="32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Здесь и вилка, здесь и нож.</a:t>
            </a:r>
            <a:endParaRPr sz="32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Мимо, явно, не пройдёшь.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«Знаки»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-1022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Знак сервиса 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2900" b="1" i="1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«Пункт питания»</a:t>
            </a:r>
            <a:endParaRPr sz="2900" b="1" i="1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Информирует водителей и пешеходов о том, что рядом место, где можно перекусить</a:t>
            </a:r>
            <a:endParaRPr sz="2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" name="Google Shape;366;p24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" name="Google Shape;367;p24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24"/>
          <p:cNvSpPr/>
          <p:nvPr/>
        </p:nvSpPr>
        <p:spPr>
          <a:xfrm>
            <a:off x="5572125" y="2286000"/>
            <a:ext cx="2857500" cy="91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Название знака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Назначение знака 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69" name="Google Shape;369;p24" descr="C:\Documents and Settings\Admin\Рабочий стол\рисунки нов\ПДД\пунк питания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429375" y="2000250"/>
            <a:ext cx="1125538" cy="150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8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Шли из цирка мы с тобой.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Снова знак над головой: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 треугольнике – велосипед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6242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По краям же – красный цвет.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«Знаки»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8" name="Google Shape;378;p25"/>
          <p:cNvSpPr txBox="1"/>
          <p:nvPr/>
        </p:nvSpPr>
        <p:spPr>
          <a:xfrm>
            <a:off x="2643174" y="3786190"/>
            <a:ext cx="5959616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-85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Предупреждающий знак 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2900" b="1" i="1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«Пересечение с велосипедной дорожкой»</a:t>
            </a:r>
            <a:endParaRPr sz="2900" b="1" i="1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74625" marR="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Noto Sans Symbols"/>
              <a:buChar char="▪"/>
            </a:pPr>
            <a:r>
              <a:rPr lang="ru-RU" sz="29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Информирует водителей о необходимости принять меры предосторожности. Устанавливается там, где есть велосипедная дорожка, возможны встречи с велосипедистами.</a:t>
            </a:r>
            <a:endParaRPr sz="2900" b="0" i="0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9" name="Google Shape;379;p25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1" name="Google Shape;381;p25"/>
          <p:cNvSpPr/>
          <p:nvPr/>
        </p:nvSpPr>
        <p:spPr>
          <a:xfrm>
            <a:off x="5572125" y="2286000"/>
            <a:ext cx="2857500" cy="91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Название знака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wentieth Century"/>
              <a:buAutoNum type="arabicPeriod"/>
            </a:pPr>
            <a:r>
              <a:rPr lang="ru-RU" sz="1800" b="0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Назначение знака </a:t>
            </a:r>
            <a:endParaRPr sz="1800" b="0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82" name="Google Shape;382;p25" descr="C:\Documents and Settings\Admin\Рабочий стол\рисунки нов\ПДД\preduprejdaychie_032_big.gif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72188" y="2000250"/>
            <a:ext cx="1714500" cy="15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rPr lang="ru-RU" sz="26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6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Как называется техническое устройство, регулирующее движение транспорта и пешехода?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0" name="Google Shape;390;p27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«Культура»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1" name="Google Shape;391;p27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ru-RU" sz="4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Светофор</a:t>
            </a:r>
            <a:r>
              <a:rPr lang="ru-RU"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2" name="Google Shape;392;p27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94" name="Google Shape;394;p27" descr="C:\Documents and Settings\Admin\Рабочий стол\рисунки нов\ПДД\светофор\skds_4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57938" y="4000500"/>
            <a:ext cx="1357312" cy="175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rPr lang="ru-RU" sz="32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32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Элемент дороги, предназначенный для движения пешеходов. Что это?</a:t>
            </a:r>
            <a:endParaRPr sz="32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" name="Google Shape;402;p28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«Культура»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3" name="Google Shape;403;p28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wentieth Century"/>
              <a:buNone/>
            </a:pPr>
            <a:r>
              <a:rPr lang="ru-RU" sz="4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Тротуар 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4" name="Google Shape;404;p28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5" name="Google Shape;405;p28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06" name="Google Shape;406;p28" descr="C:\Documents and Settings\Admin\Рабочий стол\рисунки нов\ПДД\тротуар 1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072063" y="4033838"/>
            <a:ext cx="3141662" cy="168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rPr lang="ru-RU" sz="32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32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lang="ru-RU" sz="30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Кому должны подчиняться водители и пешеходы, если сигналы регулировщика противоречат сигналам светофора?</a:t>
            </a:r>
            <a:endParaRPr sz="30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" name="Google Shape;414;p29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«Культура»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" name="Google Shape;415;p29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Регулировщику</a:t>
            </a:r>
            <a:r>
              <a:rPr lang="ru-RU" sz="4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40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" name="Google Shape;416;p29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" name="Google Shape;417;p29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18" name="Google Shape;418;p29" descr="C:\Documents and Settings\Admin\Рабочий стол\рисунки нов\ПДД\регулировщик.jpg 1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84925" y="4000500"/>
            <a:ext cx="2116138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lang="ru-RU" sz="28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8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lang="ru-RU" sz="28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Где и в каком направлении должны двигаться пешеходы при отсутствии тротуара или пешеходной дорожки?</a:t>
            </a:r>
            <a:endParaRPr sz="28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26" name="Google Shape;426;p30" descr="Untitled-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0063" y="92075"/>
            <a:ext cx="1104900" cy="11223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27" name="Google Shape;427;p30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«Культура»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8" name="Google Shape;428;p30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Arial" panose="020B0604020202020204"/>
              <a:buNone/>
            </a:pPr>
            <a:endParaRPr sz="1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wentieth Century"/>
              <a:buNone/>
            </a:pPr>
            <a:r>
              <a:rPr lang="ru-RU" sz="24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По обочине, навстречу </a:t>
            </a:r>
            <a:endParaRPr sz="24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wentieth Century"/>
              <a:buNone/>
            </a:pPr>
            <a:r>
              <a:rPr lang="ru-RU" sz="24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движению транспортных </a:t>
            </a:r>
            <a:endParaRPr sz="24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wentieth Century"/>
              <a:buNone/>
            </a:pPr>
            <a:r>
              <a:rPr lang="ru-RU" sz="24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средств </a:t>
            </a:r>
            <a:endParaRPr sz="24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9" name="Google Shape;429;p30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0" name="Google Shape;430;p3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31" name="Google Shape;431;p3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43625" y="4000500"/>
            <a:ext cx="2357438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"/>
          <p:cNvSpPr txBox="1"/>
          <p:nvPr>
            <p:ph type="body" idx="1"/>
          </p:nvPr>
        </p:nvSpPr>
        <p:spPr>
          <a:xfrm>
            <a:off x="612775" y="1928495"/>
            <a:ext cx="8031480" cy="1903730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675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32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Здесь надо сначала посмотреть налево – в сторону приближающегося транспорта. Дойдя до середины, остановиться и посмотреть направо. Если путь свободен - продолжить переход. О какой дороге идёт речь?</a:t>
            </a:r>
            <a:endParaRPr sz="32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38" name="Google Shape;438;p31" descr="Untitled-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0063" y="92075"/>
            <a:ext cx="1104900" cy="11223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39" name="Google Shape;439;p31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«Культура»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0" name="Google Shape;440;p31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"/>
              <a:buFont typeface="Arial" panose="020B0604020202020204"/>
              <a:buNone/>
            </a:pPr>
            <a:endParaRPr sz="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"/>
              <a:buFont typeface="Arial" panose="020B0604020202020204"/>
              <a:buNone/>
            </a:pPr>
            <a:endParaRPr sz="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225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wentieth Century"/>
              <a:buNone/>
            </a:pPr>
            <a:r>
              <a:rPr lang="ru-RU" sz="24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 дороге </a:t>
            </a:r>
            <a:endParaRPr sz="24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225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wentieth Century"/>
              <a:buNone/>
            </a:pPr>
            <a:r>
              <a:rPr lang="ru-RU" sz="24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 двухсторонним </a:t>
            </a:r>
            <a:endParaRPr sz="24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225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Twentieth Century"/>
              <a:buNone/>
            </a:pPr>
            <a:r>
              <a:rPr lang="ru-RU" sz="24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движением</a:t>
            </a:r>
            <a:endParaRPr sz="24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1" name="Google Shape;441;p31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2" name="Google Shape;442;p31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43" name="Google Shape;443;p3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72188" y="4000500"/>
            <a:ext cx="2286000" cy="17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body" idx="1"/>
          </p:nvPr>
        </p:nvSpPr>
        <p:spPr>
          <a:xfrm>
            <a:off x="612775" y="1928495"/>
            <a:ext cx="8031480" cy="2000250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25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8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Самое распространённое средство механического транспорта. Во всём мире насчитывается более 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300 миллионов. Слово переводится с латинского – «самодвижущийся»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«Транспорт»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Автомобиль</a:t>
            </a:r>
            <a:r>
              <a:rPr lang="ru-RU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" name="Google Shape;142;p3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4" name="Google Shape;144;p3" descr="C:\Documents and Settings\Admin\Рабочий стол\рисунки нов\ПДД\gallery_8824_1792_1142596500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7875" y="4000500"/>
            <a:ext cx="2071688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body" idx="1"/>
          </p:nvPr>
        </p:nvSpPr>
        <p:spPr>
          <a:xfrm>
            <a:off x="612775" y="1928495"/>
            <a:ext cx="8031480" cy="1918970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32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«Транспорт»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Twentieth Century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Трамвай </a:t>
            </a:r>
            <a:r>
              <a:rPr lang="ru-RU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p4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6" name="Google Shape;156;p4" descr="C:\Documents and Settings\Admin\Рабочий стол\рисунки нов\ПДД\112333m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72125" y="4000500"/>
            <a:ext cx="22860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type="body" idx="1"/>
          </p:nvPr>
        </p:nvSpPr>
        <p:spPr>
          <a:xfrm>
            <a:off x="612775" y="1928495"/>
            <a:ext cx="8031480" cy="1784985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600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8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Хатынском поле в Москве с изумлением наблюдали за удивительной двухколёсной тележкой. А сейчас он достаточно распространён. О чём идёт речь? 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«Транспорт»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 велосипеде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5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8" name="Google Shape;168;p5" descr="C:\Documents and Settings\Admin\Рабочий стол\рисунки нов\ПДД\14_Com_Prarie_FS_2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00688" y="3984625"/>
            <a:ext cx="2840037" cy="17303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body" idx="1"/>
          </p:nvPr>
        </p:nvSpPr>
        <p:spPr>
          <a:xfrm>
            <a:off x="612775" y="1928495"/>
            <a:ext cx="8031480" cy="2001520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675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32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32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«Транспорт»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Мотоцикл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" name="Google Shape;178;p6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0" name="Google Shape;180;p6" descr="C:\Documents and Settings\Admin\Рабочий стол\рисунки нов\ПДД\cc4062eaa9c1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29250" y="4000500"/>
            <a:ext cx="2857500" cy="17319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/>
          <p:nvPr>
            <p:ph type="body" idx="1"/>
          </p:nvPr>
        </p:nvSpPr>
        <p:spPr>
          <a:xfrm>
            <a:off x="612648" y="1928802"/>
            <a:ext cx="8031318" cy="1714512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8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8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Количество различных типов таких машин намного больше, чем легковых автомобилей. Предназначены они для перевозки сыпучих грузов (цемента, муки, песка и т.д.).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Что это за класс автомобилей, которые сбрасывают груз по прибытию к месту назначения?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«Транспорт»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wentieth Century"/>
              <a:buNone/>
            </a:pPr>
            <a:r>
              <a:rPr lang="ru-RU" sz="20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0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Грузовые 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автомобили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7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2" name="Google Shape;192;p7" descr="C:\Documents and Settings\Admin\Рабочий стол\рисунки нов\ПДД\2a4f17c819ff4160dafbbe399b9570fc_313782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386388" y="4000500"/>
            <a:ext cx="28289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С какого возраста разрешается 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водить велосипед по улицам и дорогам?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«Велосипед»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Arial" panose="020B0604020202020204"/>
              <a:buNone/>
            </a:pPr>
            <a:endParaRPr sz="28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С 14 лет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" name="Google Shape;202;p9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4" name="Google Shape;204;p9" descr="C:\Documents and Settings\Admin\Рабочий стол\рисунки нов\ПДД\1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00688" y="4000500"/>
            <a:ext cx="2286000" cy="17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body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F1DFA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Вопрос</a:t>
            </a:r>
            <a:endParaRPr sz="2900" b="0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Где можно детям младшего возраста 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ru-RU" sz="2900" b="0" i="0" u="none" strike="noStrike" cap="none">
                <a:solidFill>
                  <a:srgbClr val="00009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ездить на велосипедах?</a:t>
            </a:r>
            <a:endParaRPr sz="2900" b="0" i="0" u="none" strike="noStrike" cap="none">
              <a:solidFill>
                <a:srgbClr val="00009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Ответ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3857625" y="285750"/>
            <a:ext cx="3857625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wentieth Century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Раздел</a:t>
            </a:r>
            <a:r>
              <a:rPr lang="ru-RU" sz="28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ru-RU" sz="2800" b="1" i="1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«Велосипед»</a:t>
            </a:r>
            <a:endParaRPr sz="2800" b="1" i="1" u="none" strike="noStrike" cap="non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/>
              <a:buNone/>
            </a:pPr>
            <a:endParaRPr sz="21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 стадионах, 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во дворах, 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 закрытых 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Twentieth Century"/>
              <a:buNone/>
            </a:pPr>
            <a:r>
              <a:rPr lang="ru-RU" sz="32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площадках</a:t>
            </a: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anose="020B0604020202020204"/>
              <a:buNone/>
            </a:pPr>
            <a:endParaRPr sz="3200" b="1" i="0" u="none" strike="noStrike" cap="none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4" name="Google Shape;214;p10">
            <a:hlinkClick r:id="rId1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31D558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Назад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E0DD0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6" name="Google Shape;216;p10" descr="C:\Documents and Settings\Admin\Рабочий стол\рисунки нов\ПДД\large1616763473.jp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72125" y="4000500"/>
            <a:ext cx="2573338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3826" cy="1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5159</Words>
  <Application>WPS Presentation</Application>
  <PresentationFormat/>
  <Paragraphs>479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SimSun</vt:lpstr>
      <vt:lpstr>Wingdings</vt:lpstr>
      <vt:lpstr>Arial</vt:lpstr>
      <vt:lpstr>Alfa Slab One</vt:lpstr>
      <vt:lpstr>Proxima Nova</vt:lpstr>
      <vt:lpstr>Calibri</vt:lpstr>
      <vt:lpstr>Twentieth Century</vt:lpstr>
      <vt:lpstr>Century</vt:lpstr>
      <vt:lpstr>Noto Sans Symbols</vt:lpstr>
      <vt:lpstr>Segoe Print</vt:lpstr>
      <vt:lpstr>Microsoft YaHei</vt:lpstr>
      <vt:lpstr>Arial Unicode MS</vt:lpstr>
      <vt:lpstr>Gameday</vt:lpstr>
      <vt:lpstr>   ИНТЕРАКТИВНАЯ ИГРА «ЗНАТОКИ ДОРОЖНОГО ДВИЖЕНИЯ»</vt:lpstr>
      <vt:lpstr>Интерактивная игра  «Знатоки дорожного движения»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ИНТЕРАКТИВНАЯ ИГРА «ЗНАЕШЬ ЛИ ТЫ ПДД?»</dc:title>
  <dc:creator/>
  <cp:lastModifiedBy>Диана Кравцова</cp:lastModifiedBy>
  <cp:revision>1</cp:revision>
  <dcterms:created xsi:type="dcterms:W3CDTF">2025-04-03T08:45:09Z</dcterms:created>
  <dcterms:modified xsi:type="dcterms:W3CDTF">2025-04-03T08:45:11Z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E2BF44494D924087A73DF7F6CA063253_12</vt:lpwstr>
  </property>
  <property fmtid="{D5CDD505-2E9C-101B-9397-08002B2CF9AE}" pid="3" name="KSOProductBuildVer">
    <vt:lpwstr>1049-12.2.0.20326</vt:lpwstr>
  </property>
</Properties>
</file>