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65" r:id="rId3"/>
    <p:sldId id="267" r:id="rId4"/>
    <p:sldId id="263" r:id="rId5"/>
    <p:sldId id="274" r:id="rId6"/>
    <p:sldId id="275" r:id="rId7"/>
    <p:sldId id="276" r:id="rId8"/>
    <p:sldId id="277" r:id="rId9"/>
    <p:sldId id="266" r:id="rId10"/>
    <p:sldId id="273" r:id="rId11"/>
    <p:sldId id="278" r:id="rId12"/>
    <p:sldId id="279" r:id="rId13"/>
    <p:sldId id="280" r:id="rId14"/>
    <p:sldId id="281" r:id="rId15"/>
    <p:sldId id="260" r:id="rId16"/>
    <p:sldId id="26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0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>
      <p:cViewPr>
        <p:scale>
          <a:sx n="123" d="100"/>
          <a:sy n="123" d="100"/>
        </p:scale>
        <p:origin x="-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1842" y="60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64841CAF-A07E-41D8-BD8F-52F73295D5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0188BD95-FBAB-4D16-BD86-CE51C95070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3847C-6236-49F0-8959-82DC0EBC11ED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F7E1B677-B06C-4E64-BFEC-82AE7D552D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9768CD68-BDDA-40E2-B24A-A8ACE53D9E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8E3F0-51D1-4467-BF31-1BD72ECE43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802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hyperlink" Target="https://presentation-creation.ru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4EEB5F3-46D5-4827-9176-87B3ED408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E9C46714-EA01-4BA8-B3F4-1804E1ADD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FFA0AC6-9EBA-40E1-BBC8-87B9F008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BDAAFA1-B9E1-4CF6-9E6D-87613776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2847870-C82B-4F62-91CF-02C2A8DE6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00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4F60D616-074D-47B4-B726-E9928A98B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89EA2C6B-320E-404F-B8A0-821D10932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ABFE942B-7393-4B73-A8D9-DB6C1218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425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7CEB6D-ED6D-4526-81A8-6B48D4500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752732C-DB42-4FF4-B63F-BDB95C239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D427B4B-0BA1-4E32-AC35-3A7656175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8EFE849-CF36-4DF7-B3AA-B5613D278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0B612AF-149D-40FD-81B8-0BEF0CA21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186FBBA-6EDD-41C1-83F2-A92D6A1E1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24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4E0E3E9-2EA0-4F93-ACF3-69B3BFD81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8FF30DC-8368-4617-B796-6D8CD1AA9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90E88DC-1E9E-475D-B470-7C75BF6F8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7651535-13B0-4736-B6E0-8114A25C3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85029B0-26CA-4FD7-8F74-A59107346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CFDCF4F-29F3-434F-93BF-7145496C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50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5119624-59D1-41E3-AEA2-748028B57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761F556-4960-4FFB-84B0-6DD9DECFF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F3852AA-44AB-40DE-ABB5-D989F49F6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FF99121-21B5-44CE-A3CC-FB750D001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BA2C88A-CBD1-4F5D-AFDA-B87C66F4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63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29D2C97F-DA00-4FE0-831A-7C4145CC87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9E203A0-4947-4CC0-B314-D5F901EC7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39999C7-CA6F-4918-9A59-E4F9979B2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7F7D328-60F9-4536-BF6F-A15329120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C5CB392-EC5F-4163-9BD2-AD0959FD7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441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31F919D-1603-4E3D-95FD-FB1F4E055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BC8CEC0-0D0B-453B-8963-A2AED8FB3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000" y="6356350"/>
            <a:ext cx="7650000" cy="365126"/>
          </a:xfrm>
        </p:spPr>
        <p:txBody>
          <a:bodyPr/>
          <a:lstStyle/>
          <a:p>
            <a:r>
              <a:rPr lang="ru-RU" dirty="0"/>
              <a:t>Шаблоны презентаций с сайта </a:t>
            </a:r>
            <a:r>
              <a:rPr lang="en-US" dirty="0">
                <a:hlinkClick r:id="rId2"/>
              </a:rPr>
              <a:t>presentation-creation.ru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1376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BCF96D8-8510-4EF3-B422-332DC57E5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B3007763-0BB5-4DD5-BC47-1C50AB65A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1048DF2C-669A-4DCA-8793-1F7410D7F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5933E309-0F6F-484F-98FA-46AB4551E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06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4EEB5F3-46D5-4827-9176-87B3ED408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00" y="684000"/>
            <a:ext cx="7065000" cy="1305000"/>
          </a:xfrm>
        </p:spPr>
        <p:txBody>
          <a:bodyPr anchor="b"/>
          <a:lstStyle>
            <a:lvl1pPr algn="ctr">
              <a:defRPr sz="6000" b="1">
                <a:solidFill>
                  <a:schemeClr val="accent1"/>
                </a:solidFill>
                <a:effectLst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90464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BD4EC29-EC9D-4966-9B2F-5A81BAAA1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000" y="189000"/>
            <a:ext cx="9075600" cy="1325563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2AF823D-AA6C-41CE-8369-D43088671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000" y="2034000"/>
            <a:ext cx="10515600" cy="40979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3379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450B3A33-03F4-4866-B517-A54DC8904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000" y="189000"/>
            <a:ext cx="9075600" cy="1325563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1703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278A106-66FA-4DD6-BAB3-B8D8393A6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C6B7C11-BF9E-408C-887F-6B9BC1863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579E133-BC16-4FB3-9BC0-B6A568D98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95CB5E0-055B-4886-BB25-0C7618D30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410B8AC-7215-4E96-8E27-FC440628E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50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B456F72-33A8-4910-A853-F0EF915F0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3EF7DE8-23CA-4D99-8CC9-4903DDD552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8C177F8-D6AF-47A0-B490-1B3CDFEE6E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B72E65B-AF1C-4F65-9941-D855AC96A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08AAEDA-38B0-46A7-BB17-DB378E2D8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07335DD-857A-49BC-BF94-7878B3D9B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99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27FFB23-FD3E-408F-A23F-485521549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557B89F-6135-4F2B-893F-E89610007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995CA68-6719-40C1-95A2-F647EA7FA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2A4B353A-0A39-4E56-A1C1-2DDA22C59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B2A394CB-908A-4E67-874E-EA58FD2B2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DA4D78FF-9BDC-47EE-AD08-F85FEF056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B64B697-85E0-44B7-99FA-9C7AC685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32D574AC-5168-4E22-8835-2D38CC2B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35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9317D4-8ACB-498D-8524-425777540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58D9979-8217-47E8-9E8D-B2D0F8032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987BFD1B-2793-4D83-B874-8CE6EE8A1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5293DF3D-5BBD-49D4-B217-881FB1389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23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97ACF60-303D-438B-ADDF-FD8A00C5B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D57D61A-5D1E-48D1-8F9F-72DCC6131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6FE97FC-8D71-4940-B6BB-6862C7659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DCA0-1BB0-4A78-B9FD-CBA4791AF177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5017A4A-6BE4-47CB-9CD4-A285E2D43D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9B2747D-D825-4A66-8A60-C4EE4BC746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251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3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sultant.ru/document/cons_doc_LAW_140174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49DE0BE0-A2C4-4428-86D8-D9DE377D5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00" y="144000"/>
            <a:ext cx="11655000" cy="2880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4000" i="1" dirty="0">
                <a:solidFill>
                  <a:srgbClr val="1A1A1A"/>
                </a:solidFill>
                <a:latin typeface="Times New Roman"/>
                <a:ea typeface="Calibri"/>
                <a:cs typeface="Times New Roman"/>
              </a:rPr>
              <a:t>Т</a:t>
            </a:r>
            <a:r>
              <a:rPr lang="ru-RU" sz="4000" i="1" dirty="0" smtClean="0">
                <a:solidFill>
                  <a:srgbClr val="1A1A1A"/>
                </a:solidFill>
                <a:latin typeface="Times New Roman"/>
                <a:ea typeface="Calibri"/>
                <a:cs typeface="Times New Roman"/>
              </a:rPr>
              <a:t>ребования</a:t>
            </a:r>
            <a:r>
              <a:rPr lang="ru-RU" sz="4000" i="1" dirty="0" smtClean="0">
                <a:solidFill>
                  <a:srgbClr val="1A1A1A"/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4000" dirty="0"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latin typeface="Calibri"/>
                <a:ea typeface="Calibri"/>
                <a:cs typeface="Times New Roman"/>
              </a:rPr>
            </a:br>
            <a:r>
              <a:rPr lang="ru-RU" sz="4000" i="1" dirty="0">
                <a:solidFill>
                  <a:srgbClr val="1A1A1A"/>
                </a:solidFill>
                <a:latin typeface="Times New Roman"/>
                <a:ea typeface="Calibri"/>
                <a:cs typeface="Times New Roman"/>
              </a:rPr>
              <a:t>к</a:t>
            </a:r>
            <a:r>
              <a:rPr lang="ru-RU" sz="4000" i="1" dirty="0">
                <a:solidFill>
                  <a:srgbClr val="1A1A1A"/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4000" i="1" dirty="0">
                <a:solidFill>
                  <a:srgbClr val="1A1A1A"/>
                </a:solidFill>
                <a:latin typeface="Times New Roman"/>
                <a:ea typeface="Calibri"/>
                <a:cs typeface="Times New Roman"/>
              </a:rPr>
              <a:t>проектированию</a:t>
            </a:r>
            <a:r>
              <a:rPr lang="ru-RU" sz="4000" i="1" dirty="0">
                <a:solidFill>
                  <a:srgbClr val="1A1A1A"/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4000" i="1" dirty="0">
                <a:solidFill>
                  <a:srgbClr val="1A1A1A"/>
                </a:solidFill>
                <a:latin typeface="Times New Roman"/>
                <a:ea typeface="Calibri"/>
                <a:cs typeface="Times New Roman"/>
              </a:rPr>
              <a:t>и</a:t>
            </a:r>
            <a:r>
              <a:rPr lang="ru-RU" sz="4000" i="1" dirty="0">
                <a:solidFill>
                  <a:srgbClr val="1A1A1A"/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4000" i="1" dirty="0">
                <a:solidFill>
                  <a:srgbClr val="1A1A1A"/>
                </a:solidFill>
                <a:latin typeface="Times New Roman"/>
                <a:ea typeface="Calibri"/>
                <a:cs typeface="Times New Roman"/>
              </a:rPr>
              <a:t>реализации</a:t>
            </a:r>
            <a:r>
              <a:rPr lang="ru-RU" sz="4000" i="1" dirty="0">
                <a:solidFill>
                  <a:srgbClr val="1A1A1A"/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4000" dirty="0"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latin typeface="Calibri"/>
                <a:ea typeface="Calibri"/>
                <a:cs typeface="Times New Roman"/>
              </a:rPr>
            </a:br>
            <a:r>
              <a:rPr lang="ru-RU" sz="4000" i="1" dirty="0">
                <a:solidFill>
                  <a:srgbClr val="1A1A1A"/>
                </a:solidFill>
                <a:latin typeface="Times New Roman"/>
                <a:ea typeface="Calibri"/>
                <a:cs typeface="Times New Roman"/>
              </a:rPr>
              <a:t>дополнительных</a:t>
            </a:r>
            <a:r>
              <a:rPr lang="ru-RU" sz="4000" i="1" dirty="0">
                <a:solidFill>
                  <a:srgbClr val="1A1A1A"/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4000" i="1" dirty="0">
                <a:solidFill>
                  <a:srgbClr val="1A1A1A"/>
                </a:solidFill>
                <a:latin typeface="Times New Roman"/>
                <a:ea typeface="Calibri"/>
                <a:cs typeface="Times New Roman"/>
              </a:rPr>
              <a:t>общеразвивающих</a:t>
            </a:r>
            <a:r>
              <a:rPr lang="ru-RU" sz="4000" i="1" dirty="0">
                <a:solidFill>
                  <a:srgbClr val="1A1A1A"/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4000" i="1" dirty="0">
                <a:solidFill>
                  <a:srgbClr val="1A1A1A"/>
                </a:solidFill>
                <a:latin typeface="Times New Roman"/>
                <a:ea typeface="Calibri"/>
                <a:cs typeface="Times New Roman"/>
              </a:rPr>
              <a:t>программ</a:t>
            </a:r>
            <a:r>
              <a:rPr lang="ru-RU" sz="1400" dirty="0"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latin typeface="Calibri"/>
                <a:ea typeface="Calibri"/>
                <a:cs typeface="Times New Roman"/>
              </a:rPr>
            </a:b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в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соответствии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с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приказом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Министерства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образования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науки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Курской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области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от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22.08.2024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1-1126 </a:t>
            </a:r>
            <a:r>
              <a:rPr lang="ru-RU" sz="2000" i="1" dirty="0" smtClean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«</a:t>
            </a:r>
            <a:r>
              <a:rPr lang="ru-RU" sz="2000" i="1" dirty="0" smtClean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О</a:t>
            </a:r>
            <a:r>
              <a:rPr lang="ru-RU" sz="2000" i="1" dirty="0" smtClean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внедрении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единых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подходов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требований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к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проектированию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,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реализации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оценке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эффективности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дополнительных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общеразвивающих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 smtClean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</a:rPr>
              <a:t>программ»</a:t>
            </a: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22" y="5888905"/>
            <a:ext cx="9917112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784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E6AA7EC-AF89-4DB1-A474-B5A9B00AC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6000" y="189000"/>
            <a:ext cx="907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00B050"/>
                </a:solidFill>
              </a:rPr>
              <a:t/>
            </a:r>
            <a:br>
              <a:rPr lang="ru-RU" sz="4400" dirty="0" smtClean="0">
                <a:solidFill>
                  <a:srgbClr val="00B050"/>
                </a:solidFill>
              </a:rPr>
            </a:br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</a:t>
            </a:r>
            <a:r>
              <a:rPr lang="ru-RU" sz="4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организационно-педагогических условий </a:t>
            </a:r>
            <a:r>
              <a:rPr lang="ru-RU" sz="4400" dirty="0">
                <a:solidFill>
                  <a:srgbClr val="00B050"/>
                </a:solidFill>
              </a:rPr>
              <a:t/>
            </a:r>
            <a:br>
              <a:rPr lang="ru-RU" sz="4400" dirty="0">
                <a:solidFill>
                  <a:srgbClr val="00B050"/>
                </a:solidFill>
              </a:rPr>
            </a:br>
            <a:r>
              <a:rPr lang="ru-RU" sz="2200" dirty="0">
                <a:solidFill>
                  <a:srgbClr val="00B050"/>
                </a:solidFill>
              </a:rPr>
              <a:t/>
            </a:r>
            <a:br>
              <a:rPr lang="ru-RU" sz="2200" dirty="0">
                <a:solidFill>
                  <a:srgbClr val="00B050"/>
                </a:solidFill>
              </a:rPr>
            </a:br>
            <a:r>
              <a:rPr lang="ru-RU" sz="2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реализации программы</a:t>
            </a:r>
            <a:endParaRPr lang="ru-RU" sz="2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сылка" hidden="1">
            <a:extLst>
              <a:ext uri="{FF2B5EF4-FFF2-40B4-BE49-F238E27FC236}">
                <a16:creationId xmlns="" xmlns:a16="http://schemas.microsoft.com/office/drawing/2014/main" id="{AC0CBA2E-A8EE-4ED1-AF1C-FFE1E5F45D11}"/>
              </a:ext>
            </a:extLst>
          </p:cNvPr>
          <p:cNvSpPr/>
          <p:nvPr/>
        </p:nvSpPr>
        <p:spPr>
          <a:xfrm>
            <a:off x="3168650" y="501650"/>
            <a:ext cx="5854700" cy="5854700"/>
          </a:xfrm>
          <a:custGeom>
            <a:avLst/>
            <a:gdLst>
              <a:gd name="connsiteX0" fmla="*/ 2927350 w 5854700"/>
              <a:gd name="connsiteY0" fmla="*/ 1442350 h 5854700"/>
              <a:gd name="connsiteX1" fmla="*/ 1442350 w 5854700"/>
              <a:gd name="connsiteY1" fmla="*/ 2927350 h 5854700"/>
              <a:gd name="connsiteX2" fmla="*/ 2927350 w 5854700"/>
              <a:gd name="connsiteY2" fmla="*/ 4412350 h 5854700"/>
              <a:gd name="connsiteX3" fmla="*/ 4412350 w 5854700"/>
              <a:gd name="connsiteY3" fmla="*/ 2927350 h 5854700"/>
              <a:gd name="connsiteX4" fmla="*/ 2927350 w 5854700"/>
              <a:gd name="connsiteY4" fmla="*/ 1442350 h 5854700"/>
              <a:gd name="connsiteX5" fmla="*/ 2927350 w 5854700"/>
              <a:gd name="connsiteY5" fmla="*/ 0 h 5854700"/>
              <a:gd name="connsiteX6" fmla="*/ 5854700 w 5854700"/>
              <a:gd name="connsiteY6" fmla="*/ 2927350 h 5854700"/>
              <a:gd name="connsiteX7" fmla="*/ 2927350 w 5854700"/>
              <a:gd name="connsiteY7" fmla="*/ 5854700 h 5854700"/>
              <a:gd name="connsiteX8" fmla="*/ 0 w 5854700"/>
              <a:gd name="connsiteY8" fmla="*/ 2927350 h 5854700"/>
              <a:gd name="connsiteX9" fmla="*/ 2927350 w 5854700"/>
              <a:gd name="connsiteY9" fmla="*/ 0 h 585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54700" h="5854700">
                <a:moveTo>
                  <a:pt x="2927350" y="1442350"/>
                </a:moveTo>
                <a:cubicBezTo>
                  <a:pt x="2107207" y="1442350"/>
                  <a:pt x="1442350" y="2107207"/>
                  <a:pt x="1442350" y="2927350"/>
                </a:cubicBezTo>
                <a:cubicBezTo>
                  <a:pt x="1442350" y="3747493"/>
                  <a:pt x="2107207" y="4412350"/>
                  <a:pt x="2927350" y="4412350"/>
                </a:cubicBezTo>
                <a:cubicBezTo>
                  <a:pt x="3747493" y="4412350"/>
                  <a:pt x="4412350" y="3747493"/>
                  <a:pt x="4412350" y="2927350"/>
                </a:cubicBezTo>
                <a:cubicBezTo>
                  <a:pt x="4412350" y="2107207"/>
                  <a:pt x="3747493" y="1442350"/>
                  <a:pt x="2927350" y="1442350"/>
                </a:cubicBezTo>
                <a:close/>
                <a:moveTo>
                  <a:pt x="2927350" y="0"/>
                </a:moveTo>
                <a:cubicBezTo>
                  <a:pt x="4544081" y="0"/>
                  <a:pt x="5854700" y="1310619"/>
                  <a:pt x="5854700" y="2927350"/>
                </a:cubicBezTo>
                <a:cubicBezTo>
                  <a:pt x="5854700" y="4544081"/>
                  <a:pt x="4544081" y="5854700"/>
                  <a:pt x="2927350" y="5854700"/>
                </a:cubicBezTo>
                <a:cubicBezTo>
                  <a:pt x="1310619" y="5854700"/>
                  <a:pt x="0" y="4544081"/>
                  <a:pt x="0" y="2927350"/>
                </a:cubicBezTo>
                <a:cubicBezTo>
                  <a:pt x="0" y="1310619"/>
                  <a:pt x="1310619" y="0"/>
                  <a:pt x="29273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2" name="Овал 21" hidden="1">
            <a:extLst>
              <a:ext uri="{FF2B5EF4-FFF2-40B4-BE49-F238E27FC236}">
                <a16:creationId xmlns="" xmlns:a16="http://schemas.microsoft.com/office/drawing/2014/main" id="{222C5F0B-6EFC-4407-96C1-A95810130485}"/>
              </a:ext>
            </a:extLst>
          </p:cNvPr>
          <p:cNvSpPr/>
          <p:nvPr/>
        </p:nvSpPr>
        <p:spPr>
          <a:xfrm>
            <a:off x="5239105" y="2187426"/>
            <a:ext cx="2475000" cy="2475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="" xmlns:a16="http://schemas.microsoft.com/office/drawing/2014/main" id="{0A046E5A-3AE2-4455-8773-0AAB6BF5E6FE}"/>
              </a:ext>
            </a:extLst>
          </p:cNvPr>
          <p:cNvSpPr/>
          <p:nvPr/>
        </p:nvSpPr>
        <p:spPr>
          <a:xfrm>
            <a:off x="10401516" y="3816787"/>
            <a:ext cx="495000" cy="495000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="" xmlns:a16="http://schemas.microsoft.com/office/drawing/2014/main" id="{12C4CF22-39A0-40C7-8041-5B487238A60E}"/>
              </a:ext>
            </a:extLst>
          </p:cNvPr>
          <p:cNvSpPr/>
          <p:nvPr/>
        </p:nvSpPr>
        <p:spPr>
          <a:xfrm>
            <a:off x="5963694" y="4127296"/>
            <a:ext cx="495000" cy="495000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="" xmlns:a16="http://schemas.microsoft.com/office/drawing/2014/main" id="{3EBCACA3-D779-49E5-8CF7-DE06C68741CD}"/>
              </a:ext>
            </a:extLst>
          </p:cNvPr>
          <p:cNvSpPr/>
          <p:nvPr/>
        </p:nvSpPr>
        <p:spPr>
          <a:xfrm>
            <a:off x="1372234" y="3828810"/>
            <a:ext cx="495000" cy="495000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Капля 14">
            <a:extLst>
              <a:ext uri="{FF2B5EF4-FFF2-40B4-BE49-F238E27FC236}">
                <a16:creationId xmlns="" xmlns:a16="http://schemas.microsoft.com/office/drawing/2014/main" id="{3997F7A9-E392-4CD9-A952-1275B41300CF}"/>
              </a:ext>
            </a:extLst>
          </p:cNvPr>
          <p:cNvSpPr/>
          <p:nvPr/>
        </p:nvSpPr>
        <p:spPr>
          <a:xfrm rot="8092213">
            <a:off x="10019016" y="2163653"/>
            <a:ext cx="1260000" cy="1260000"/>
          </a:xfrm>
          <a:prstGeom prst="teardrop">
            <a:avLst/>
          </a:prstGeom>
          <a:solidFill>
            <a:schemeClr val="accent3"/>
          </a:solidFill>
          <a:ln>
            <a:noFill/>
          </a:ln>
          <a:effectLst>
            <a:outerShdw blurRad="152400" dist="1016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Капля 48">
            <a:extLst>
              <a:ext uri="{FF2B5EF4-FFF2-40B4-BE49-F238E27FC236}">
                <a16:creationId xmlns="" xmlns:a16="http://schemas.microsoft.com/office/drawing/2014/main" id="{EF4C5898-F841-46D5-AB2B-388CD44F0F34}"/>
              </a:ext>
            </a:extLst>
          </p:cNvPr>
          <p:cNvSpPr/>
          <p:nvPr/>
        </p:nvSpPr>
        <p:spPr>
          <a:xfrm rot="8092213">
            <a:off x="989735" y="2053355"/>
            <a:ext cx="1260000" cy="1260000"/>
          </a:xfrm>
          <a:prstGeom prst="teardrop">
            <a:avLst/>
          </a:prstGeom>
          <a:ln>
            <a:noFill/>
          </a:ln>
          <a:effectLst>
            <a:outerShdw blurRad="152400" dist="1016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Капля 15">
            <a:extLst>
              <a:ext uri="{FF2B5EF4-FFF2-40B4-BE49-F238E27FC236}">
                <a16:creationId xmlns="" xmlns:a16="http://schemas.microsoft.com/office/drawing/2014/main" id="{C425B52C-62C6-4DEC-B848-CE70C1ED8408}"/>
              </a:ext>
            </a:extLst>
          </p:cNvPr>
          <p:cNvSpPr/>
          <p:nvPr/>
        </p:nvSpPr>
        <p:spPr>
          <a:xfrm rot="8092213">
            <a:off x="5581193" y="2295835"/>
            <a:ext cx="1260000" cy="1260000"/>
          </a:xfrm>
          <a:prstGeom prst="teardrop">
            <a:avLst/>
          </a:prstGeom>
          <a:solidFill>
            <a:schemeClr val="accent2"/>
          </a:solidFill>
          <a:ln>
            <a:noFill/>
          </a:ln>
          <a:effectLst>
            <a:outerShdw blurRad="152400" dist="1016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A3053F30-5597-4C87-AEFB-B1B81CEC8747}"/>
              </a:ext>
            </a:extLst>
          </p:cNvPr>
          <p:cNvSpPr txBox="1"/>
          <p:nvPr/>
        </p:nvSpPr>
        <p:spPr>
          <a:xfrm>
            <a:off x="1071252" y="2348491"/>
            <a:ext cx="1214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ехническое</a:t>
            </a: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обеспечение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4D787AD0-0C23-4F61-BF58-490CC027DA01}"/>
              </a:ext>
            </a:extLst>
          </p:cNvPr>
          <p:cNvSpPr txBox="1"/>
          <p:nvPr/>
        </p:nvSpPr>
        <p:spPr>
          <a:xfrm>
            <a:off x="5500357" y="2748899"/>
            <a:ext cx="14216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</a:t>
            </a:r>
          </a:p>
          <a:p>
            <a:pPr algn="ctr"/>
            <a:r>
              <a:rPr lang="ru-RU" sz="1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</a:t>
            </a:r>
            <a:endParaRPr lang="ru-RU" sz="11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17C5A8F-3379-411C-A98B-E1F4835CC1EF}"/>
              </a:ext>
            </a:extLst>
          </p:cNvPr>
          <p:cNvSpPr txBox="1"/>
          <p:nvPr/>
        </p:nvSpPr>
        <p:spPr>
          <a:xfrm>
            <a:off x="7888183" y="2485878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2020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96E88C70-8E7D-4DB6-B6D7-DECDF239B1CD}"/>
              </a:ext>
            </a:extLst>
          </p:cNvPr>
          <p:cNvSpPr txBox="1"/>
          <p:nvPr/>
        </p:nvSpPr>
        <p:spPr>
          <a:xfrm>
            <a:off x="10133907" y="2452523"/>
            <a:ext cx="1030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Кадровое </a:t>
            </a: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012CF824-F446-4CCD-89E9-547BC747B3E1}"/>
              </a:ext>
            </a:extLst>
          </p:cNvPr>
          <p:cNvSpPr txBox="1"/>
          <p:nvPr/>
        </p:nvSpPr>
        <p:spPr>
          <a:xfrm>
            <a:off x="3382252" y="2487289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2010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DDA184A5-55F3-4C41-AF7F-19DB9F211CA4}"/>
              </a:ext>
            </a:extLst>
          </p:cNvPr>
          <p:cNvSpPr txBox="1"/>
          <p:nvPr/>
        </p:nvSpPr>
        <p:spPr>
          <a:xfrm>
            <a:off x="28653" y="4540113"/>
            <a:ext cx="3677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материально-техническое обеспечение </a:t>
            </a:r>
            <a:endParaRPr lang="ru-RU" sz="16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262CF33-FAA6-4B1B-86F4-B3EF8336C8CD}"/>
              </a:ext>
            </a:extLst>
          </p:cNvPr>
          <p:cNvSpPr txBox="1"/>
          <p:nvPr/>
        </p:nvSpPr>
        <p:spPr>
          <a:xfrm>
            <a:off x="4519026" y="4756696"/>
            <a:ext cx="3153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</a:t>
            </a:r>
            <a:r>
              <a:rPr lang="ru-RU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endParaRPr lang="ru-RU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B77ED81A-1C6E-477D-B9CC-97C716A63B4B}"/>
              </a:ext>
            </a:extLst>
          </p:cNvPr>
          <p:cNvSpPr txBox="1"/>
          <p:nvPr/>
        </p:nvSpPr>
        <p:spPr>
          <a:xfrm>
            <a:off x="9398651" y="4540113"/>
            <a:ext cx="237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кадровое обеспечение</a:t>
            </a:r>
            <a:r>
              <a:rPr lang="ru-RU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2615CA11-78C2-45E9-B41F-C187C7D4213D}"/>
              </a:ext>
            </a:extLst>
          </p:cNvPr>
          <p:cNvSpPr txBox="1"/>
          <p:nvPr/>
        </p:nvSpPr>
        <p:spPr>
          <a:xfrm>
            <a:off x="201000" y="4941362"/>
            <a:ext cx="3329999" cy="1080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635" lvl="0"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</a:t>
            </a: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характеристика помещения для занятий по программе; перечень оборудования, инструментов и материалов, необходимых для реализации программы (в расчете на количество обучающихся).</a:t>
            </a:r>
            <a:endParaRPr lang="ru-RU" sz="1200" dirty="0">
              <a:ea typeface="Calibri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3409000F-D037-4637-8443-81E790D1835A}"/>
              </a:ext>
            </a:extLst>
          </p:cNvPr>
          <p:cNvSpPr txBox="1"/>
          <p:nvPr/>
        </p:nvSpPr>
        <p:spPr>
          <a:xfrm>
            <a:off x="4656000" y="5151678"/>
            <a:ext cx="283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электронные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ресурсы (аудио, видео), специальные компьютерные программы, интернет- источники.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99F87DD9-7FD7-4372-9B4C-50CB2C69EF61}"/>
              </a:ext>
            </a:extLst>
          </p:cNvPr>
          <p:cNvSpPr txBox="1"/>
          <p:nvPr/>
        </p:nvSpPr>
        <p:spPr>
          <a:xfrm>
            <a:off x="9111000" y="4955049"/>
            <a:ext cx="2789999" cy="1264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635" lvl="0"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перечень педагогов и иных специалистов, занятых в реализации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Программы.</a:t>
            </a: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Кратко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характеризуется необходимое образование, квалификация, профессиональные качества педагога.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67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ru-RU" sz="4000" b="0" dirty="0">
                <a:solidFill>
                  <a:srgbClr val="FF66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Рабочая программа </a:t>
            </a:r>
            <a:r>
              <a:rPr lang="ru-RU" sz="4000" b="0" dirty="0" smtClean="0">
                <a:solidFill>
                  <a:srgbClr val="FF66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воспитания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1000" y="1719000"/>
            <a:ext cx="10515600" cy="4412963"/>
          </a:xfrm>
        </p:spPr>
        <p:txBody>
          <a:bodyPr/>
          <a:lstStyle/>
          <a:p>
            <a:pPr marR="635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Рабочая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программа воспитания включает следующие структурные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элементы: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600" i="1" dirty="0" smtClean="0">
                <a:solidFill>
                  <a:srgbClr val="FF6699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цель</a:t>
            </a:r>
          </a:p>
          <a:p>
            <a:pPr algn="just">
              <a:spcBef>
                <a:spcPts val="0"/>
              </a:spcBef>
            </a:pPr>
            <a:r>
              <a:rPr lang="ru-RU" sz="1600" i="1" dirty="0" smtClean="0">
                <a:solidFill>
                  <a:srgbClr val="FF6699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формы </a:t>
            </a:r>
            <a:r>
              <a:rPr lang="ru-RU" sz="1600" i="1" dirty="0">
                <a:solidFill>
                  <a:srgbClr val="FF6699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содержание</a:t>
            </a:r>
            <a:r>
              <a:rPr lang="ru-RU" sz="1600" dirty="0">
                <a:solidFill>
                  <a:srgbClr val="FF6699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i="1" dirty="0" smtClean="0">
                <a:solidFill>
                  <a:srgbClr val="FF6699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деятельности</a:t>
            </a:r>
          </a:p>
          <a:p>
            <a:pPr algn="just">
              <a:spcBef>
                <a:spcPts val="0"/>
              </a:spcBef>
            </a:pPr>
            <a:r>
              <a:rPr lang="ru-RU" sz="1600" i="1" dirty="0" smtClean="0">
                <a:solidFill>
                  <a:srgbClr val="FF6699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особенности </a:t>
            </a:r>
            <a:r>
              <a:rPr lang="ru-RU" sz="1600" i="1" dirty="0">
                <a:solidFill>
                  <a:srgbClr val="FF6699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организуемого воспитательного </a:t>
            </a:r>
            <a:r>
              <a:rPr lang="ru-RU" sz="1600" i="1" dirty="0" smtClean="0">
                <a:solidFill>
                  <a:srgbClr val="FF6699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процесса</a:t>
            </a:r>
            <a:endParaRPr lang="ru-RU" sz="1600" i="1" dirty="0">
              <a:solidFill>
                <a:srgbClr val="FF6699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600" i="1" dirty="0" smtClean="0">
                <a:solidFill>
                  <a:srgbClr val="FF6699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планируемые результаты</a:t>
            </a:r>
          </a:p>
          <a:p>
            <a:pPr algn="just">
              <a:spcBef>
                <a:spcPts val="0"/>
              </a:spcBef>
            </a:pPr>
            <a:endParaRPr 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FF6699"/>
                </a:solidFill>
                <a:latin typeface="Times New Roman"/>
                <a:ea typeface="Times New Roman"/>
              </a:rPr>
              <a:t>                                                                                        Календарный </a:t>
            </a:r>
            <a:r>
              <a:rPr lang="ru-RU" sz="2000" dirty="0">
                <a:solidFill>
                  <a:srgbClr val="FF6699"/>
                </a:solidFill>
                <a:latin typeface="Times New Roman"/>
                <a:ea typeface="Times New Roman"/>
              </a:rPr>
              <a:t>план </a:t>
            </a:r>
            <a:r>
              <a:rPr lang="ru-RU" sz="2000" dirty="0" smtClean="0">
                <a:solidFill>
                  <a:srgbClr val="FF6699"/>
                </a:solidFill>
                <a:latin typeface="Times New Roman"/>
                <a:ea typeface="Times New Roman"/>
              </a:rPr>
              <a:t>воспитательной работы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905960"/>
              </p:ext>
            </p:extLst>
          </p:nvPr>
        </p:nvGraphicFramePr>
        <p:xfrm>
          <a:off x="5555999" y="4149001"/>
          <a:ext cx="6511414" cy="1202688"/>
        </p:xfrm>
        <a:graphic>
          <a:graphicData uri="http://schemas.openxmlformats.org/drawingml/2006/table">
            <a:tbl>
              <a:tblPr firstRow="1" firstCol="1" bandRow="1"/>
              <a:tblGrid>
                <a:gridCol w="941902"/>
                <a:gridCol w="1484909"/>
                <a:gridCol w="1070670"/>
                <a:gridCol w="1375842"/>
                <a:gridCol w="1638091"/>
              </a:tblGrid>
              <a:tr h="792986">
                <a:tc>
                  <a:txBody>
                    <a:bodyPr/>
                    <a:lstStyle/>
                    <a:p>
                      <a:pPr marL="457200" marR="103505" lv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Название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мероприятия,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события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Форма проведения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Срок и место проведения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ctr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Ответственный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007">
                <a:tc>
                  <a:txBody>
                    <a:bodyPr/>
                    <a:lstStyle/>
                    <a:p>
                      <a:pPr marL="457200" marR="103505" algn="r">
                        <a:lnSpc>
                          <a:spcPct val="112000"/>
                        </a:lnSpc>
                        <a:spcAft>
                          <a:spcPts val="25"/>
                        </a:spcAft>
                      </a:pP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r">
                        <a:lnSpc>
                          <a:spcPct val="112000"/>
                        </a:lnSpc>
                        <a:spcAft>
                          <a:spcPts val="25"/>
                        </a:spcAft>
                      </a:pP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r">
                        <a:lnSpc>
                          <a:spcPct val="112000"/>
                        </a:lnSpc>
                        <a:spcAft>
                          <a:spcPts val="25"/>
                        </a:spcAft>
                      </a:pP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r">
                        <a:lnSpc>
                          <a:spcPct val="112000"/>
                        </a:lnSpc>
                        <a:spcAft>
                          <a:spcPts val="25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r">
                        <a:lnSpc>
                          <a:spcPct val="112000"/>
                        </a:lnSpc>
                        <a:spcAft>
                          <a:spcPts val="25"/>
                        </a:spcAft>
                      </a:pP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007">
                <a:tc>
                  <a:txBody>
                    <a:bodyPr/>
                    <a:lstStyle/>
                    <a:p>
                      <a:pPr marL="457200" marR="103505" algn="r">
                        <a:lnSpc>
                          <a:spcPct val="112000"/>
                        </a:lnSpc>
                        <a:spcAft>
                          <a:spcPts val="25"/>
                        </a:spcAft>
                      </a:pP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r">
                        <a:lnSpc>
                          <a:spcPct val="112000"/>
                        </a:lnSpc>
                        <a:spcAft>
                          <a:spcPts val="25"/>
                        </a:spcAft>
                      </a:pP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r">
                        <a:lnSpc>
                          <a:spcPct val="112000"/>
                        </a:lnSpc>
                        <a:spcAft>
                          <a:spcPts val="25"/>
                        </a:spcAft>
                      </a:pP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r">
                        <a:lnSpc>
                          <a:spcPct val="112000"/>
                        </a:lnSpc>
                        <a:spcAft>
                          <a:spcPts val="25"/>
                        </a:spcAft>
                      </a:pP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103505" algn="r">
                        <a:lnSpc>
                          <a:spcPct val="112000"/>
                        </a:lnSpc>
                        <a:spcAft>
                          <a:spcPts val="25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6413" y="31019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4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000" y="2934000"/>
            <a:ext cx="3218318" cy="3638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784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  <a:endParaRPr lang="ru-RU" dirty="0">
              <a:solidFill>
                <a:srgbClr val="FF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00" y="2079000"/>
            <a:ext cx="10845000" cy="3869999"/>
          </a:xfrm>
        </p:spPr>
        <p:txBody>
          <a:bodyPr>
            <a:normAutofit fontScale="70000" lnSpcReduction="20000"/>
          </a:bodyPr>
          <a:lstStyle/>
          <a:p>
            <a:pPr marR="635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i="1" dirty="0">
                <a:solidFill>
                  <a:srgbClr val="FF3300"/>
                </a:solidFill>
                <a:latin typeface="Times New Roman"/>
                <a:ea typeface="Times New Roman"/>
              </a:rPr>
              <a:t>Список литературы</a:t>
            </a:r>
            <a:r>
              <a:rPr lang="ru-RU" dirty="0">
                <a:solidFill>
                  <a:srgbClr val="FF3300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структурированный перечень всех используемых в Программе материалов для разных категорий участников реализации программы.</a:t>
            </a:r>
            <a:endParaRPr lang="ru-RU" sz="2000" dirty="0">
              <a:ea typeface="Calibri"/>
            </a:endParaRPr>
          </a:p>
          <a:p>
            <a:pPr marL="342900" marR="103505" lvl="0" indent="-342900" algn="just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ru-RU" dirty="0">
                <a:solidFill>
                  <a:srgbClr val="FF3300"/>
                </a:solidFill>
                <a:latin typeface="Times New Roman"/>
                <a:ea typeface="Times New Roman"/>
              </a:rPr>
              <a:t>список литературы, рекомендованной педагогам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(коллегам) для освоения данного вида деятельности;</a:t>
            </a:r>
            <a:endParaRPr lang="ru-RU" sz="2000" dirty="0">
              <a:ea typeface="Calibri"/>
            </a:endParaRPr>
          </a:p>
          <a:p>
            <a:pPr marL="342900" marR="103505" lvl="0" indent="-342900" algn="just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ru-RU" dirty="0">
                <a:solidFill>
                  <a:srgbClr val="FF3300"/>
                </a:solidFill>
                <a:latin typeface="Times New Roman"/>
                <a:ea typeface="Times New Roman"/>
              </a:rPr>
              <a:t> список литературы, рекомендованной обучающимся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для успешного освоения данной образовательной программы; </a:t>
            </a:r>
            <a:endParaRPr lang="ru-RU" sz="2000" dirty="0">
              <a:solidFill>
                <a:schemeClr val="tx1"/>
              </a:solidFill>
              <a:ea typeface="Calibri"/>
            </a:endParaRPr>
          </a:p>
          <a:p>
            <a:pPr marL="342900" marR="103505" lvl="0" indent="-342900" algn="just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ru-RU" dirty="0">
                <a:solidFill>
                  <a:srgbClr val="FF3300"/>
                </a:solidFill>
                <a:latin typeface="Times New Roman"/>
                <a:ea typeface="Times New Roman"/>
              </a:rPr>
              <a:t>список литературы, рекомендованной родителям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в целях расширения диапазона образовательного воздействия и помощи родителям в обучении и воспитании ребенка.</a:t>
            </a:r>
            <a:r>
              <a:rPr lang="ru-RU" sz="2000" dirty="0">
                <a:ea typeface="Calibri"/>
              </a:rPr>
              <a:t> </a:t>
            </a:r>
          </a:p>
          <a:p>
            <a:pPr marR="635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Список литературы должен быть оформлен в соответствии Национальным стандартом ГОСТ Р 7.0.100-2018 «Библиографическая запись. Библиографическое описание. Общие требования и правила составления» (утв. приказом Федерального агентства по техническому регулированию и метрологии 03 декабря 2018 г. №  1050-ст).</a:t>
            </a:r>
            <a:endParaRPr lang="ru-RU" sz="2000" dirty="0">
              <a:ea typeface="Calibri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6764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5AA2AE">
                    <a:lumMod val="50000"/>
                  </a:srgbClr>
                </a:solidFill>
              </a:rPr>
              <a:t>Приложение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Календарно-тематическое планирование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157076"/>
              </p:ext>
            </p:extLst>
          </p:nvPr>
        </p:nvGraphicFramePr>
        <p:xfrm>
          <a:off x="2766000" y="2889000"/>
          <a:ext cx="6606600" cy="2385936"/>
        </p:xfrm>
        <a:graphic>
          <a:graphicData uri="http://schemas.openxmlformats.org/drawingml/2006/table">
            <a:tbl>
              <a:tblPr firstRow="1" firstCol="1" bandRow="1"/>
              <a:tblGrid>
                <a:gridCol w="365005"/>
                <a:gridCol w="2087576"/>
                <a:gridCol w="2317419"/>
                <a:gridCol w="837638"/>
                <a:gridCol w="998962"/>
              </a:tblGrid>
              <a:tr h="3586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Тема занятия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Форма/ тип занятия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часов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Место проведения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6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Вводное занятие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Беседа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Учебный кабинет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6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Моя семья. Рисование семьи.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Объяснение/Комбинированное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Учебный кабинет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1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Аппликация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«Грузовик» из геометрических фигур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Объяснение/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Комбинированное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Учебный кабинет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9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Основные цвета и их оттенки. Выполнение рисунка «Радуга»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Объяснение/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Комбинированное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Учебный кабинет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7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Приложение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00" y="1809000"/>
            <a:ext cx="11505600" cy="5049000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Оценочные материалы </a:t>
            </a:r>
            <a:endParaRPr lang="ru-RU" sz="20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Приложение 2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Промежуточный контроль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44958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Выявление в середине года промежуточного уровня знаний необходимо для корректировки учебно-тематического планирования и составления индивидуальных программ развития детей, нуждающихся в непосредственной помощи специалиста.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i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Задание 1</a:t>
            </a:r>
            <a:r>
              <a:rPr lang="ru-RU" sz="1600" b="1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Произнесение звука в словах.  Оборудование: картинки по обследованию звукопроизношения: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С: собака, колесо, нос. </a:t>
            </a:r>
            <a:r>
              <a:rPr lang="ru-RU" sz="16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Сь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: василек, такси. 3: зонт, коза. </a:t>
            </a:r>
            <a:r>
              <a:rPr lang="ru-RU" sz="16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Зь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: зебра, обезьяна. Ц: цветок, улица, огурец. Г: гуси, вагон. </a:t>
            </a:r>
            <a:r>
              <a:rPr lang="ru-RU" sz="16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Гь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: Гена, ноги. X: хлеб, муха, петух. </a:t>
            </a:r>
            <a:r>
              <a:rPr lang="ru-RU" sz="16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Хь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: хек, хижина. 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44958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Ребенку предлагают назвать картинки с обследуемыми звуками (в начале, середине и конце слова).</a:t>
            </a:r>
            <a:endParaRPr lang="ru-RU" sz="18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buNone/>
            </a:pPr>
            <a:endParaRPr lang="ru-RU" sz="1600" b="1" dirty="0" smtClean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Итоговый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контроль</a:t>
            </a:r>
            <a:endParaRPr lang="ru-RU" sz="1200" dirty="0">
              <a:solidFill>
                <a:schemeClr val="accent5">
                  <a:lumMod val="50000"/>
                </a:schemeClr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ts val="1470"/>
              </a:lnSpc>
              <a:spcBef>
                <a:spcPts val="0"/>
              </a:spcBef>
              <a:buSzPts val="1350"/>
              <a:buFont typeface="Times New Roman"/>
              <a:buAutoNum type="arabicPeriod"/>
            </a:pP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Где находиться звук [С] в словах: в начале, в середине, или в конце?</a:t>
            </a:r>
            <a:endParaRPr lang="ru-RU" sz="1600" dirty="0">
              <a:solidFill>
                <a:prstClr val="black"/>
              </a:solidFill>
            </a:endParaRPr>
          </a:p>
          <a:p>
            <a:pPr marL="0" lvl="0" indent="0">
              <a:lnSpc>
                <a:spcPts val="147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Раскрась нужный квадратик в схеме.</a:t>
            </a:r>
            <a:endParaRPr lang="ru-RU" sz="12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ru-RU" sz="1600" b="1" dirty="0">
              <a:solidFill>
                <a:srgbClr val="893BC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ru-RU" sz="1600" b="1" dirty="0">
              <a:solidFill>
                <a:srgbClr val="893BC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000" y="4779000"/>
            <a:ext cx="3279775" cy="168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777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606B2DD-7698-452C-A4F3-817C304D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Наши контакты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10F9C4B-F110-4FBD-829C-88884EBF90B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76400" y="2033588"/>
            <a:ext cx="10515600" cy="4098925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>
                <a:srgbClr val="34379D"/>
              </a:buClr>
              <a:buSzPts val="2500"/>
              <a:buNone/>
            </a:pPr>
            <a:r>
              <a:rPr lang="ru-RU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    Мы </a:t>
            </a:r>
            <a:r>
              <a:rPr lang="ru-RU" sz="2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ВКонтакте</a:t>
            </a:r>
            <a:endParaRPr lang="ru-RU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3" descr="C:\Users\Dpish\Desktop\семинар\страничка в вк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97" y="1673999"/>
            <a:ext cx="1600201" cy="1600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Dpish\Desktop\семинар\сайт учрежде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10" y="3384000"/>
            <a:ext cx="1676776" cy="167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181000" y="4010022"/>
            <a:ext cx="1433982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buClr>
                <a:srgbClr val="34379D"/>
              </a:buClr>
              <a:buSzPts val="2500"/>
            </a:pPr>
            <a:r>
              <a:rPr lang="ru-R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Наш сайт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750" y="1808250"/>
            <a:ext cx="9525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792" y="3343829"/>
            <a:ext cx="9525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000" y="4824000"/>
            <a:ext cx="9525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6861000" y="5063350"/>
            <a:ext cx="4258500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buClr>
                <a:srgbClr val="34379D"/>
              </a:buClr>
              <a:buSzPts val="2500"/>
            </a:pP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306230, г. </a:t>
            </a:r>
            <a:r>
              <a:rPr lang="ru-RU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Обоянь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ул. Ленина, 23</a:t>
            </a:r>
          </a:p>
          <a:p>
            <a:pPr lvl="0" algn="just">
              <a:lnSpc>
                <a:spcPct val="90000"/>
              </a:lnSpc>
              <a:buClr>
                <a:srgbClr val="34379D"/>
              </a:buClr>
              <a:buSzPts val="2500"/>
            </a:pP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МБУ ДО «</a:t>
            </a:r>
            <a:r>
              <a:rPr lang="ru-RU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ДПиШ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»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000" y="3478766"/>
            <a:ext cx="33782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000" y="1943187"/>
            <a:ext cx="27432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1261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858823AD-D428-460A-994F-C3E28E4A2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>
                <a:solidFill>
                  <a:srgbClr val="7030A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Требования </a:t>
            </a: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solidFill>
                  <a:srgbClr val="7030A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 проектированию и реализации </a:t>
            </a: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3200" i="1" dirty="0">
                <a:solidFill>
                  <a:srgbClr val="7030A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дополнительных общеразвивающих программ</a:t>
            </a:r>
            <a:endParaRPr lang="ru-RU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D7062D2-87BA-47CB-AA8D-848BE686EE02}"/>
              </a:ext>
            </a:extLst>
          </p:cNvPr>
          <p:cNvSpPr txBox="1"/>
          <p:nvPr/>
        </p:nvSpPr>
        <p:spPr>
          <a:xfrm>
            <a:off x="2811001" y="3204000"/>
            <a:ext cx="695421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 smtClean="0">
                <a:solidFill>
                  <a:schemeClr val="accent3"/>
                </a:solidFill>
              </a:rPr>
              <a:t>СПАСИБО </a:t>
            </a:r>
          </a:p>
          <a:p>
            <a:pPr algn="ctr"/>
            <a:r>
              <a:rPr lang="ru-RU" sz="6600" dirty="0" smtClean="0">
                <a:solidFill>
                  <a:schemeClr val="accent3"/>
                </a:solidFill>
              </a:rPr>
              <a:t>ЗА ВНИМАНИЕ</a:t>
            </a:r>
            <a:endParaRPr lang="ru-RU" sz="66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4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A3D8FF0-30C2-49C2-B43E-5FA1B956C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6000" y="189000"/>
            <a:ext cx="8130600" cy="1325563"/>
          </a:xfrm>
        </p:spPr>
        <p:txBody>
          <a:bodyPr>
            <a:normAutofit/>
          </a:bodyPr>
          <a:lstStyle/>
          <a:p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Требования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2000" i="1" dirty="0" smtClean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к</a:t>
            </a:r>
            <a:r>
              <a:rPr lang="ru-RU" sz="2000" i="1" dirty="0" smtClean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проектированию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реализации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dirty="0" smtClean="0">
                <a:latin typeface="Calibri"/>
                <a:ea typeface="Calibri"/>
                <a:cs typeface="Times New Roman"/>
              </a:rPr>
              <a:t/>
            </a:r>
            <a:br>
              <a:rPr lang="ru-RU" dirty="0" smtClean="0">
                <a:latin typeface="Calibri"/>
                <a:ea typeface="Calibri"/>
                <a:cs typeface="Times New Roman"/>
              </a:rPr>
            </a:br>
            <a:r>
              <a:rPr lang="ru-RU" sz="2000" i="1" dirty="0" smtClean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дополнительных</a:t>
            </a:r>
            <a:r>
              <a:rPr lang="ru-RU" sz="2000" i="1" dirty="0" smtClean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общеразвивающих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Baskerville Old Face"/>
                <a:ea typeface="Calibri"/>
                <a:cs typeface="Times New Roman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программ</a:t>
            </a: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78A402B-EC8F-4913-9E37-C2F778C4F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 создает правовую базу, которая гарантирует доступность дополнительного образования для всех.  </a:t>
            </a:r>
            <a:r>
              <a:rPr lang="ru-RU" sz="16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Статья 75, Федерального закона от 29.12.2012 N 273-ФЗ (ред. от 28.02.2025) "Об образовании в Российской Федерации" (с изм. и доп., вступ. в силу с 01.04.2025)</a:t>
            </a:r>
            <a:r>
              <a:rPr lang="ru-RU" sz="16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регламентирует основные тезисы: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Дополнительные 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общеобразовательные программы подразделяются </a:t>
            </a:r>
            <a:r>
              <a:rPr lang="ru-RU" sz="1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на: </a:t>
            </a:r>
          </a:p>
          <a:p>
            <a:pPr>
              <a:lnSpc>
                <a:spcPct val="120000"/>
              </a:lnSpc>
            </a:pPr>
            <a:r>
              <a:rPr lang="ru-RU" sz="1600" dirty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dirty="0" smtClean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ополнительные </a:t>
            </a:r>
            <a:r>
              <a:rPr lang="ru-RU" sz="1600" dirty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общеразвивающие </a:t>
            </a:r>
            <a:r>
              <a:rPr lang="ru-RU" sz="1600" dirty="0" smtClean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- </a:t>
            </a:r>
            <a:r>
              <a:rPr lang="ru-RU" sz="1600" dirty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реализуются для детей и для </a:t>
            </a:r>
            <a:r>
              <a:rPr lang="ru-RU" sz="1600" dirty="0" smtClean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взрослых в учреждениях, имеющих лицензию на дополнительное образование; </a:t>
            </a:r>
          </a:p>
          <a:p>
            <a:pPr>
              <a:lnSpc>
                <a:spcPct val="120000"/>
              </a:lnSpc>
            </a:pPr>
            <a:r>
              <a:rPr lang="ru-RU" sz="1600" dirty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dirty="0" smtClean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ополнительные </a:t>
            </a:r>
            <a:r>
              <a:rPr lang="ru-RU" sz="1600" dirty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предпрофессиональные программы в области </a:t>
            </a:r>
            <a:r>
              <a:rPr lang="ru-RU" sz="1600" dirty="0" smtClean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 - </a:t>
            </a:r>
            <a:r>
              <a:rPr lang="ru-RU" sz="1600" dirty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реализуются для </a:t>
            </a:r>
            <a:r>
              <a:rPr lang="ru-RU" sz="1600" dirty="0" smtClean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в школах искусств;</a:t>
            </a:r>
          </a:p>
          <a:p>
            <a:pPr>
              <a:lnSpc>
                <a:spcPct val="120000"/>
              </a:lnSpc>
            </a:pPr>
            <a:r>
              <a:rPr lang="ru-RU" sz="1600" dirty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dirty="0" smtClean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ополнительные </a:t>
            </a:r>
            <a:r>
              <a:rPr lang="ru-RU" sz="1600" dirty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программы спортивной </a:t>
            </a:r>
            <a:r>
              <a:rPr lang="ru-RU" sz="1600" dirty="0" smtClean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 - </a:t>
            </a:r>
            <a:r>
              <a:rPr lang="ru-RU" sz="1600" dirty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реализуются для детей и для </a:t>
            </a:r>
            <a:r>
              <a:rPr lang="ru-RU" sz="1600" dirty="0" smtClean="0">
                <a:solidFill>
                  <a:srgbClr val="464C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взрослых.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 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освоению дополнительных общеобразовательных программ допускаются любые лица без предъявления требований к уровню образования, если иное не обусловлено спецификой реализуемой образовательной программы</a:t>
            </a:r>
            <a:r>
              <a:rPr lang="ru-RU" sz="1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Содержание 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дополнительных общеразвивающих программ и сроки обучения по ним определяются образовательной программой, разработанной и утвержденной организацией, осуществляющей образовательную деятельность. </a:t>
            </a:r>
            <a:endParaRPr lang="ru-RU" sz="1800" b="1" i="1" dirty="0" smtClean="0">
              <a:solidFill>
                <a:srgbClr val="7030A0"/>
              </a:solidFill>
              <a:latin typeface="Arial"/>
            </a:endParaRPr>
          </a:p>
          <a:p>
            <a:pPr marL="0" indent="0">
              <a:buNone/>
            </a:pPr>
            <a:endParaRPr lang="ru-RU" sz="1800" b="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8999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ACF3881-357C-4FCA-874F-76CC57210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программы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CF410A3-610B-4956-A4FE-6597D410A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000" y="2436037"/>
            <a:ext cx="3330000" cy="3467963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Титульный лист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Комплекс 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основных характеристик программы:</a:t>
            </a:r>
            <a:endParaRPr lang="ru-RU" sz="16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</a:t>
            </a: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программы</a:t>
            </a: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программы</a:t>
            </a: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2E003569-579D-4285-B007-005B990FF1A5}"/>
              </a:ext>
            </a:extLst>
          </p:cNvPr>
          <p:cNvSpPr txBox="1">
            <a:spLocks/>
          </p:cNvSpPr>
          <p:nvPr/>
        </p:nvSpPr>
        <p:spPr>
          <a:xfrm>
            <a:off x="4536800" y="2428558"/>
            <a:ext cx="3330000" cy="3467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F3E7C23D-71B6-49F0-B7A1-F2BDD3357A70}"/>
              </a:ext>
            </a:extLst>
          </p:cNvPr>
          <p:cNvSpPr txBox="1">
            <a:spLocks/>
          </p:cNvSpPr>
          <p:nvPr/>
        </p:nvSpPr>
        <p:spPr>
          <a:xfrm>
            <a:off x="8422600" y="2428114"/>
            <a:ext cx="3330000" cy="3467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46000" y="2345563"/>
            <a:ext cx="3420000" cy="2759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Комплекс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организационно-педагогических </a:t>
            </a: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условий:</a:t>
            </a:r>
            <a:endParaRPr lang="ru-RU" sz="1600" b="1" dirty="0" smtClean="0">
              <a:solidFill>
                <a:srgbClr val="00B05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Календарный 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учебный </a:t>
            </a:r>
            <a:r>
              <a:rPr lang="ru-RU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график</a:t>
            </a:r>
            <a:endParaRPr lang="ru-RU" sz="1600" dirty="0" smtClean="0">
              <a:solidFill>
                <a:srgbClr val="00B050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Учебный план</a:t>
            </a:r>
            <a:endParaRPr lang="ru-RU" sz="1600" dirty="0" smtClean="0">
              <a:solidFill>
                <a:srgbClr val="00B050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Оценочные материалы</a:t>
            </a:r>
            <a:endParaRPr lang="ru-RU" sz="1600" dirty="0" smtClean="0">
              <a:solidFill>
                <a:srgbClr val="00B050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Формы аттестации</a:t>
            </a:r>
            <a:endParaRPr lang="ru-RU" sz="1600" dirty="0" smtClean="0">
              <a:solidFill>
                <a:srgbClr val="00B050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Методическое обеспечение</a:t>
            </a:r>
            <a:endParaRPr lang="ru-RU" sz="1600" dirty="0" smtClean="0">
              <a:solidFill>
                <a:srgbClr val="00B050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</a:pPr>
            <a:r>
              <a:rPr lang="ru-RU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Условия реализации</a:t>
            </a:r>
            <a:endParaRPr lang="ru-RU" sz="1600" dirty="0">
              <a:solidFill>
                <a:srgbClr val="00B050"/>
              </a:solidFill>
              <a:ea typeface="Calibri"/>
              <a:cs typeface="Times New Roman"/>
            </a:endParaRPr>
          </a:p>
          <a:p>
            <a:pPr lvl="0" algn="ctr">
              <a:lnSpc>
                <a:spcPct val="107000"/>
              </a:lnSpc>
            </a:pP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56000" y="2034000"/>
            <a:ext cx="3711000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FF66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Рабочая </a:t>
            </a:r>
            <a:r>
              <a:rPr lang="ru-RU" b="1" dirty="0">
                <a:solidFill>
                  <a:srgbClr val="FF66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программа </a:t>
            </a:r>
            <a:r>
              <a:rPr lang="ru-RU" b="1" dirty="0" smtClean="0">
                <a:solidFill>
                  <a:srgbClr val="FF66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воспитания</a:t>
            </a:r>
            <a:endParaRPr lang="ru-RU" sz="1600" b="1" dirty="0">
              <a:solidFill>
                <a:srgbClr val="FF6699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FF66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Календарный план воспитательной </a:t>
            </a:r>
            <a:r>
              <a:rPr lang="ru-RU" dirty="0" smtClean="0">
                <a:solidFill>
                  <a:srgbClr val="FF66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работы</a:t>
            </a:r>
            <a:endParaRPr lang="ru-RU" sz="1600" dirty="0">
              <a:solidFill>
                <a:srgbClr val="FF6699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33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Список </a:t>
            </a:r>
            <a:r>
              <a:rPr lang="ru-RU" b="1" dirty="0" smtClean="0">
                <a:solidFill>
                  <a:srgbClr val="FF33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литературы</a:t>
            </a:r>
            <a:endParaRPr lang="ru-RU" sz="1600" b="1" dirty="0">
              <a:solidFill>
                <a:srgbClr val="FF33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Приложения</a:t>
            </a:r>
            <a:endParaRPr lang="ru-RU" sz="1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52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50ECA6-2C10-42CC-8823-AE3421095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Титульный лист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6A69E54-D44B-4DB4-89D6-039D8E202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000" y="1809000"/>
            <a:ext cx="6120000" cy="4050000"/>
          </a:xfrm>
        </p:spPr>
        <p:txBody>
          <a:bodyPr>
            <a:noAutofit/>
          </a:bodyPr>
          <a:lstStyle/>
          <a:p>
            <a:pPr marR="635" indent="0" algn="just">
              <a:lnSpc>
                <a:spcPct val="112000"/>
              </a:lnSpc>
              <a:spcAft>
                <a:spcPts val="25"/>
              </a:spcAft>
              <a:buNone/>
              <a:tabLst>
                <a:tab pos="5941060" algn="l"/>
              </a:tabLst>
            </a:pPr>
            <a:r>
              <a:rPr lang="ru-RU" sz="1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Титульный лист, включает в себя следующие элементы, необходимые для заполнения:</a:t>
            </a:r>
            <a:endParaRPr lang="ru-RU" sz="1400" b="1" dirty="0">
              <a:solidFill>
                <a:srgbClr val="7030A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R="635" algn="just">
              <a:lnSpc>
                <a:spcPct val="100000"/>
              </a:lnSpc>
              <a:spcBef>
                <a:spcPts val="0"/>
              </a:spcBef>
              <a:tabLst>
                <a:tab pos="603123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наименование организации</a:t>
            </a:r>
          </a:p>
          <a:p>
            <a:pPr marR="635" algn="just">
              <a:lnSpc>
                <a:spcPct val="100000"/>
              </a:lnSpc>
              <a:spcBef>
                <a:spcPts val="0"/>
              </a:spcBef>
              <a:tabLst>
                <a:tab pos="603123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дата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№ протокола решения методического/педагогического совета </a:t>
            </a: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учреждения        </a:t>
            </a:r>
          </a:p>
          <a:p>
            <a:pPr marR="635" algn="just">
              <a:lnSpc>
                <a:spcPct val="100000"/>
              </a:lnSpc>
              <a:spcBef>
                <a:spcPts val="0"/>
              </a:spcBef>
              <a:tabLst>
                <a:tab pos="603123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гриф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утверждения </a:t>
            </a: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Программы</a:t>
            </a:r>
          </a:p>
          <a:p>
            <a:pPr marR="635" algn="just">
              <a:lnSpc>
                <a:spcPct val="100000"/>
              </a:lnSpc>
              <a:spcBef>
                <a:spcPts val="0"/>
              </a:spcBef>
              <a:tabLst>
                <a:tab pos="603123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название Программы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         </a:t>
            </a:r>
            <a:endParaRPr lang="ru-RU" sz="1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R="635" algn="just">
              <a:lnSpc>
                <a:spcPct val="100000"/>
              </a:lnSpc>
              <a:spcBef>
                <a:spcPts val="0"/>
              </a:spcBef>
              <a:tabLst>
                <a:tab pos="6031230" algn="l"/>
              </a:tabLs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направленность </a:t>
            </a: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Программы</a:t>
            </a:r>
            <a:endParaRPr lang="ru-RU" sz="1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R="635" algn="just">
              <a:lnSpc>
                <a:spcPct val="100000"/>
              </a:lnSpc>
              <a:spcBef>
                <a:spcPts val="0"/>
              </a:spcBef>
              <a:tabLst>
                <a:tab pos="603123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уровень Программы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</a:p>
          <a:p>
            <a:pPr marR="635" algn="just">
              <a:lnSpc>
                <a:spcPct val="100000"/>
              </a:lnSpc>
              <a:spcBef>
                <a:spcPts val="0"/>
              </a:spcBef>
              <a:tabLst>
                <a:tab pos="603123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адресат Программы</a:t>
            </a:r>
          </a:p>
          <a:p>
            <a:pPr marR="635" algn="just">
              <a:lnSpc>
                <a:spcPct val="100000"/>
              </a:lnSpc>
              <a:spcBef>
                <a:spcPts val="0"/>
              </a:spcBef>
              <a:tabLst>
                <a:tab pos="603123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срок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реализации </a:t>
            </a: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Программы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</a:p>
          <a:p>
            <a:pPr marR="635" algn="just">
              <a:lnSpc>
                <a:spcPct val="100000"/>
              </a:lnSpc>
              <a:spcBef>
                <a:spcPts val="0"/>
              </a:spcBef>
              <a:tabLst>
                <a:tab pos="603123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ФИО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должность автора-составителя </a:t>
            </a: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Программы</a:t>
            </a:r>
            <a:endParaRPr lang="ru-RU" sz="1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R="635" algn="just">
              <a:lnSpc>
                <a:spcPct val="100000"/>
              </a:lnSpc>
              <a:spcBef>
                <a:spcPts val="0"/>
              </a:spcBef>
              <a:tabLst>
                <a:tab pos="603123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место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(город, населенный пункт) и год утверждения </a:t>
            </a: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Программы</a:t>
            </a:r>
          </a:p>
          <a:p>
            <a:pPr marR="635" indent="0" algn="just">
              <a:lnSpc>
                <a:spcPct val="112000"/>
              </a:lnSpc>
              <a:spcAft>
                <a:spcPts val="170"/>
              </a:spcAft>
              <a:buNone/>
            </a:pPr>
            <a:r>
              <a:rPr lang="ru-RU" sz="1400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Если </a:t>
            </a:r>
            <a:r>
              <a:rPr lang="ru-RU" sz="1400" b="1" dirty="0">
                <a:solidFill>
                  <a:srgbClr val="7030A0"/>
                </a:solidFill>
                <a:latin typeface="Times New Roman"/>
                <a:ea typeface="Times New Roman"/>
              </a:rPr>
              <a:t>Программа разработана на несколько </a:t>
            </a:r>
            <a:r>
              <a:rPr lang="ru-RU" sz="1400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лет, но </a:t>
            </a:r>
            <a:r>
              <a:rPr lang="ru-RU" sz="1400" b="1" dirty="0">
                <a:solidFill>
                  <a:srgbClr val="7030A0"/>
                </a:solidFill>
                <a:latin typeface="Times New Roman"/>
                <a:ea typeface="Times New Roman"/>
              </a:rPr>
              <a:t>была изменена или дополнена, то информация об этом размещается на обороте титульного листа с указанием:</a:t>
            </a:r>
            <a:endParaRPr lang="ru-RU" sz="1400" b="1" dirty="0">
              <a:solidFill>
                <a:srgbClr val="7030A0"/>
              </a:solidFill>
              <a:ea typeface="Calibri"/>
            </a:endParaRPr>
          </a:p>
          <a:p>
            <a:pPr marR="635" algn="just">
              <a:lnSpc>
                <a:spcPct val="112000"/>
              </a:lnSpc>
              <a:spcBef>
                <a:spcPts val="0"/>
              </a:spcBef>
            </a:pPr>
            <a:r>
              <a:rPr lang="ru-RU" sz="1200" b="1" dirty="0">
                <a:solidFill>
                  <a:srgbClr val="000000"/>
                </a:solidFill>
                <a:latin typeface="Times New Roman"/>
                <a:ea typeface="Times New Roman"/>
              </a:rPr>
              <a:t>даты и № протокола решения методического/педагогического совета учреждения, </a:t>
            </a:r>
            <a:endParaRPr lang="ru-RU" sz="1050" dirty="0">
              <a:ea typeface="Calibri"/>
            </a:endParaRPr>
          </a:p>
          <a:p>
            <a:pPr>
              <a:spcBef>
                <a:spcPts val="0"/>
              </a:spcBef>
            </a:pPr>
            <a:r>
              <a:rPr lang="ru-RU" sz="1200" b="1" dirty="0">
                <a:solidFill>
                  <a:srgbClr val="000000"/>
                </a:solidFill>
                <a:latin typeface="Times New Roman"/>
                <a:ea typeface="Times New Roman"/>
              </a:rPr>
              <a:t>гриф утверждения обновленной программы:</a:t>
            </a:r>
            <a:endParaRPr lang="ru-RU" sz="1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Dpish\Desktop\Снимок экрана 2025-05-07 12422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000" y="819000"/>
            <a:ext cx="4008710" cy="354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pish\Desktop\Снимок экрана 2025-05-12 1406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000" y="3969000"/>
            <a:ext cx="4439138" cy="2440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543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50ECA6-2C10-42CC-8823-AE3421095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Комплекс основных характеристик программы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6A69E54-D44B-4DB4-89D6-039D8E202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000" y="1584000"/>
            <a:ext cx="11610000" cy="5274000"/>
          </a:xfrm>
        </p:spPr>
        <p:txBody>
          <a:bodyPr numCol="2" spcCol="180000">
            <a:noAutofit/>
          </a:bodyPr>
          <a:lstStyle/>
          <a:p>
            <a:pPr marL="0" lvl="0" indent="0" algn="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I. </a:t>
            </a:r>
            <a:r>
              <a:rPr lang="ru-RU" sz="16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Пояснительная записка:</a:t>
            </a:r>
          </a:p>
          <a:p>
            <a:pPr marL="0" lvl="0" indent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200" i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Нормативно-правовая база</a:t>
            </a:r>
          </a:p>
          <a:p>
            <a:pPr marL="0" lvl="0" indent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 Федеральный </a:t>
            </a:r>
            <a:r>
              <a:rPr lang="ru-RU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Закон от 29.12.2012 г. № 273-ФЗ (ред. от  31.07.2020) «Об образовании в Российской Федерации» (с изм. и доп., вступ. в силу с 01.08.2020);</a:t>
            </a:r>
          </a:p>
          <a:p>
            <a:pPr marL="0" lvl="0" indent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Концепция </a:t>
            </a:r>
            <a:r>
              <a:rPr lang="ru-RU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развития дополнительного образования детей до 2030 года, утвержденная распоряжением Правительства РФ от 31.03.2022 г. № 678-р;</a:t>
            </a:r>
          </a:p>
          <a:p>
            <a:pPr marL="0" lvl="0" indent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3. Приказ </a:t>
            </a:r>
            <a:r>
              <a:rPr lang="ru-RU" sz="12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Минобрнауки</a:t>
            </a:r>
            <a:r>
              <a:rPr lang="ru-RU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России № 882, </a:t>
            </a:r>
            <a:r>
              <a:rPr lang="ru-RU" sz="12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Минпросвещения</a:t>
            </a:r>
            <a:r>
              <a:rPr lang="ru-RU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России № 391 от 05.08.2020 г. (ред. от 26.07.2022 г.) «Об организации и осуществлении образовательной деятельности при сетевой форме реализации образовательных программ»;</a:t>
            </a:r>
          </a:p>
          <a:p>
            <a:pPr marL="0" lvl="0" indent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4. Приказ </a:t>
            </a:r>
            <a:r>
              <a:rPr lang="ru-RU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Министерства труда и социальной защиты Российской Федерации от 22.09.2021 г. № 4652н «Об утверждении профессионального стандарта «Педагог дополнительного образования детей и взрослых»;</a:t>
            </a:r>
          </a:p>
          <a:p>
            <a:pPr marL="0" lvl="0" indent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5. Приказ </a:t>
            </a:r>
            <a:r>
              <a:rPr lang="ru-RU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Министерства просвещения Российской Федерации от 27.07.2022 г. № 629 «Об утверждении Порядка организации и осуществления образовательной деятельности по дополнительным общеобразовательным программам»;</a:t>
            </a:r>
          </a:p>
          <a:p>
            <a:pPr marL="0" lvl="0" indent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6.  </a:t>
            </a:r>
            <a:r>
              <a:rPr lang="ru-RU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Постановление Главного государственного санитарного врача РФ от 28.09.2020 г. № 28 «Об утверждении СанПиН 2.4.3648-20 «Санитарно-эпидемиологические требования к организациям воспитания и обучения, отдыха и оздоровления детей и молодежи»;</a:t>
            </a:r>
          </a:p>
          <a:p>
            <a:pPr marL="0" lvl="0" indent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7. Приказ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Министерства образования и науки Курской области от 22.08.2024 г. № 1-1126 «О внедрении единых подходов и требований к проектированию, реализации и оценке эффективности дополнительных образовательных программ».</a:t>
            </a:r>
            <a:endParaRPr lang="ru-RU" sz="12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lvl="0" indent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8. Локальные акты учреждения</a:t>
            </a:r>
            <a:endParaRPr lang="ru-RU" sz="12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R="635" indent="0" algn="just">
              <a:lnSpc>
                <a:spcPct val="112000"/>
              </a:lnSpc>
              <a:spcAft>
                <a:spcPts val="25"/>
              </a:spcAft>
              <a:buNone/>
              <a:tabLst>
                <a:tab pos="5941060" algn="l"/>
              </a:tabLst>
            </a:pPr>
            <a:endParaRPr lang="ru-RU" sz="12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R="635" indent="0" algn="just">
              <a:lnSpc>
                <a:spcPct val="112000"/>
              </a:lnSpc>
              <a:spcAft>
                <a:spcPts val="25"/>
              </a:spcAft>
              <a:buNone/>
              <a:tabLst>
                <a:tab pos="5941060" algn="l"/>
              </a:tabLst>
            </a:pPr>
            <a:endParaRPr lang="ru-RU" sz="1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1100" i="1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направленность</a:t>
            </a:r>
            <a:r>
              <a:rPr lang="ru-RU" sz="1100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 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- техническая, художественная, естественнонаучная, социально-гуманитарная, физкультурно-спортивная, туристско-краеведческая);</a:t>
            </a:r>
            <a:endParaRPr lang="ru-RU" sz="1100" dirty="0"/>
          </a:p>
          <a:p>
            <a:pPr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i="1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актуальность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 (современность, своевременность программы, соответствие социальному заказу/запросам родителей и детей, реализация в рамках Федеральных проектов и т.п.);</a:t>
            </a:r>
            <a:endParaRPr lang="ru-RU" sz="1100" dirty="0"/>
          </a:p>
          <a:p>
            <a:pPr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i="1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отличительные особенности программы</a:t>
            </a:r>
            <a:r>
              <a:rPr lang="ru-RU" sz="1100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характерные свойства, отличающие программу от других;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новизна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(при наличии) основные идеи, которые придают программе своеобразие;</a:t>
            </a:r>
            <a:endParaRPr lang="ru-RU" sz="1100" dirty="0"/>
          </a:p>
          <a:p>
            <a:pPr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i="1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уровень</a:t>
            </a:r>
            <a:r>
              <a:rPr lang="ru-RU" sz="1100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ru-RU" sz="1100" i="1" dirty="0">
                <a:solidFill>
                  <a:srgbClr val="000000"/>
                </a:solidFill>
                <a:latin typeface="Times New Roman"/>
                <a:ea typeface="Times New Roman"/>
              </a:rPr>
              <a:t>ознакомительный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-срок освоения всей программы не менее 8 часов; </a:t>
            </a:r>
            <a:r>
              <a:rPr lang="ru-RU" sz="1100" i="1" dirty="0">
                <a:solidFill>
                  <a:srgbClr val="000000"/>
                </a:solidFill>
                <a:latin typeface="Times New Roman"/>
                <a:ea typeface="Times New Roman"/>
              </a:rPr>
              <a:t>стартовый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-срок освоения всей программы не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менее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3 месяцев, время обучения от 1 до 3 часов в неделю; </a:t>
            </a:r>
            <a:r>
              <a:rPr lang="ru-RU" sz="1100" i="1" dirty="0">
                <a:solidFill>
                  <a:srgbClr val="000000"/>
                </a:solidFill>
                <a:latin typeface="Times New Roman"/>
                <a:ea typeface="Times New Roman"/>
              </a:rPr>
              <a:t>базовый-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срок освоения программы до 3 лет, время обучения от 3 до 6 часов в неделю; </a:t>
            </a:r>
            <a:r>
              <a:rPr lang="ru-RU" sz="1100" i="1" dirty="0">
                <a:solidFill>
                  <a:srgbClr val="000000"/>
                </a:solidFill>
                <a:latin typeface="Times New Roman"/>
                <a:ea typeface="Times New Roman"/>
              </a:rPr>
              <a:t>продвинутый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- срок освоения программы не менее 2 лет, время обучения от 6 до 8 часов в неделю);</a:t>
            </a:r>
            <a:endParaRPr lang="ru-RU" sz="1100" dirty="0"/>
          </a:p>
          <a:p>
            <a:pPr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i="1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адресат программы </a:t>
            </a:r>
            <a:r>
              <a:rPr lang="ru-RU" sz="1100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- </a:t>
            </a:r>
            <a:r>
              <a:rPr lang="ru-RU" sz="1100" dirty="0">
                <a:latin typeface="Times New Roman"/>
                <a:ea typeface="Times New Roman"/>
              </a:rPr>
              <a:t>конкретизируется целевая группа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(краткая характеристика психологических, физических особенностей возрастной группы), условия набора, наполняемость групп;</a:t>
            </a:r>
            <a:r>
              <a:rPr lang="ru-RU" sz="1100" dirty="0">
                <a:solidFill>
                  <a:srgbClr val="7030A0"/>
                </a:solidFill>
                <a:latin typeface="Times New Roman"/>
                <a:ea typeface="Times New Roman"/>
              </a:rPr>
              <a:t> </a:t>
            </a:r>
            <a:endParaRPr lang="en-US" sz="1100" dirty="0" smtClean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объем – </a:t>
            </a:r>
            <a:r>
              <a:rPr lang="ru-RU" sz="1100" dirty="0" smtClean="0">
                <a:solidFill>
                  <a:schemeClr val="tx1"/>
                </a:solidFill>
                <a:latin typeface="Times New Roman"/>
                <a:ea typeface="Times New Roman"/>
              </a:rPr>
              <a:t>указывается количество учебных часов, на весь период обучения.</a:t>
            </a:r>
          </a:p>
          <a:p>
            <a:pPr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i="1" dirty="0">
                <a:solidFill>
                  <a:srgbClr val="0070C0"/>
                </a:solidFill>
                <a:latin typeface="Times New Roman"/>
                <a:ea typeface="Times New Roman"/>
              </a:rPr>
              <a:t>с</a:t>
            </a:r>
            <a:r>
              <a:rPr lang="ru-RU" sz="1100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рок освоения программы – </a:t>
            </a:r>
            <a:r>
              <a:rPr lang="ru-RU" sz="11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продолжительность обучения по программе.</a:t>
            </a:r>
          </a:p>
          <a:p>
            <a:pPr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i="1" dirty="0">
                <a:solidFill>
                  <a:schemeClr val="bg2">
                    <a:lumMod val="75000"/>
                  </a:schemeClr>
                </a:solidFill>
                <a:latin typeface="Times New Roman"/>
              </a:rPr>
              <a:t>я</a:t>
            </a:r>
            <a:r>
              <a:rPr lang="ru-RU" sz="1100" i="1" dirty="0" smtClean="0">
                <a:solidFill>
                  <a:schemeClr val="bg2">
                    <a:lumMod val="75000"/>
                  </a:schemeClr>
                </a:solidFill>
                <a:latin typeface="Times New Roman"/>
              </a:rPr>
              <a:t>зык обучения</a:t>
            </a:r>
            <a:endParaRPr lang="ru-RU" sz="1100" i="1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i="1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режим занятий</a:t>
            </a:r>
            <a:r>
              <a:rPr lang="ru-RU" sz="1100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1100" dirty="0">
                <a:solidFill>
                  <a:srgbClr val="7030A0"/>
                </a:solidFill>
                <a:latin typeface="Times New Roman"/>
                <a:ea typeface="Times New Roman"/>
              </a:rPr>
              <a:t>- </a:t>
            </a:r>
            <a:r>
              <a:rPr lang="ru-RU" sz="1100" dirty="0">
                <a:latin typeface="Times New Roman"/>
                <a:ea typeface="Times New Roman"/>
              </a:rPr>
              <a:t>периодичность и продолжительность занятий в неделю, продолжительность учебного часа, перерыва между занятиями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(указывается для каждого года обучения);</a:t>
            </a:r>
            <a:endParaRPr lang="ru-RU" sz="1100" dirty="0"/>
          </a:p>
          <a:p>
            <a:pPr marL="9017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i="1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формы обучения</a:t>
            </a:r>
            <a:r>
              <a:rPr lang="ru-RU" sz="1100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(очная, заочная, очно-заочная); </a:t>
            </a:r>
            <a:endParaRPr lang="ru-RU" sz="1100" dirty="0"/>
          </a:p>
          <a:p>
            <a:pPr marL="90170"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100" i="1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формы проведения занятий</a:t>
            </a:r>
            <a:r>
              <a:rPr lang="ru-RU" sz="1100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(групповые, индивидуальные, в группах одного возраста или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разновозрастных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группах); </a:t>
            </a:r>
            <a:endParaRPr lang="ru-RU" sz="1100" dirty="0"/>
          </a:p>
          <a:p>
            <a:pPr marL="9017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1100" i="1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особенности организации образовательного процесса (при наличии)</a:t>
            </a:r>
            <a:r>
              <a:rPr lang="ru-RU" sz="1100" dirty="0">
                <a:solidFill>
                  <a:schemeClr val="bg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(сетевая форма, с применением дистанционных образовательных технологий, с индивидуальным учебным планом).    </a:t>
            </a:r>
            <a:endParaRPr lang="ru-RU" sz="1100" dirty="0"/>
          </a:p>
          <a:p>
            <a:pPr marR="635" indent="0" algn="just">
              <a:lnSpc>
                <a:spcPct val="112000"/>
              </a:lnSpc>
              <a:spcAft>
                <a:spcPts val="25"/>
              </a:spcAft>
              <a:buNone/>
              <a:tabLst>
                <a:tab pos="5941060" algn="l"/>
              </a:tabLst>
            </a:pPr>
            <a:endParaRPr lang="ru-RU" sz="1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90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50ECA6-2C10-42CC-8823-AE3421095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dirty="0">
                <a:solidFill>
                  <a:schemeClr val="bg2">
                    <a:lumMod val="75000"/>
                  </a:schemeClr>
                </a:solidFill>
              </a:rPr>
              <a:t>Комплекс основных характеристик программы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6A69E54-D44B-4DB4-89D6-039D8E202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6000" y="1764000"/>
            <a:ext cx="9135000" cy="5094000"/>
          </a:xfrm>
        </p:spPr>
        <p:txBody>
          <a:bodyPr numCol="1">
            <a:noAutofit/>
          </a:bodyPr>
          <a:lstStyle/>
          <a:p>
            <a:pPr marL="100330" marR="635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II. </a:t>
            </a:r>
            <a:r>
              <a:rPr lang="ru-RU" sz="1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Цель программы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это актуальный, конкретный,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образ ожидаемого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образовательного результата, которого реально можно достичь к определенному моменту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времени.</a:t>
            </a:r>
            <a:r>
              <a:rPr lang="ru-RU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Цель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формулируется чётко, конкретно, с учетом профиля и направленности программы, с использованием словосочетания </a:t>
            </a:r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«существительное + существительное». </a:t>
            </a:r>
            <a:endParaRPr lang="ru-RU" sz="1400" dirty="0" smtClean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100330" marR="635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III. </a:t>
            </a:r>
            <a:r>
              <a:rPr lang="ru-RU" sz="1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Задачи </a:t>
            </a:r>
            <a:r>
              <a:rPr lang="ru-RU" sz="1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</a:t>
            </a:r>
            <a:r>
              <a:rPr lang="ru-RU" sz="1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рограммы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конкретизация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цели осуществляется через определение задач, раскрывающих пути её достижения. Формулировки задач должны раскрывать полноту и/или системность и/или последовательность действий обучающихся по достижению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цели.</a:t>
            </a:r>
            <a:r>
              <a:rPr lang="ru-RU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Задачи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должны соответствовать возрасту обучающихся, на который рассчитана Программа и срокам ее реализации, соотносится с планируемыми результатами.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Задачи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формулируются </a:t>
            </a:r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использованием глагольных словосочетаний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точно и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конкретно.</a:t>
            </a:r>
          </a:p>
          <a:p>
            <a:pPr marL="100330" marR="635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IV. </a:t>
            </a:r>
            <a:r>
              <a:rPr lang="ru-RU" sz="1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Планируемые результаты.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Сформулированные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планируемые результаты конкретизируют систему теоретических знаний, приобретенную в ходе освоения программы, компетенции и практические навыки, которые обучающиеся приобретут в ходе освоения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программы.</a:t>
            </a:r>
            <a:r>
              <a:rPr lang="ru-RU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Планируемые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результаты соотносятся с целью и поставленными задачами, содержанием программы. Для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разноуровневых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/модульных Программ планируемые результаты определяются для каждого уровня/модуля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marR="635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V. </a:t>
            </a:r>
            <a:r>
              <a:rPr lang="ru-RU" sz="1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Содержание </a:t>
            </a:r>
            <a:r>
              <a:rPr lang="ru-RU" sz="1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учебного плана </a:t>
            </a: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краткое описание разделов и тем Программы в соответствии с последовательностью, заданной учебным планом, включая описание теоретических и практических частей и форм контроля по каждой теме.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R="635" indent="0" algn="just">
              <a:lnSpc>
                <a:spcPct val="112000"/>
              </a:lnSpc>
              <a:spcAft>
                <a:spcPts val="25"/>
              </a:spcAft>
              <a:buNone/>
              <a:tabLst>
                <a:tab pos="5941060" algn="l"/>
              </a:tabLst>
            </a:pPr>
            <a:endParaRPr lang="ru-RU" sz="1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87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50ECA6-2C10-42CC-8823-AE3421095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dirty="0">
                <a:solidFill>
                  <a:srgbClr val="00B050"/>
                </a:solidFill>
              </a:rPr>
              <a:t>Комплекс </a:t>
            </a:r>
            <a:r>
              <a:rPr lang="ru-RU" sz="5400" dirty="0" smtClean="0">
                <a:solidFill>
                  <a:srgbClr val="00B050"/>
                </a:solidFill>
              </a:rPr>
              <a:t>организационно-педагогических условий</a:t>
            </a:r>
            <a:endParaRPr lang="ru-RU" dirty="0">
              <a:solidFill>
                <a:srgbClr val="00B05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2312695"/>
              </p:ext>
            </p:extLst>
          </p:nvPr>
        </p:nvGraphicFramePr>
        <p:xfrm>
          <a:off x="245998" y="2259001"/>
          <a:ext cx="6975002" cy="1799999"/>
        </p:xfrm>
        <a:graphic>
          <a:graphicData uri="http://schemas.openxmlformats.org/drawingml/2006/table">
            <a:tbl>
              <a:tblPr firstRow="1" firstCol="1" bandRow="1"/>
              <a:tblGrid>
                <a:gridCol w="268771"/>
                <a:gridCol w="1068910"/>
                <a:gridCol w="486118"/>
                <a:gridCol w="680153"/>
                <a:gridCol w="680153"/>
                <a:gridCol w="486118"/>
                <a:gridCol w="486118"/>
                <a:gridCol w="1143646"/>
                <a:gridCol w="800140"/>
                <a:gridCol w="874875"/>
              </a:tblGrid>
              <a:tr h="1228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 обучения, уровень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Дата начала занятий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Дата окончания занятий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учебных недель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учебных дней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учебных часов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Режим занятий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Нерабочие праздничные дни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Сроки проведения промежуточной аттестации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3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год обучения, стартовый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03.09.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25.05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.2025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1783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279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72 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72 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921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раза в неделю по 1 часу, среда, пятница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2545" indent="762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4.11.2024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0165" marR="2159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582295" algn="l"/>
                          <a:tab pos="603885" algn="l"/>
                        </a:tabLst>
                      </a:pPr>
                      <a:r>
                        <a:rPr lang="ru-RU" sz="10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9.05.2025 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декабрь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6000" y="1834913"/>
            <a:ext cx="146108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7938" fontAlgn="base">
              <a:spcBef>
                <a:spcPct val="0"/>
              </a:spcBef>
              <a:spcAft>
                <a:spcPct val="0"/>
              </a:spcAft>
              <a:tabLst>
                <a:tab pos="582613" algn="l"/>
                <a:tab pos="6032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82613" algn="l"/>
                <a:tab pos="6032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82613" algn="l"/>
                <a:tab pos="6032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82613" algn="l"/>
                <a:tab pos="6032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82613" algn="l"/>
                <a:tab pos="6032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82613" algn="l"/>
                <a:tab pos="6032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82613" algn="l"/>
                <a:tab pos="6032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82613" algn="l"/>
                <a:tab pos="6032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82613" algn="l"/>
                <a:tab pos="6032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>
                <a:tab pos="582613" algn="l"/>
                <a:tab pos="603250" algn="l"/>
              </a:tabLst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Календарный учебный график</a:t>
            </a: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оформляется в табличной форме,</a:t>
            </a:r>
            <a:r>
              <a:rPr kumimoji="0" lang="ru-RU" altLang="ru-RU" sz="1600" b="1" i="0" u="none" strike="noStrike" cap="none" normalizeH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для каждой группы отдельно.</a:t>
            </a: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8381"/>
              </p:ext>
            </p:extLst>
          </p:nvPr>
        </p:nvGraphicFramePr>
        <p:xfrm>
          <a:off x="4206000" y="5184000"/>
          <a:ext cx="7200001" cy="1080000"/>
        </p:xfrm>
        <a:graphic>
          <a:graphicData uri="http://schemas.openxmlformats.org/drawingml/2006/table">
            <a:tbl>
              <a:tblPr firstRow="1" firstCol="1" bandRow="1"/>
              <a:tblGrid>
                <a:gridCol w="763181"/>
                <a:gridCol w="1594003"/>
                <a:gridCol w="871133"/>
                <a:gridCol w="968837"/>
                <a:gridCol w="968837"/>
                <a:gridCol w="2034010"/>
              </a:tblGrid>
              <a:tr h="270000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Название раздела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часов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Формы аттестации/контроля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Теория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Практика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000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00">
                <a:tc gridSpan="2"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 часов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801000" y="2671249"/>
            <a:ext cx="8010000" cy="2431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endParaRPr lang="ru-RU" altLang="ru-RU" sz="1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endParaRPr lang="ru-RU" altLang="ru-RU" sz="1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endParaRPr lang="ru-RU" altLang="ru-RU" sz="1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endParaRPr lang="ru-RU" altLang="ru-RU" sz="1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endParaRPr lang="ru-RU" altLang="ru-RU" sz="1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II.</a:t>
            </a:r>
            <a:r>
              <a:rPr kumimoji="0" lang="en-US" altLang="ru-RU" sz="1600" b="1" i="0" u="none" strike="noStrike" cap="none" normalizeH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Учебный план.</a:t>
            </a:r>
            <a:r>
              <a:rPr kumimoji="0" lang="ru-RU" altLang="ru-RU" sz="1600" b="1" i="0" u="none" strike="noStrike" cap="none" normalizeH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Практическая деятельность должна преобладать над теоретической (теория – не более 30 %, практическая – не менее 70%).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67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50ECA6-2C10-42CC-8823-AE3421095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900" dirty="0">
                <a:solidFill>
                  <a:srgbClr val="00B050"/>
                </a:solidFill>
              </a:rPr>
              <a:t>Комплекс организационно-педагогических условий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6A69E54-D44B-4DB4-89D6-039D8E202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6000" y="1764000"/>
            <a:ext cx="9135000" cy="5094000"/>
          </a:xfrm>
        </p:spPr>
        <p:txBody>
          <a:bodyPr numCol="1">
            <a:noAutofit/>
          </a:bodyPr>
          <a:lstStyle/>
          <a:p>
            <a:pPr marL="41783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600" b="1" dirty="0" smtClean="0">
                <a:solidFill>
                  <a:srgbClr val="00B050"/>
                </a:solidFill>
                <a:latin typeface="Times New Roman"/>
                <a:ea typeface="Times New Roman"/>
              </a:rPr>
              <a:t>III. </a:t>
            </a:r>
            <a:r>
              <a:rPr lang="ru-RU" sz="1600" b="1" dirty="0" smtClean="0">
                <a:solidFill>
                  <a:srgbClr val="00B050"/>
                </a:solidFill>
                <a:latin typeface="Times New Roman"/>
                <a:ea typeface="Times New Roman"/>
              </a:rPr>
              <a:t>Оценочные </a:t>
            </a:r>
            <a:r>
              <a:rPr lang="ru-RU" sz="1600" b="1" dirty="0">
                <a:solidFill>
                  <a:srgbClr val="00B050"/>
                </a:solidFill>
                <a:latin typeface="Times New Roman"/>
                <a:ea typeface="Times New Roman"/>
              </a:rPr>
              <a:t>материалы</a:t>
            </a:r>
            <a:endParaRPr lang="ru-RU" sz="1200" dirty="0">
              <a:solidFill>
                <a:srgbClr val="00B050"/>
              </a:solidFill>
              <a:ea typeface="Calibri"/>
            </a:endParaRPr>
          </a:p>
          <a:p>
            <a:pPr marL="100330" marR="103505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Оценочные материалы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комплекс 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контрольно-измерительных материалов, диагностических методик, позволяющих определить достижение обучающимися планируемых результатов по Программе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Диагностика должна иметь непосредственную связь с содержательно-тематическим направлением программы. Д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иагностические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материалы, бланки опросников, тексты тестов, нормативы выполнения, перечни и описания заданий размещаются в приложении к Программе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marL="100330" marR="103505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400" b="1" dirty="0" smtClean="0">
                <a:solidFill>
                  <a:srgbClr val="00B050"/>
                </a:solidFill>
                <a:latin typeface="Times New Roman"/>
                <a:ea typeface="Times New Roman"/>
              </a:rPr>
              <a:t>IV. </a:t>
            </a:r>
            <a:r>
              <a:rPr lang="ru-RU" sz="1400" b="1" dirty="0" smtClean="0">
                <a:solidFill>
                  <a:srgbClr val="00B050"/>
                </a:solidFill>
                <a:latin typeface="Times New Roman"/>
                <a:ea typeface="Times New Roman"/>
              </a:rPr>
              <a:t>Формы </a:t>
            </a:r>
            <a:r>
              <a:rPr lang="ru-RU" sz="1400" b="1" dirty="0">
                <a:solidFill>
                  <a:srgbClr val="00B050"/>
                </a:solidFill>
                <a:latin typeface="Times New Roman"/>
                <a:ea typeface="Times New Roman"/>
              </a:rPr>
              <a:t>аттестации</a:t>
            </a:r>
            <a:endParaRPr lang="ru-RU" sz="1400" dirty="0">
              <a:solidFill>
                <a:srgbClr val="00B05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00330" marR="103505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Организации, осуществляющие образовательную деятельность, определяют формы, порядок и периодичность проведения </a:t>
            </a:r>
            <a:r>
              <a:rPr lang="ru-RU" sz="1400" i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аттестации</a:t>
            </a:r>
            <a:r>
              <a:rPr lang="ru-RU" sz="14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обучающихся. 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00330" marR="103505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Для отслеживания результативности образовательной деятельности по Программе проводятся: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marR="635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sz="1400" i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входной контроль</a:t>
            </a:r>
            <a:r>
              <a:rPr lang="ru-RU" sz="14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оценка стартового уровня образовательных возможностей обучающихся при поступлении в объединение или осваивающих программу 2-го и последующих лет обучения, ранее не занимающихся по данной Программе; 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marR="635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sz="1400" i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текущий контроль</a:t>
            </a:r>
            <a:r>
              <a:rPr lang="ru-RU" sz="14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оценка уровня и качества освоения тем/разделов программы и личностных качеств обучающихся; осуществляется на занятиях в течение всего учебного года;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marR="635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</a:t>
            </a:r>
            <a:r>
              <a:rPr lang="ru-RU" sz="1400" i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промежуточный контроль</a:t>
            </a:r>
            <a:r>
              <a:rPr lang="ru-RU" sz="14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оценка уровня и качества освоения обучающимися Программы по итогам изучения раздела, темы или в конце определенного периода обучения/учебного года (при сроке реализации Программы более одного года); 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marR="635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sz="1400" i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итоговый контроль</a:t>
            </a:r>
            <a:r>
              <a:rPr lang="ru-RU" sz="14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оценка уровня и качества освоения обучающимися Программы по завершению учебного года или всего периода обучения по Программе.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R="635"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ru-RU" sz="1200" dirty="0">
              <a:ea typeface="Calibri"/>
            </a:endParaRPr>
          </a:p>
          <a:p>
            <a:pPr marR="635" indent="0" algn="just">
              <a:lnSpc>
                <a:spcPct val="112000"/>
              </a:lnSpc>
              <a:spcAft>
                <a:spcPts val="25"/>
              </a:spcAft>
              <a:buNone/>
              <a:tabLst>
                <a:tab pos="5941060" algn="l"/>
              </a:tabLst>
            </a:pPr>
            <a:endParaRPr lang="ru-RU" sz="1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72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CE4A6286-6A7E-499F-B178-8E6794579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000" y="189000"/>
            <a:ext cx="907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00B050"/>
                </a:solidFill>
              </a:rPr>
              <a:t/>
            </a:r>
            <a:br>
              <a:rPr lang="ru-RU" sz="4400" dirty="0" smtClean="0">
                <a:solidFill>
                  <a:srgbClr val="00B050"/>
                </a:solidFill>
              </a:rPr>
            </a:br>
            <a:r>
              <a:rPr lang="ru-RU" sz="4400" dirty="0" smtClean="0">
                <a:solidFill>
                  <a:srgbClr val="00B050"/>
                </a:solidFill>
              </a:rPr>
              <a:t>Комплекс </a:t>
            </a:r>
            <a:r>
              <a:rPr lang="ru-RU" sz="4400" dirty="0">
                <a:solidFill>
                  <a:srgbClr val="00B050"/>
                </a:solidFill>
              </a:rPr>
              <a:t>организационно-педагогических </a:t>
            </a:r>
            <a:r>
              <a:rPr lang="ru-RU" sz="4400" dirty="0" smtClean="0">
                <a:solidFill>
                  <a:srgbClr val="00B050"/>
                </a:solidFill>
              </a:rPr>
              <a:t>условий </a:t>
            </a:r>
            <a:br>
              <a:rPr lang="ru-RU" sz="4400" dirty="0" smtClean="0">
                <a:solidFill>
                  <a:srgbClr val="00B050"/>
                </a:solidFill>
              </a:rPr>
            </a:br>
            <a:r>
              <a:rPr lang="ru-RU" sz="4400" dirty="0" smtClean="0">
                <a:solidFill>
                  <a:srgbClr val="00B050"/>
                </a:solidFill>
              </a:rPr>
              <a:t/>
            </a:r>
            <a:br>
              <a:rPr lang="ru-RU" sz="4400" dirty="0" smtClean="0">
                <a:solidFill>
                  <a:srgbClr val="00B050"/>
                </a:solidFill>
              </a:rPr>
            </a:br>
            <a:r>
              <a:rPr lang="ru-RU" sz="31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</a:t>
            </a:r>
            <a:endParaRPr lang="ru-RU" sz="31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6000" y="2169000"/>
            <a:ext cx="11565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данном разделе указывается тематика и формы методических материалов, описываются используемые:</a:t>
            </a:r>
          </a:p>
          <a:p>
            <a:pPr algn="just"/>
            <a:r>
              <a:rPr lang="ru-RU" sz="14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</a:t>
            </a:r>
            <a:r>
              <a:rPr lang="ru-RU" sz="1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педагогические технологии </a:t>
            </a:r>
            <a:endParaRPr lang="ru-RU" sz="1400" i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sz="1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</a:t>
            </a:r>
            <a:endParaRPr lang="ru-RU" sz="1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1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формы организации образовательного процесса </a:t>
            </a:r>
            <a:endParaRPr lang="ru-RU" sz="1400" i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1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</a:t>
            </a:r>
            <a:r>
              <a:rPr lang="ru-RU" sz="14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</a:t>
            </a:r>
            <a:endParaRPr lang="ru-RU" sz="1400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sz="1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занятия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краткое описание структуры занятия и его этапов.</a:t>
            </a:r>
          </a:p>
          <a:p>
            <a:pPr algn="just"/>
            <a:r>
              <a:rPr lang="ru-RU" sz="14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</a:t>
            </a:r>
            <a:r>
              <a:rPr lang="ru-RU" sz="1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раздаточные материалы, инструкционные, технологические карты, рабочие тетради, вопросы и задания для самостоятельной работы обучающихся и повторения пройденного материала, упражнения, образцы изделий и материалов, макеты и муляжи, действующие модели машин, таблицы, схемы, рисунки, фотоматериалы, учебные пособия, журналы, тематические подборки материалов, текстов песен и т.п.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подбирается и систематизируется в соответствии с учебно-тематическим планом (по каждой теме), возрастными и психологическими  особенностями детей, уровнем их развития и способностями.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оформляются в табличной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66086"/>
              </p:ext>
            </p:extLst>
          </p:nvPr>
        </p:nvGraphicFramePr>
        <p:xfrm>
          <a:off x="2271000" y="5364000"/>
          <a:ext cx="6459855" cy="710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5000"/>
                <a:gridCol w="2274280"/>
                <a:gridCol w="333057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Название раздела, темы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Дидактические и методические материалы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65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1474</Words>
  <Application>Microsoft Office PowerPoint</Application>
  <PresentationFormat>Произвольный</PresentationFormat>
  <Paragraphs>253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Требования  к проектированию и реализации  дополнительных общеразвивающих программ в соответствии с приказом Министерства образования и науки Курской области от 22.08.2024 № 1-1126 «О внедрении единых подходов и требований к проектированию, реализации и оценке эффективности дополнительных общеразвивающих программ»</vt:lpstr>
      <vt:lpstr>Требования  к проектированию и реализации  дополнительных общеразвивающих программ</vt:lpstr>
      <vt:lpstr>Структура программы</vt:lpstr>
      <vt:lpstr>Титульный лист</vt:lpstr>
      <vt:lpstr>Комплекс основных характеристик программы</vt:lpstr>
      <vt:lpstr>Комплекс основных характеристик программы</vt:lpstr>
      <vt:lpstr>Комплекс организационно-педагогических условий</vt:lpstr>
      <vt:lpstr>Комплекс организационно-педагогических условий</vt:lpstr>
      <vt:lpstr> Комплекс организационно-педагогических условий   Методическое обеспечение</vt:lpstr>
      <vt:lpstr> Комплекс организационно-педагогических условий   Условия реализации программы</vt:lpstr>
      <vt:lpstr>Рабочая программа воспитания</vt:lpstr>
      <vt:lpstr>Список литературы</vt:lpstr>
      <vt:lpstr>Приложение</vt:lpstr>
      <vt:lpstr>Приложение</vt:lpstr>
      <vt:lpstr>Наши контакты</vt:lpstr>
      <vt:lpstr>Требования  к проектированию и реализации  дополнительных общеразвивающих программ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Dpish</cp:lastModifiedBy>
  <cp:revision>79</cp:revision>
  <dcterms:created xsi:type="dcterms:W3CDTF">2020-07-05T17:04:43Z</dcterms:created>
  <dcterms:modified xsi:type="dcterms:W3CDTF">2025-05-16T07:24:26Z</dcterms:modified>
</cp:coreProperties>
</file>