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9" r:id="rId1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844824"/>
            <a:ext cx="7992888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Внеурочная </a:t>
            </a:r>
            <a:r>
              <a:rPr lang="ru-RU" sz="4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деятельность и дополнительное образование: сходство и </a:t>
            </a:r>
            <a:r>
              <a:rPr lang="ru-RU" sz="4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различие</a:t>
            </a:r>
          </a:p>
          <a:p>
            <a:pPr algn="ctr"/>
            <a:endParaRPr lang="ru-RU" sz="44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ctr"/>
            <a:endParaRPr lang="ru-RU" sz="4400" b="1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r"/>
            <a:r>
              <a:rPr lang="ru-RU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Подготовила: Гринева Н.М. </a:t>
            </a:r>
          </a:p>
          <a:p>
            <a:pPr algn="r"/>
            <a:r>
              <a:rPr lang="ru-RU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Методист МБУ ДО «</a:t>
            </a:r>
            <a:r>
              <a:rPr lang="ru-RU" sz="1400" b="1" dirty="0" err="1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ДПиШ</a:t>
            </a:r>
            <a:r>
              <a:rPr lang="ru-RU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», </a:t>
            </a:r>
          </a:p>
          <a:p>
            <a:pPr algn="r"/>
            <a:r>
              <a:rPr lang="ru-RU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руководитель Ресурсного центра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4415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266613"/>
            <a:ext cx="7632848" cy="323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/>
                <a:ea typeface="Calibri"/>
              </a:rPr>
              <a:t>Организационные формы образовательной деятельности </a:t>
            </a:r>
            <a:endParaRPr lang="ru-RU" sz="2000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</a:rPr>
              <a:t>Здесь наши направления совпадают. 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</a:rPr>
              <a:t>Как рабочие программы внеурочной деятельности, так и дополнительные общеобразовательные общеразвивающие программы могут быть построены по модульному принципу и реализовываться с применением сетевой формы, а также с использованием дистанционных образовательных технологий.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Times New Roman"/>
                <a:ea typeface="Calibri"/>
                <a:cs typeface="Times New Roman"/>
              </a:rPr>
              <a:t>Формы реализации как внеурочной деятельности, так и дополнительного образования образовательная организация определяет самостоятельно.</a:t>
            </a:r>
            <a:endParaRPr lang="ru-RU" sz="20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22195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77524"/>
            <a:ext cx="8136904" cy="42064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/>
                <a:ea typeface="Calibri"/>
              </a:rPr>
              <a:t>В заключении 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</a:rPr>
              <a:t>хочется отметить, что загруженность детей в общеобразовательной школе основными предметами и обязательной внеурочной деятельностью в последние годы стало приводить к сокращению численности детей посещающих учреждения доп. образования, что приводит к уменьшению образовательных, творческих, культурных,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Calibri"/>
              </a:rPr>
              <a:t>профориентационных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</a:rPr>
              <a:t> возможности подрастающего поколения.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Times New Roman"/>
                <a:ea typeface="Calibri"/>
                <a:cs typeface="Times New Roman"/>
              </a:rPr>
              <a:t>Однако очевидна необходимость сохранения и развития той и другой сферы, их специфики и функций. Такой подход позволит наиболее существенно расширить пространство детства, в котором у ребенка появляется возможность сменить статус неуспевающего на успешного, роль ученика на роль ребенка – спортсмена, художника, актера и значительно расширить круг общения.</a:t>
            </a:r>
            <a:endParaRPr lang="ru-RU" sz="20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5493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764704"/>
            <a:ext cx="864096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</a:rPr>
              <a:t>Определение 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  <a:ea typeface="Calibri"/>
              </a:rPr>
              <a:t>понятий </a:t>
            </a:r>
            <a:endParaRPr lang="ru-RU" sz="1600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sz="2000" b="1" i="1" dirty="0">
                <a:solidFill>
                  <a:srgbClr val="000000"/>
                </a:solidFill>
                <a:latin typeface="Times New Roman"/>
                <a:ea typeface="Calibri"/>
              </a:rPr>
              <a:t>Внеурочная деятельность 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</a:rPr>
              <a:t>- это образовательная деятельность, 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Calibri"/>
              </a:rPr>
              <a:t>которая осуществляется 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</a:rPr>
              <a:t>в рамках общего образования, в формах, отличных от урочной, и направлена на достижение планируемых результатов освоения основной образовательной программы общего образования. 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</a:rPr>
              <a:t>Поскольку внеурочная деятельность является неотъемлемой и обязательной частью основной образовательной программы общего образования, то 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Calibri"/>
              </a:rPr>
              <a:t>она позволяет 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</a:rPr>
              <a:t>реализовать требования ФГОС в полной мере. </a:t>
            </a:r>
            <a:endParaRPr lang="ru-RU" sz="2000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endParaRPr lang="ru-RU" sz="1600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endParaRPr lang="ru-RU" sz="1600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sz="2000" b="1" i="1" dirty="0">
                <a:solidFill>
                  <a:srgbClr val="000000"/>
                </a:solidFill>
                <a:latin typeface="Times New Roman"/>
                <a:ea typeface="Calibri"/>
              </a:rPr>
              <a:t>Дополнительное образование 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</a:rPr>
              <a:t>-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вид образования, направленный на всестороннее удовлетворение образовательных потребностей человека в интеллектуальном, духовно-нравственном, физическом и (или) профессиональном совершенствовании. Оно не сопровождается повышением уровня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</a:rPr>
              <a:t>Но самое главное, когда и каково место дополнительного 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Calibri"/>
              </a:rPr>
              <a:t>образования - это 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</a:rPr>
              <a:t>организация свободного времени. </a:t>
            </a:r>
          </a:p>
        </p:txBody>
      </p:sp>
    </p:spTree>
    <p:extLst>
      <p:ext uri="{BB962C8B-B14F-4D97-AF65-F5344CB8AC3E}">
        <p14:creationId xmlns:p14="http://schemas.microsoft.com/office/powerpoint/2010/main" val="4046705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908720"/>
            <a:ext cx="8280920" cy="4489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Содержание образовательной деятельности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</a:p>
          <a:p>
            <a:pPr algn="ctr">
              <a:spcAft>
                <a:spcPts val="0"/>
              </a:spcAft>
            </a:pP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Целью внеурочной деятельности </a:t>
            </a:r>
            <a:r>
              <a:rPr lang="ru-RU" sz="2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является обеспечение достижения планируемых результатов освоения </a:t>
            </a:r>
            <a:r>
              <a:rPr lang="ru-RU" sz="2400" i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основной образовательной программы </a:t>
            </a:r>
            <a:r>
              <a:rPr lang="ru-RU" sz="2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начального, основного и среднего общего образования</a:t>
            </a:r>
            <a:r>
              <a:rPr lang="ru-RU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Дополнительное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образование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осуществляется посредством реализации 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дополнительных </a:t>
            </a:r>
            <a:r>
              <a:rPr lang="ru-RU" sz="24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общеразвивающих 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программ,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которые разрабатываются и утверждаются организацией самостоятельно. </a:t>
            </a:r>
          </a:p>
        </p:txBody>
      </p:sp>
    </p:spTree>
    <p:extLst>
      <p:ext uri="{BB962C8B-B14F-4D97-AF65-F5344CB8AC3E}">
        <p14:creationId xmlns:p14="http://schemas.microsoft.com/office/powerpoint/2010/main" val="2915463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889844"/>
            <a:ext cx="8424936" cy="4524315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b="1" i="1" dirty="0" smtClean="0">
                <a:solidFill>
                  <a:srgbClr val="000000"/>
                </a:solidFill>
                <a:latin typeface="Times New Roman"/>
                <a:ea typeface="Calibri"/>
              </a:rPr>
              <a:t>Внеурочная деятельность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  <a:ea typeface="Calibri"/>
              </a:rPr>
              <a:t>:</a:t>
            </a:r>
          </a:p>
          <a:p>
            <a:pPr algn="just"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 </a:t>
            </a:r>
            <a:endParaRPr lang="ru-RU" sz="2400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</a:rPr>
              <a:t>- 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спортивно-оздоровительная, </a:t>
            </a:r>
            <a:endParaRPr lang="ru-RU" sz="2400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</a:rPr>
              <a:t>- 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духовно-нравственная, </a:t>
            </a:r>
            <a:endParaRPr lang="ru-RU" sz="2400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</a:rPr>
              <a:t>- 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социальная, </a:t>
            </a:r>
            <a:endParaRPr lang="ru-RU" sz="2400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</a:rPr>
              <a:t>- </a:t>
            </a:r>
            <a:r>
              <a:rPr lang="ru-RU" sz="2400" dirty="0" err="1" smtClean="0">
                <a:solidFill>
                  <a:srgbClr val="000000"/>
                </a:solidFill>
                <a:latin typeface="Times New Roman"/>
                <a:ea typeface="Calibri"/>
              </a:rPr>
              <a:t>общеинтеллектуальная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, </a:t>
            </a:r>
            <a:endParaRPr lang="ru-RU" sz="2400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</a:rPr>
              <a:t>- 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общекультурная. </a:t>
            </a:r>
            <a:endParaRPr lang="ru-RU" sz="2400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endParaRPr lang="ru-RU" sz="2400" i="1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endParaRPr lang="ru-RU" sz="2400" i="1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endParaRPr lang="ru-RU" sz="2400" i="1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endParaRPr lang="ru-RU" sz="2400" i="1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endParaRPr lang="ru-RU" sz="2400" i="1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sz="2400" b="1" i="1" dirty="0" smtClean="0">
                <a:solidFill>
                  <a:srgbClr val="000000"/>
                </a:solidFill>
                <a:latin typeface="Times New Roman"/>
                <a:ea typeface="Calibri"/>
              </a:rPr>
              <a:t>Дополнительное образование:</a:t>
            </a:r>
          </a:p>
          <a:p>
            <a:pPr algn="just">
              <a:spcAft>
                <a:spcPts val="0"/>
              </a:spcAft>
            </a:pPr>
            <a:endParaRPr lang="ru-RU" sz="2400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sz="2400" i="1" dirty="0">
                <a:solidFill>
                  <a:srgbClr val="000000"/>
                </a:solidFill>
                <a:latin typeface="Times New Roman"/>
                <a:ea typeface="Calibri"/>
              </a:rPr>
              <a:t>- 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</a:rPr>
              <a:t>техническая </a:t>
            </a:r>
          </a:p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</a:rPr>
              <a:t>- естественнонаучная </a:t>
            </a:r>
          </a:p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</a:rPr>
              <a:t>- физкультурно-спортивная </a:t>
            </a:r>
          </a:p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</a:rPr>
              <a:t>-художественная </a:t>
            </a:r>
          </a:p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</a:rPr>
              <a:t>-туристско-краеведческая </a:t>
            </a:r>
          </a:p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</a:rPr>
              <a:t>-социально-гуманитарная </a:t>
            </a:r>
            <a:endParaRPr lang="ru-RU" sz="2400" dirty="0">
              <a:solidFill>
                <a:srgbClr val="000000"/>
              </a:solidFill>
              <a:effectLst/>
              <a:latin typeface="Times New Roman"/>
              <a:ea typeface="Calibri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95736" y="299135"/>
            <a:ext cx="42484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dirty="0">
                <a:solidFill>
                  <a:srgbClr val="000000"/>
                </a:solidFill>
                <a:latin typeface="Times New Roman"/>
                <a:ea typeface="Calibri"/>
              </a:rPr>
              <a:t>Направленность деятельности </a:t>
            </a:r>
            <a:endParaRPr lang="ru-RU" sz="2000" dirty="0">
              <a:solidFill>
                <a:srgbClr val="000000"/>
              </a:solidFill>
              <a:latin typeface="Times New Roman"/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7083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166843"/>
            <a:ext cx="7848872" cy="4708981"/>
          </a:xfrm>
          <a:prstGeom prst="rect">
            <a:avLst/>
          </a:prstGeom>
        </p:spPr>
        <p:txBody>
          <a:bodyPr wrap="square" numCol="2" spcCol="18000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Calibri"/>
              </a:rPr>
              <a:t>Рабочие 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</a:rPr>
              <a:t>программы </a:t>
            </a:r>
            <a:r>
              <a:rPr lang="ru-RU" sz="2000" b="1" i="1" dirty="0">
                <a:solidFill>
                  <a:srgbClr val="000000"/>
                </a:solidFill>
                <a:latin typeface="Times New Roman"/>
                <a:ea typeface="Calibri"/>
              </a:rPr>
              <a:t>внеурочной деятельности</a:t>
            </a:r>
            <a:r>
              <a:rPr lang="ru-RU" sz="2000" i="1" dirty="0">
                <a:solidFill>
                  <a:srgbClr val="000000"/>
                </a:solidFill>
                <a:latin typeface="Times New Roman"/>
                <a:ea typeface="Calibri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</a:rPr>
              <a:t>предназначены для обучающихся, осваивающих основную образовательную программу. </a:t>
            </a:r>
          </a:p>
          <a:p>
            <a:pPr algn="just">
              <a:spcAft>
                <a:spcPts val="0"/>
              </a:spcAft>
            </a:pPr>
            <a:endParaRPr lang="ru-RU" sz="2000" i="1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endParaRPr lang="ru-RU" sz="2000" i="1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endParaRPr lang="ru-RU" sz="2000" i="1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endParaRPr lang="ru-RU" sz="2000" i="1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endParaRPr lang="ru-RU" sz="2000" i="1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endParaRPr lang="ru-RU" sz="2000" i="1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endParaRPr lang="ru-RU" sz="2000" i="1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endParaRPr lang="ru-RU" sz="2000" i="1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endParaRPr lang="ru-RU" sz="2000" i="1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endParaRPr lang="ru-RU" sz="2000" i="1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sz="2000" b="1" i="1" dirty="0" smtClean="0">
                <a:solidFill>
                  <a:srgbClr val="000000"/>
                </a:solidFill>
                <a:latin typeface="Times New Roman"/>
                <a:ea typeface="Calibri"/>
              </a:rPr>
              <a:t>Дополнительные </a:t>
            </a:r>
            <a:r>
              <a:rPr lang="ru-RU" sz="2000" b="1" i="1" dirty="0">
                <a:solidFill>
                  <a:srgbClr val="000000"/>
                </a:solidFill>
                <a:latin typeface="Times New Roman"/>
                <a:ea typeface="Calibri"/>
              </a:rPr>
              <a:t>общеразвивающие программы 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</a:rPr>
              <a:t>реализуются как для детей, так и для взрослых. Дополнительные предпрофессиональные программы в сфере искусств, физической культуры и спорта реализуются для детей. 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</a:rPr>
              <a:t>К освоению программ допускаются любые лица без предъявления требований к уровню образования, если иное не обусловлено спецификой реализуемой образовательной программы.</a:t>
            </a:r>
            <a:endParaRPr lang="ru-RU" sz="2000" dirty="0">
              <a:solidFill>
                <a:srgbClr val="000000"/>
              </a:solidFill>
              <a:effectLst/>
              <a:latin typeface="Times New Roman"/>
              <a:ea typeface="Calibri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81709" y="515422"/>
            <a:ext cx="22472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/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</a:rPr>
              <a:t>Целевая аудитория </a:t>
            </a:r>
            <a:endParaRPr lang="ru-RU" sz="1600" dirty="0">
              <a:solidFill>
                <a:srgbClr val="000000"/>
              </a:solidFill>
              <a:latin typeface="Times New Roman"/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9491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196752"/>
            <a:ext cx="8136904" cy="4708981"/>
          </a:xfrm>
          <a:prstGeom prst="rect">
            <a:avLst/>
          </a:prstGeom>
        </p:spPr>
        <p:txBody>
          <a:bodyPr wrap="square" numCol="2" spcCol="18000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latin typeface="Times New Roman"/>
                <a:ea typeface="Calibri"/>
              </a:rPr>
              <a:t> </a:t>
            </a:r>
            <a:r>
              <a:rPr lang="ru-RU" sz="2000" b="1" i="1" dirty="0">
                <a:solidFill>
                  <a:srgbClr val="000000"/>
                </a:solidFill>
                <a:latin typeface="Times New Roman"/>
                <a:ea typeface="Calibri"/>
              </a:rPr>
              <a:t>Внеурочная деятельность 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</a:rPr>
              <a:t>является неотъемлемой частью в рамках основных общеобразовательных программ, участие в которых является обязательным. 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</a:rPr>
              <a:t>ФГОС определено максимально возможное количество часов внеурочной деятельности по каждой образовательной 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Calibri"/>
              </a:rPr>
              <a:t>программе</a:t>
            </a:r>
          </a:p>
          <a:p>
            <a:pPr algn="just">
              <a:spcAft>
                <a:spcPts val="0"/>
              </a:spcAft>
            </a:pPr>
            <a:endParaRPr lang="ru-RU" sz="2000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endParaRPr lang="ru-RU" sz="2000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endParaRPr lang="ru-RU" sz="2000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endParaRPr lang="ru-RU" sz="2000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Calibri"/>
              </a:rPr>
              <a:t>Продолжительность </a:t>
            </a:r>
            <a:r>
              <a:rPr lang="ru-RU" sz="2000" b="1" i="1" dirty="0">
                <a:solidFill>
                  <a:srgbClr val="000000"/>
                </a:solidFill>
                <a:latin typeface="Times New Roman"/>
                <a:ea typeface="Calibri"/>
              </a:rPr>
              <a:t>дополнительной общеобразовательной программы 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</a:rPr>
              <a:t>определяется образовательной организацией с учетом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Calibri"/>
              </a:rPr>
              <a:t>СанПиП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</a:rPr>
              <a:t>, где установлены рекомендуемый режим занятий и максимальная ежедневная нагрузка на ребенка. 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</a:rPr>
              <a:t>Обучение по программе не является обязательным и осуществляется на основе добровольного выбора. Обучающиеся могут осваивать как всю программу в целом, так и отдельные ее части.</a:t>
            </a:r>
            <a:endParaRPr lang="ru-RU" sz="2000" dirty="0">
              <a:solidFill>
                <a:srgbClr val="000000"/>
              </a:solidFill>
              <a:effectLst/>
              <a:latin typeface="Times New Roman"/>
              <a:ea typeface="Calibri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23728" y="529968"/>
            <a:ext cx="51125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</a:rPr>
              <a:t>Продолжительность реализации программ</a:t>
            </a:r>
            <a:endParaRPr lang="ru-RU" sz="1600" dirty="0">
              <a:solidFill>
                <a:srgbClr val="000000"/>
              </a:solidFill>
              <a:latin typeface="Times New Roman"/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8080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124744"/>
            <a:ext cx="8064896" cy="5355312"/>
          </a:xfrm>
          <a:prstGeom prst="rect">
            <a:avLst/>
          </a:prstGeom>
        </p:spPr>
        <p:txBody>
          <a:bodyPr wrap="square" numCol="2" spcCol="14400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i="1" dirty="0" smtClean="0">
                <a:solidFill>
                  <a:srgbClr val="000000"/>
                </a:solidFill>
                <a:latin typeface="Times New Roman"/>
                <a:ea typeface="Calibri"/>
              </a:rPr>
              <a:t>Внеурочная </a:t>
            </a:r>
            <a:r>
              <a:rPr lang="ru-RU" b="1" i="1" dirty="0">
                <a:solidFill>
                  <a:srgbClr val="000000"/>
                </a:solidFill>
                <a:latin typeface="Times New Roman"/>
                <a:ea typeface="Calibri"/>
              </a:rPr>
              <a:t>деятельность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Calibri"/>
              </a:rPr>
              <a:t>направлена на достижение планируемых результатов освоения основной общеобразовательной программы. </a:t>
            </a:r>
            <a:endParaRPr lang="ru-RU" sz="1600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Calibri"/>
              </a:rPr>
              <a:t>Внеурочная деятельность позволяет: обеспечить адаптацию обучающегося в образовательной организации; оптимизировать его учебную нагрузку; улучшить условия для развития; учесть потребности, а также возрастные и индивидуальные особенности обучающегося. </a:t>
            </a:r>
            <a:endParaRPr lang="ru-RU" sz="1600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Calibri"/>
              </a:rPr>
              <a:t>Результаты освоения основной образовательной программы определяются требованиями ФГОС. </a:t>
            </a:r>
            <a:endParaRPr lang="ru-RU" sz="1600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endParaRPr lang="ru-RU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endParaRPr lang="ru-RU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endParaRPr lang="ru-RU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endParaRPr lang="ru-RU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Calibri"/>
              </a:rPr>
              <a:t>Общим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Calibri"/>
              </a:rPr>
              <a:t>результатом </a:t>
            </a:r>
            <a:r>
              <a:rPr lang="ru-RU" b="1" i="1" dirty="0">
                <a:solidFill>
                  <a:srgbClr val="000000"/>
                </a:solidFill>
                <a:latin typeface="Times New Roman"/>
                <a:ea typeface="Calibri"/>
              </a:rPr>
              <a:t>дополнительного образования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Calibri"/>
              </a:rPr>
              <a:t>детей является обеспечение их адаптации к жизни в обществе, профессиональная ориентация, а также выявление и поддержка детей, проявивших выдающиеся способности. </a:t>
            </a:r>
            <a:endParaRPr lang="ru-RU" sz="1600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Calibri"/>
              </a:rPr>
              <a:t>Требования к результатам освоения дополнительных общеразвивающих программ нормативно не закреплены. </a:t>
            </a:r>
            <a:endParaRPr lang="ru-RU" sz="1600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Планируемые результаты освоения дополнительных общеобразовательных программ определяются конкретными образовательными программами, разрабатываемыми образовательными организациями, и являются независимыми от результатов других видов образования.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65812" y="332656"/>
            <a:ext cx="7541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</a:rPr>
              <a:t>Результаты реализации дополнительного образования и внеурочной деятельности </a:t>
            </a:r>
            <a:endParaRPr lang="ru-RU" sz="1600" dirty="0">
              <a:solidFill>
                <a:srgbClr val="000000"/>
              </a:solidFill>
              <a:latin typeface="Times New Roman"/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36119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931522"/>
            <a:ext cx="7920880" cy="4098558"/>
          </a:xfrm>
          <a:prstGeom prst="rect">
            <a:avLst/>
          </a:prstGeom>
        </p:spPr>
        <p:txBody>
          <a:bodyPr wrap="square" numCol="2" spcCol="14400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Calibri"/>
              </a:rPr>
              <a:t>Рабочие 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</a:rPr>
              <a:t>программы </a:t>
            </a:r>
            <a:r>
              <a:rPr lang="ru-RU" sz="2000" b="1" i="1" dirty="0">
                <a:solidFill>
                  <a:srgbClr val="000000"/>
                </a:solidFill>
                <a:latin typeface="Times New Roman"/>
                <a:ea typeface="Calibri"/>
              </a:rPr>
              <a:t>внеурочной деятельности 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</a:rPr>
              <a:t>реализуются общеобразовательными организациями в рамках основных общеобразовательных программ, подлежащих аккредитации.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sz="2000" i="1" dirty="0" smtClean="0"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sz="2000" i="1" dirty="0"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sz="2000" i="1" dirty="0" smtClean="0"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sz="2000" i="1" dirty="0"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sz="2000" i="1" dirty="0" smtClean="0"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b="1" i="1" dirty="0" smtClean="0">
                <a:latin typeface="Times New Roman"/>
                <a:ea typeface="Calibri"/>
                <a:cs typeface="Times New Roman"/>
              </a:rPr>
              <a:t>Дополнительные </a:t>
            </a:r>
            <a:r>
              <a:rPr lang="ru-RU" sz="2000" b="1" i="1" dirty="0">
                <a:latin typeface="Times New Roman"/>
                <a:ea typeface="Calibri"/>
                <a:cs typeface="Times New Roman"/>
              </a:rPr>
              <a:t>общеразвивающие программы </a:t>
            </a:r>
            <a:r>
              <a:rPr lang="ru-RU" sz="2000" dirty="0">
                <a:latin typeface="Times New Roman"/>
                <a:ea typeface="Calibri"/>
                <a:cs typeface="Times New Roman"/>
              </a:rPr>
              <a:t>могут реализовываться во всех видах образовательных организаций, в организациях, осуществляющих обучение, получивших соответствующие лицензии на реализацию данного подвида образования - дополнительное образование детей и взрослых.</a:t>
            </a:r>
            <a:endParaRPr lang="ru-RU" sz="20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15616" y="285191"/>
            <a:ext cx="72423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</a:rPr>
              <a:t>Какие организации могут реализовать </a:t>
            </a:r>
            <a:endParaRPr lang="ru-RU" b="1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lvl="0" algn="ctr"/>
            <a:r>
              <a:rPr lang="ru-RU" b="1" dirty="0" smtClean="0">
                <a:solidFill>
                  <a:srgbClr val="000000"/>
                </a:solidFill>
                <a:latin typeface="Times New Roman"/>
                <a:ea typeface="Calibri"/>
              </a:rPr>
              <a:t>образовательные 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</a:rPr>
              <a:t>программы? </a:t>
            </a:r>
            <a:endParaRPr lang="ru-RU" sz="1600" dirty="0">
              <a:solidFill>
                <a:srgbClr val="000000"/>
              </a:solidFill>
              <a:latin typeface="Times New Roman"/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8981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412776"/>
            <a:ext cx="7560840" cy="4044184"/>
          </a:xfrm>
          <a:prstGeom prst="rect">
            <a:avLst/>
          </a:prstGeom>
        </p:spPr>
        <p:txBody>
          <a:bodyPr wrap="square" numCol="2" spcCol="14400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000" b="1" i="1" dirty="0" smtClean="0">
                <a:solidFill>
                  <a:srgbClr val="000000"/>
                </a:solidFill>
                <a:latin typeface="Times New Roman"/>
                <a:ea typeface="Calibri"/>
              </a:rPr>
              <a:t>Внеурочную </a:t>
            </a:r>
            <a:r>
              <a:rPr lang="ru-RU" sz="2000" b="1" i="1" dirty="0">
                <a:solidFill>
                  <a:srgbClr val="000000"/>
                </a:solidFill>
                <a:latin typeface="Times New Roman"/>
                <a:ea typeface="Calibri"/>
              </a:rPr>
              <a:t>деятельность 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</a:rPr>
              <a:t>осуществляют педагогические работники общеобразовательных организаций, соответствующие общим требованиям, предъявляемым к педагогическим работникам. 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</a:rPr>
              <a:t>В организации внеурочной деятельности могут принимать участие все участники образовательных отношений, соответствующей квалификации.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Times New Roman"/>
                <a:ea typeface="Calibri"/>
                <a:cs typeface="Times New Roman"/>
              </a:rPr>
              <a:t>Реализация </a:t>
            </a:r>
            <a:r>
              <a:rPr lang="ru-RU" sz="2000" b="1" i="1" dirty="0">
                <a:latin typeface="Times New Roman"/>
                <a:ea typeface="Calibri"/>
                <a:cs typeface="Times New Roman"/>
              </a:rPr>
              <a:t>дополнительных общеобразовательных программ </a:t>
            </a:r>
            <a:r>
              <a:rPr lang="ru-RU" sz="2000" dirty="0">
                <a:latin typeface="Times New Roman"/>
                <a:ea typeface="Calibri"/>
                <a:cs typeface="Times New Roman"/>
              </a:rPr>
              <a:t>осуществляется специалистами, квалификация которых соответствует требования к должности «педагог дополнительного образования», «преподаватель» или «тренер-преподаватель» в соответствии с ЕКС (единым квалификационным справочником).</a:t>
            </a:r>
            <a:endParaRPr lang="ru-RU" sz="20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67744" y="713472"/>
            <a:ext cx="36583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</a:rPr>
              <a:t>Кадровое обеспечение </a:t>
            </a:r>
            <a:endParaRPr lang="ru-RU" sz="1600" dirty="0">
              <a:solidFill>
                <a:srgbClr val="000000"/>
              </a:solidFill>
              <a:latin typeface="Times New Roman"/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25171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281</TotalTime>
  <Words>764</Words>
  <Application>Microsoft Office PowerPoint</Application>
  <PresentationFormat>Экран (4:3)</PresentationFormat>
  <Paragraphs>91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Dpish</dc:creator>
  <cp:lastModifiedBy>Dpish</cp:lastModifiedBy>
  <cp:revision>25</cp:revision>
  <cp:lastPrinted>2025-11-25T09:15:11Z</cp:lastPrinted>
  <dcterms:created xsi:type="dcterms:W3CDTF">2025-11-20T10:31:55Z</dcterms:created>
  <dcterms:modified xsi:type="dcterms:W3CDTF">2025-11-28T11:50:42Z</dcterms:modified>
</cp:coreProperties>
</file>