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C1EDF-E22A-4190-8895-0F1BE355107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9C2A8-729A-4A72-BC32-861ACF518B2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C1EDF-E22A-4190-8895-0F1BE355107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9C2A8-729A-4A72-BC32-861ACF518B2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C1EDF-E22A-4190-8895-0F1BE355107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9C2A8-729A-4A72-BC32-861ACF518B2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C1EDF-E22A-4190-8895-0F1BE355107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9C2A8-729A-4A72-BC32-861ACF518B2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C1EDF-E22A-4190-8895-0F1BE355107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9C2A8-729A-4A72-BC32-861ACF518B2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C1EDF-E22A-4190-8895-0F1BE3551072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9C2A8-729A-4A72-BC32-861ACF518B2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C1EDF-E22A-4190-8895-0F1BE3551072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9C2A8-729A-4A72-BC32-861ACF518B2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C1EDF-E22A-4190-8895-0F1BE3551072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9C2A8-729A-4A72-BC32-861ACF518B2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C1EDF-E22A-4190-8895-0F1BE3551072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9C2A8-729A-4A72-BC32-861ACF518B2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C1EDF-E22A-4190-8895-0F1BE3551072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9C2A8-729A-4A72-BC32-861ACF518B2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C1EDF-E22A-4190-8895-0F1BE3551072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9C2A8-729A-4A72-BC32-861ACF518B2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0C1EDF-E22A-4190-8895-0F1BE355107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9C2A8-729A-4A72-BC32-861ACF518B2A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hyperlink" Target="https://www.1urok.ru/categories/7/articles/23780" TargetMode="External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37678" y="328475"/>
            <a:ext cx="445659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МБОУ «</a:t>
            </a:r>
            <a:r>
              <a:rPr lang="ru-RU" sz="2400" b="1" dirty="0" err="1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Камынинская</a:t>
            </a:r>
            <a:r>
              <a:rPr lang="ru-RU" sz="2400" b="1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ООШ»</a:t>
            </a:r>
            <a:endParaRPr lang="ru-RU" sz="2400" b="1" dirty="0">
              <a:effectLst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ru-RU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ru-RU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044" y="2050742"/>
            <a:ext cx="908185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Мастер-класс по изобразительному искусству </a:t>
            </a:r>
            <a:endParaRPr lang="ru-RU" sz="28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«Рисование пупырчатой плёнкой «Одуванчики»</a:t>
            </a:r>
            <a:endParaRPr lang="ru-RU" sz="28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ctr"/>
            <a:r>
              <a:rPr lang="ru-RU" sz="28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в</a:t>
            </a:r>
            <a:r>
              <a:rPr lang="ru-RU" sz="28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рамках муниципального семинара </a:t>
            </a:r>
            <a:endParaRPr lang="ru-RU" sz="28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ctr"/>
            <a:r>
              <a:rPr lang="ru-RU" sz="28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«Интеграция дополнительных общеразвивающих программ с учебными предметами»</a:t>
            </a:r>
            <a:endParaRPr lang="ru-RU" sz="28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7701" y="4998659"/>
            <a:ext cx="54952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Подготовила: Суханова Инна Александровна</a:t>
            </a:r>
            <a:endParaRPr lang="ru-RU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30315" y="1127464"/>
            <a:ext cx="8513685" cy="5158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ru-RU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Оборудование:</a:t>
            </a:r>
            <a:r>
              <a:rPr lang="ru-RU" sz="4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4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 algn="ctr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ru-RU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Пупырчатая плёнка; </a:t>
            </a:r>
            <a:endParaRPr lang="ru-RU" sz="4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 algn="ctr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ru-RU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Краски или гуашь; </a:t>
            </a:r>
            <a:endParaRPr lang="ru-RU" sz="4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 algn="ctr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ru-RU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Кисточки; </a:t>
            </a:r>
            <a:endParaRPr lang="ru-RU" sz="4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 algn="ctr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ru-RU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Вода; </a:t>
            </a:r>
            <a:endParaRPr lang="ru-RU" sz="4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 algn="ctr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ru-RU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Салфетки; </a:t>
            </a:r>
            <a:endParaRPr lang="ru-RU" sz="4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 algn="ctr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Лист бумаги;</a:t>
            </a:r>
            <a:endParaRPr lang="ru-RU" sz="4400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IMG_20260323_173231_83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Изображение 2" descr="IMG_2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883" y="150920"/>
            <a:ext cx="7945515" cy="5959136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77553" y="390617"/>
            <a:ext cx="8966447" cy="1276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ru-RU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Изобразительное искусство (ИЗО) в начальной школе можно интегрировать с другими предметами</a:t>
            </a:r>
            <a:r>
              <a:rPr lang="ru-RU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 — окружающим миром, математикой, чтением или технологией. Это позволяет углублять знания учащихся, развивать их творческие способности и формировать целостное восприятие мира.</a:t>
            </a:r>
            <a:endParaRPr lang="ru-RU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5006" y="2904816"/>
            <a:ext cx="797214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0" dirty="0">
                <a:solidFill>
                  <a:srgbClr val="333333"/>
                </a:solidFill>
                <a:effectLst/>
              </a:rPr>
              <a:t>Интеграция уроков изобразительного искусства (ИЗО) с уроками литературного чтения</a:t>
            </a:r>
            <a:r>
              <a:rPr lang="ru-RU" sz="3200" b="0" i="0" dirty="0">
                <a:solidFill>
                  <a:srgbClr val="333333"/>
                </a:solidFill>
                <a:effectLst/>
              </a:rPr>
              <a:t> — это процесс, при котором учебный материал двух дисциплин объединяется, что позволяет развивать образное мышление и творческую активность учащихся.</a:t>
            </a:r>
            <a:endParaRPr lang="ru-RU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01841" y="461639"/>
            <a:ext cx="8522563" cy="56113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ru-RU" sz="2800" b="1" dirty="0">
                <a:solidFill>
                  <a:srgbClr val="FF0000"/>
                </a:solidFill>
                <a:effectLst/>
                <a:cs typeface="Times New Roman" panose="02020603050405020304" pitchFamily="18" charset="0"/>
              </a:rPr>
              <a:t>Интегрированные уроки могут быть в разных формах, например:</a:t>
            </a:r>
            <a:endParaRPr lang="ru-RU" sz="2800" b="1" dirty="0">
              <a:solidFill>
                <a:srgbClr val="FF0000"/>
              </a:solidFill>
              <a:effectLst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endParaRPr lang="ru-RU" sz="2800" b="1" dirty="0">
              <a:solidFill>
                <a:srgbClr val="FF0000"/>
              </a:solidFill>
              <a:effectLst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  <a:tabLst>
                <a:tab pos="0" algn="l"/>
              </a:tabLst>
            </a:pPr>
            <a:r>
              <a:rPr lang="ru-RU" b="1" dirty="0"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Творческая мастерская</a:t>
            </a:r>
            <a:r>
              <a:rPr lang="ru-RU" dirty="0"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 — ученики рисуют картины, описанные в произведении, используя нетрадиционную технику рисования (например, рисование с элементами аппликации). </a:t>
            </a:r>
            <a:endParaRPr lang="ru-RU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  <a:tabLst>
                <a:tab pos="0" algn="l"/>
              </a:tabLst>
            </a:pPr>
            <a:r>
              <a:rPr lang="ru-RU" b="1" dirty="0"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Урок-фантазия</a:t>
            </a:r>
            <a:r>
              <a:rPr lang="ru-RU" dirty="0"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 — например, по теме «Первый снег в стихах, живописи и музыке» ученики знакомятся со стихами И. Бунина, К. Бальмонта, а затем рисуют зимний пейзаж, используя репродукции картин известных художников. </a:t>
            </a:r>
            <a:endParaRPr lang="ru-RU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  <a:tabLst>
                <a:tab pos="0" algn="l"/>
              </a:tabLst>
            </a:pPr>
            <a:r>
              <a:rPr lang="ru-RU" b="1" dirty="0"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Работа с иллюстрациями</a:t>
            </a:r>
            <a:r>
              <a:rPr lang="ru-RU" dirty="0"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 — например, к басням И.А. Крылова ученики анализируют иллюстрации, которые мотивируют анализ произведения, помогают прояснить авторское отношение к персонажам и их поступкам. </a:t>
            </a:r>
            <a:endParaRPr lang="ru-RU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Задания на создание словесного и художественного образа</a:t>
            </a:r>
            <a:r>
              <a:rPr lang="ru-RU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 — ученики перечитывают понравившиеся строки, составляют словесный рисунок и выполняют живописную работу. </a:t>
            </a:r>
            <a:br>
              <a:rPr lang="ru-RU" u="sng" dirty="0">
                <a:solidFill>
                  <a:srgbClr val="0563C1"/>
                </a:solidFill>
                <a:effectLst/>
                <a:latin typeface="Arial" panose="020B0604020202020204" pitchFamily="34" charset="0"/>
                <a:cs typeface="Times New Roman" panose="02020603050405020304" pitchFamily="18" charset="0"/>
                <a:hlinkClick r:id="rId2"/>
              </a:rPr>
            </a:br>
            <a:endParaRPr lang="ru-RU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17250" y="958788"/>
            <a:ext cx="8682362" cy="42155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ru-RU" sz="3600" b="1" i="0" dirty="0">
                <a:solidFill>
                  <a:srgbClr val="333333"/>
                </a:solidFill>
                <a:effectLst/>
                <a:cs typeface="Times New Roman" panose="02020603050405020304" pitchFamily="18" charset="0"/>
              </a:rPr>
              <a:t>Интеграция изобразительного искусства (ИЗО) с математикой</a:t>
            </a:r>
            <a:r>
              <a:rPr lang="ru-RU" sz="3600" i="0" dirty="0">
                <a:solidFill>
                  <a:srgbClr val="333333"/>
                </a:solidFill>
                <a:effectLst/>
                <a:cs typeface="Times New Roman" panose="02020603050405020304" pitchFamily="18" charset="0"/>
              </a:rPr>
              <a:t> — это метод обучения, при котором визуальные и художественные задания, связанные с математическими концепциями, помогают учащимся развивать математические навыки</a:t>
            </a:r>
            <a:endParaRPr lang="ru-RU" sz="3600" dirty="0">
              <a:effectLst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48071" y="1012054"/>
            <a:ext cx="7208668" cy="5082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effectLst/>
                <a:ea typeface="SimSun" panose="02010600030101010101" pitchFamily="2" charset="-122"/>
              </a:rPr>
              <a:t>Примеры заданий</a:t>
            </a:r>
            <a:endParaRPr lang="ru-RU" sz="2800" b="1" dirty="0">
              <a:solidFill>
                <a:srgbClr val="FF0000"/>
              </a:solidFill>
              <a:effectLst/>
              <a:ea typeface="SimSun" panose="02010600030101010101" pitchFamily="2" charset="-122"/>
            </a:endParaRPr>
          </a:p>
          <a:p>
            <a:pPr algn="ctr"/>
            <a:endParaRPr lang="ru-RU" sz="2800" b="1" dirty="0">
              <a:solidFill>
                <a:srgbClr val="FF0000"/>
              </a:solidFill>
              <a:effectLst/>
              <a:ea typeface="SimSun" panose="02010600030101010101" pitchFamily="2" charset="-122"/>
            </a:endParaRPr>
          </a:p>
          <a:p>
            <a:pPr marL="457200" indent="-457200" algn="ctr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2800" i="0" dirty="0">
                <a:solidFill>
                  <a:srgbClr val="333333"/>
                </a:solidFill>
                <a:effectLst/>
                <a:cs typeface="Times New Roman" panose="02020603050405020304" pitchFamily="18" charset="0"/>
              </a:rPr>
              <a:t>Создание мозаики из геометрических фигур.</a:t>
            </a:r>
            <a:endParaRPr lang="ru-RU" sz="2800" dirty="0">
              <a:effectLst/>
              <a:cs typeface="Times New Roman" panose="02020603050405020304" pitchFamily="18" charset="0"/>
            </a:endParaRPr>
          </a:p>
          <a:p>
            <a:pPr marL="457200" indent="-457200" algn="ctr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2800" i="0" dirty="0">
                <a:solidFill>
                  <a:srgbClr val="333333"/>
                </a:solidFill>
                <a:effectLst/>
                <a:cs typeface="Times New Roman" panose="02020603050405020304" pitchFamily="18" charset="0"/>
              </a:rPr>
              <a:t>Задания, в которых учащиеся должны рисовать симметричные фигуры или дополнить рисунок.</a:t>
            </a:r>
            <a:endParaRPr lang="ru-RU" sz="2800" dirty="0">
              <a:effectLst/>
              <a:cs typeface="Times New Roman" panose="02020603050405020304" pitchFamily="18" charset="0"/>
            </a:endParaRPr>
          </a:p>
          <a:p>
            <a:pPr marL="457200" indent="-457200" algn="ctr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2800" i="0" dirty="0">
                <a:solidFill>
                  <a:srgbClr val="333333"/>
                </a:solidFill>
                <a:effectLst/>
                <a:cs typeface="Times New Roman" panose="02020603050405020304" pitchFamily="18" charset="0"/>
              </a:rPr>
              <a:t>Ученики могут создать коллаж, в котором используется заданное количество определённых предметов, например, 10 звёзд или 5 кругов.</a:t>
            </a:r>
            <a:endParaRPr lang="ru-RU" sz="2800" dirty="0">
              <a:effectLst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46229" y="1180731"/>
            <a:ext cx="7998781" cy="5338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ru-RU" sz="3200" b="1" i="0" dirty="0">
                <a:solidFill>
                  <a:srgbClr val="333333"/>
                </a:solidFill>
                <a:effectLst/>
                <a:cs typeface="Times New Roman" panose="02020603050405020304" pitchFamily="18" charset="0"/>
              </a:rPr>
              <a:t>Интеграция изобразительного искусства (ИЗО) с окружающим миром</a:t>
            </a:r>
            <a:r>
              <a:rPr lang="ru-RU" sz="3200" i="0" dirty="0">
                <a:solidFill>
                  <a:srgbClr val="333333"/>
                </a:solidFill>
                <a:effectLst/>
                <a:cs typeface="Times New Roman" panose="02020603050405020304" pitchFamily="18" charset="0"/>
              </a:rPr>
              <a:t> в учебном процессе предполагает </a:t>
            </a:r>
            <a:r>
              <a:rPr lang="ru-RU" sz="3200" b="1" i="0" dirty="0">
                <a:solidFill>
                  <a:srgbClr val="333333"/>
                </a:solidFill>
                <a:effectLst/>
                <a:cs typeface="Times New Roman" panose="02020603050405020304" pitchFamily="18" charset="0"/>
              </a:rPr>
              <a:t>сочетание изучения природы с художественным восприятием</a:t>
            </a:r>
            <a:r>
              <a:rPr lang="ru-RU" sz="3200" i="0" dirty="0">
                <a:solidFill>
                  <a:srgbClr val="333333"/>
                </a:solidFill>
                <a:effectLst/>
                <a:cs typeface="Times New Roman" panose="02020603050405020304" pitchFamily="18" charset="0"/>
              </a:rPr>
              <a:t>. Это позволяет создать гармоничное образовательное пространство, где теория сочетается с практикой, а знания о природе переплетаются с художественным выражением</a:t>
            </a:r>
            <a:endParaRPr lang="ru-RU" sz="3200" dirty="0">
              <a:effectLst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ru-RU" sz="3200" dirty="0">
                <a:effectLst/>
                <a:cs typeface="Times New Roman" panose="02020603050405020304" pitchFamily="18" charset="0"/>
              </a:rPr>
              <a:t> </a:t>
            </a:r>
            <a:endParaRPr lang="ru-RU" sz="3200" dirty="0">
              <a:effectLst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43884" y="452762"/>
            <a:ext cx="9348186" cy="5905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ru-RU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Примеры заданий</a:t>
            </a:r>
            <a:endParaRPr lang="ru-RU" sz="2400" b="1" dirty="0">
              <a:solidFill>
                <a:srgbClr val="FF0000"/>
              </a:solidFill>
              <a:effectLst/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endParaRPr lang="ru-RU" sz="2400" b="1" dirty="0">
              <a:solidFill>
                <a:srgbClr val="FF0000"/>
              </a:solidFill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  <a:tabLst>
                <a:tab pos="0" algn="l"/>
              </a:tabLst>
            </a:pPr>
            <a:r>
              <a:rPr lang="ru-RU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Развитие творческого мышления</a:t>
            </a:r>
            <a:r>
              <a:rPr lang="ru-RU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. Ученики могут применять знания из одной области для решения задач в другой. Например, при изучении темы «Животные леса» дети узнают о среде обитания животных, их особенностях и значении для экосистемы, а на уроке ИЗО рисуют выбранного животного в его естественной среде обитания.</a:t>
            </a:r>
            <a:endParaRPr lang="ru-RU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  <a:tabLst>
                <a:tab pos="0" algn="l"/>
              </a:tabLst>
            </a:pPr>
            <a:r>
              <a:rPr lang="ru-RU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Формирование экологического мышления</a:t>
            </a:r>
            <a:r>
              <a:rPr lang="ru-RU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. Например, при изучении темы «Растения и их значение для жизни на Земле» дети узнают о роли растений в природе, а на уроке ИЗО создают пейзажи, иллюстрирующие красоту и разнообразие растительного мира.</a:t>
            </a:r>
            <a:endParaRPr lang="ru-RU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  <a:tabLst>
                <a:tab pos="0" algn="l"/>
              </a:tabLst>
            </a:pPr>
            <a:r>
              <a:rPr lang="ru-RU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Развитие умения наблюдать, анализировать и передавать через рисунок особенности объекта</a:t>
            </a:r>
            <a:r>
              <a:rPr lang="ru-RU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. В процессе выполнения задания школьники учатся подбирать цвета, передавать текстуру меха или перьев, изображать растения, характерные для конкретной экосистемы.</a:t>
            </a:r>
            <a:endParaRPr lang="ru-RU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  <a:tabLst>
                <a:tab pos="0" algn="l"/>
              </a:tabLst>
            </a:pPr>
            <a:r>
              <a:rPr lang="ru-RU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Изучение конкретной темы из курса окружающего мира</a:t>
            </a:r>
            <a:r>
              <a:rPr lang="ru-RU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. Например, при изучении темы «Времена года» дети узнают о характерных особенностях каждой поры года, а затем рисуют соответствующие пейзажи.</a:t>
            </a:r>
            <a:endParaRPr lang="ru-RU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ru-RU" dirty="0"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ru-RU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70517" y="284085"/>
            <a:ext cx="8460419" cy="3383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ru-RU" sz="40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Мастер-класс для педагогов</a:t>
            </a:r>
            <a:endParaRPr lang="ru-RU" sz="4000" b="1" dirty="0">
              <a:solidFill>
                <a:srgbClr val="FF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endParaRPr lang="ru-RU" sz="4000" dirty="0">
              <a:effectLst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ru-RU" sz="4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Тема: «Нетрадиционная техника рисования с помощью пупырчатой плёнки»</a:t>
            </a:r>
            <a:endParaRPr lang="ru-RU" sz="4000" dirty="0">
              <a:effectLst/>
              <a:cs typeface="Times New Roman" panose="02020603050405020304" pitchFamily="18" charset="0"/>
            </a:endParaRPr>
          </a:p>
        </p:txBody>
      </p:sp>
      <p:pic>
        <p:nvPicPr>
          <p:cNvPr id="5" name="Изображение 1" descr="IMG_2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0023" y="3723517"/>
            <a:ext cx="5425212" cy="3051354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3535</Words>
  <Application>WPS Presentation</Application>
  <PresentationFormat>Широкоэкранный</PresentationFormat>
  <Paragraphs>52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1" baseType="lpstr">
      <vt:lpstr>Arial</vt:lpstr>
      <vt:lpstr>SimSun</vt:lpstr>
      <vt:lpstr>Wingdings</vt:lpstr>
      <vt:lpstr>Times New Roman</vt:lpstr>
      <vt:lpstr>Calibri</vt:lpstr>
      <vt:lpstr>Symbol</vt:lpstr>
      <vt:lpstr>Microsoft YaHei</vt:lpstr>
      <vt:lpstr>Arial Unicode MS</vt:lpstr>
      <vt:lpstr>Calibri Light</vt:lpstr>
      <vt:lpstr>Тема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3</cp:revision>
  <dcterms:created xsi:type="dcterms:W3CDTF">2026-03-23T13:46:00Z</dcterms:created>
  <dcterms:modified xsi:type="dcterms:W3CDTF">2026-03-23T16:05:19Z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7EC44728F2D240669797D0622955C14B_12</vt:lpwstr>
  </property>
  <property fmtid="{D5CDD505-2E9C-101B-9397-08002B2CF9AE}" pid="3" name="KSOProductBuildVer">
    <vt:lpwstr>1049-12.2.0.23196</vt:lpwstr>
  </property>
</Properties>
</file>