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14630400" cy="8229600"/>
  <p:notesSz cx="8229600" cy="14630400"/>
  <p:embeddedFontLst>
    <p:embeddedFont>
      <p:font typeface="Instrument Sans Semi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strument Sans Medium" panose="020B0604020202020204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48" d="100"/>
          <a:sy n="48" d="100"/>
        </p:scale>
        <p:origin x="-2586" y="-135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4F12A-B1AD-46F6-A433-3E861921B7A6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2BCA-A735-4AA3-A6B6-7D7432AD4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8539" y="159026"/>
            <a:ext cx="8631141" cy="4145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4000" kern="0" dirty="0" smtClean="0">
                <a:effectLst/>
                <a:latin typeface="Times New Roman"/>
                <a:ea typeface="Calibri"/>
              </a:rPr>
              <a:t>«Интеграция дополнительных общеразвивающих программ с учебными предметами в рамках школьного курса»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464439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Разбор методических рекомендаций Министерства просвещения РФ — цели, нормативная база, теория и практика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625346"/>
            <a:ext cx="6779827" cy="426244"/>
          </a:xfrm>
          <a:prstGeom prst="roundRect">
            <a:avLst>
              <a:gd name="adj" fmla="val 38315"/>
            </a:avLst>
          </a:prstGeom>
          <a:solidFill>
            <a:srgbClr val="CEE6FD"/>
          </a:solidFill>
          <a:ln/>
        </p:spPr>
      </p:sp>
      <p:sp>
        <p:nvSpPr>
          <p:cNvPr id="6" name="Text 3"/>
          <p:cNvSpPr/>
          <p:nvPr/>
        </p:nvSpPr>
        <p:spPr>
          <a:xfrm>
            <a:off x="929878" y="5625346"/>
            <a:ext cx="2864882" cy="616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smtClean="0">
                <a:solidFill>
                  <a:srgbClr val="1E3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000" dirty="0" smtClean="0">
                <a:solidFill>
                  <a:srgbClr val="1E3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Гринева Н.М., методист  МБУ ДО «</a:t>
            </a:r>
            <a:r>
              <a:rPr lang="ru-RU" sz="2000" dirty="0" err="1" smtClean="0">
                <a:solidFill>
                  <a:srgbClr val="1E3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ДПиШ</a:t>
            </a:r>
            <a:r>
              <a:rPr lang="ru-RU" sz="2000" dirty="0" smtClean="0">
                <a:solidFill>
                  <a:srgbClr val="1E3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7688"/>
            <a:ext cx="13012221" cy="175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2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Нормативная</a:t>
            </a:r>
            <a:r>
              <a:rPr lang="en-US" sz="3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320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база</a:t>
            </a:r>
            <a:r>
              <a:rPr lang="ru-RU" sz="32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 интеграции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32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дополнительных общеразвивающих программ в учебные предметы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93790" y="2587347"/>
            <a:ext cx="4196358" cy="4217194"/>
          </a:xfrm>
          <a:prstGeom prst="roundRect">
            <a:avLst>
              <a:gd name="adj" fmla="val 486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617827"/>
            <a:ext cx="4135398" cy="680442"/>
          </a:xfrm>
          <a:prstGeom prst="roundRect">
            <a:avLst>
              <a:gd name="adj" fmla="val 24627"/>
            </a:avLst>
          </a:prstGeom>
          <a:solidFill>
            <a:srgbClr val="CEE6FD"/>
          </a:solidFill>
          <a:ln/>
        </p:spPr>
      </p:sp>
      <p:sp>
        <p:nvSpPr>
          <p:cNvPr id="5" name="Text 3"/>
          <p:cNvSpPr/>
          <p:nvPr/>
        </p:nvSpPr>
        <p:spPr>
          <a:xfrm>
            <a:off x="2721888" y="274534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52508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Распоряжение Правительства РФ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4369832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№ 1745-р от 01.07.2025 — основополагающий документ, закрепляющий механизмы взаимодействия общего и дополнительного образования на федеральном уровне.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587347"/>
            <a:ext cx="4196358" cy="4217194"/>
          </a:xfrm>
          <a:prstGeom prst="roundRect">
            <a:avLst>
              <a:gd name="adj" fmla="val 486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47442" y="2617827"/>
            <a:ext cx="4135398" cy="680442"/>
          </a:xfrm>
          <a:prstGeom prst="roundRect">
            <a:avLst>
              <a:gd name="adj" fmla="val 24627"/>
            </a:avLst>
          </a:prstGeom>
          <a:solidFill>
            <a:srgbClr val="CEE6FD"/>
          </a:solidFill>
          <a:ln/>
        </p:spPr>
      </p:sp>
      <p:sp>
        <p:nvSpPr>
          <p:cNvPr id="10" name="Text 8"/>
          <p:cNvSpPr/>
          <p:nvPr/>
        </p:nvSpPr>
        <p:spPr>
          <a:xfrm>
            <a:off x="7145060" y="274534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5474256" y="352508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Методические рекомендации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474256" y="4369832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Методические рекомендации Минпросвещения России по интеграции учебных предметов и дополнительных общеразвивающих программ.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2587347"/>
            <a:ext cx="4196358" cy="4217194"/>
          </a:xfrm>
          <a:prstGeom prst="roundRect">
            <a:avLst>
              <a:gd name="adj" fmla="val 4865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70613" y="2617827"/>
            <a:ext cx="4135398" cy="680442"/>
          </a:xfrm>
          <a:prstGeom prst="roundRect">
            <a:avLst>
              <a:gd name="adj" fmla="val 24627"/>
            </a:avLst>
          </a:prstGeom>
          <a:solidFill>
            <a:srgbClr val="CEE6FD"/>
          </a:solidFill>
          <a:ln/>
        </p:spPr>
      </p:sp>
      <p:sp>
        <p:nvSpPr>
          <p:cNvPr id="15" name="Text 13"/>
          <p:cNvSpPr/>
          <p:nvPr/>
        </p:nvSpPr>
        <p:spPr>
          <a:xfrm>
            <a:off x="11568232" y="274534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4"/>
          <p:cNvSpPr/>
          <p:nvPr/>
        </p:nvSpPr>
        <p:spPr>
          <a:xfrm>
            <a:off x="9897427" y="352508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Федеральные рабочие программы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897427" y="436983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«Труд (технология)», «Музыка», «ИЗО», «Физическая культура» — содержат точки сопряжения с программами допобразования.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8784"/>
            <a:ext cx="13042821" cy="187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ru-RU" sz="4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</a:t>
            </a:r>
            <a:r>
              <a:rPr lang="en-US" sz="440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онятие</a:t>
            </a:r>
            <a:r>
              <a:rPr lang="en-US" sz="44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 </a:t>
            </a:r>
            <a:r>
              <a:rPr lang="en-US" sz="44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принципы</a:t>
            </a:r>
            <a:r>
              <a:rPr lang="en-US" sz="4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0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интеграции</a:t>
            </a:r>
            <a:endParaRPr lang="ru-RU" sz="4400" dirty="0" smtClean="0">
              <a:solidFill>
                <a:srgbClr val="091C53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  <a:p>
            <a:pPr marL="0" indent="0" algn="l">
              <a:lnSpc>
                <a:spcPts val="5300"/>
              </a:lnSpc>
              <a:buNone/>
            </a:pPr>
            <a:endParaRPr lang="ru-RU" sz="4400" dirty="0">
              <a:solidFill>
                <a:srgbClr val="091C53"/>
              </a:solidFill>
            </a:endParaRPr>
          </a:p>
          <a:p>
            <a:pPr marL="0" indent="0" algn="l">
              <a:lnSpc>
                <a:spcPts val="5300"/>
              </a:lnSpc>
              <a:buNone/>
            </a:pP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93790" y="1630017"/>
            <a:ext cx="5005983" cy="645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Что такое интеграция в образовании?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0" y="2275311"/>
            <a:ext cx="6258520" cy="141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Интеграция — это </a:t>
            </a:r>
            <a:r>
              <a:rPr lang="en-US" sz="240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целенаправленное объединение содержания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учебных предметов и дополнительных программ, направленное на формирование у обучающихся целостной картины мира и достижение метапредметных результатов.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585710" y="1398865"/>
            <a:ext cx="2807018" cy="553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Ключевые принципы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285917" y="1952663"/>
            <a:ext cx="3362744" cy="512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 err="1" smtClean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Целесообразность</a:t>
            </a:r>
            <a:r>
              <a:rPr lang="ru-RU" sz="2400" dirty="0" smtClean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863965" y="2464904"/>
            <a:ext cx="5980266" cy="841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Интеграция служит образовательной цели, а не самоцели</a:t>
            </a:r>
            <a:endParaRPr lang="en-US" sz="2400" dirty="0"/>
          </a:p>
        </p:txBody>
      </p:sp>
      <p:sp>
        <p:nvSpPr>
          <p:cNvPr id="10" name="Text 6"/>
          <p:cNvSpPr/>
          <p:nvPr/>
        </p:nvSpPr>
        <p:spPr>
          <a:xfrm>
            <a:off x="8285917" y="3306858"/>
            <a:ext cx="2693551" cy="589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Системность</a:t>
            </a:r>
            <a:endParaRPr lang="en-US" sz="2400" b="1" dirty="0"/>
          </a:p>
        </p:txBody>
      </p:sp>
      <p:sp>
        <p:nvSpPr>
          <p:cNvPr id="11" name="Text 7"/>
          <p:cNvSpPr/>
          <p:nvPr/>
        </p:nvSpPr>
        <p:spPr>
          <a:xfrm>
            <a:off x="7863965" y="3896139"/>
            <a:ext cx="5980266" cy="834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Связи между предметами устойчивы и последовательны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8285917" y="4731026"/>
            <a:ext cx="2693551" cy="47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Добровольность</a:t>
            </a:r>
            <a:endParaRPr lang="en-US" sz="2400" b="1" dirty="0"/>
          </a:p>
        </p:txBody>
      </p:sp>
      <p:sp>
        <p:nvSpPr>
          <p:cNvPr id="14" name="Text 9"/>
          <p:cNvSpPr/>
          <p:nvPr/>
        </p:nvSpPr>
        <p:spPr>
          <a:xfrm>
            <a:off x="7863965" y="5426765"/>
            <a:ext cx="5980266" cy="67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Педагог и ребёнок — активные участники процесса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5821"/>
            <a:ext cx="9453443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Организационные модели и механизмы интеграции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793790" y="1508165"/>
            <a:ext cx="6473547" cy="971669"/>
          </a:xfrm>
          <a:prstGeom prst="roundRect">
            <a:avLst>
              <a:gd name="adj" fmla="val 13656"/>
            </a:avLst>
          </a:prstGeom>
          <a:solidFill>
            <a:srgbClr val="CEE6FD"/>
          </a:solidFill>
          <a:ln/>
        </p:spPr>
      </p:sp>
      <p:sp>
        <p:nvSpPr>
          <p:cNvPr id="4" name="Text 2"/>
          <p:cNvSpPr/>
          <p:nvPr/>
        </p:nvSpPr>
        <p:spPr>
          <a:xfrm>
            <a:off x="941189" y="1655564"/>
            <a:ext cx="200548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Параллельная модель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941189" y="1943338"/>
            <a:ext cx="6178748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Учебный предмет и программа допобразования реализуются независимо, но с согласованным содержанием и общими темами.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7363063" y="1508165"/>
            <a:ext cx="6473547" cy="971669"/>
          </a:xfrm>
          <a:prstGeom prst="roundRect">
            <a:avLst>
              <a:gd name="adj" fmla="val 13656"/>
            </a:avLst>
          </a:prstGeom>
          <a:solidFill>
            <a:srgbClr val="CEE6FD"/>
          </a:solidFill>
          <a:ln/>
        </p:spPr>
      </p:sp>
      <p:sp>
        <p:nvSpPr>
          <p:cNvPr id="7" name="Text 5"/>
          <p:cNvSpPr/>
          <p:nvPr/>
        </p:nvSpPr>
        <p:spPr>
          <a:xfrm>
            <a:off x="7510462" y="1655564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Встроенная модель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10462" y="1943338"/>
            <a:ext cx="6178748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Блоки допобразования органично включаются в структуру урока или учебного курса как дополняющий компонент.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793790" y="2575560"/>
            <a:ext cx="6473547" cy="971669"/>
          </a:xfrm>
          <a:prstGeom prst="roundRect">
            <a:avLst>
              <a:gd name="adj" fmla="val 13656"/>
            </a:avLst>
          </a:prstGeom>
          <a:solidFill>
            <a:srgbClr val="CEE6FD"/>
          </a:solidFill>
          <a:ln/>
        </p:spPr>
      </p:sp>
      <p:sp>
        <p:nvSpPr>
          <p:cNvPr id="10" name="Text 8"/>
          <p:cNvSpPr/>
          <p:nvPr/>
        </p:nvSpPr>
        <p:spPr>
          <a:xfrm>
            <a:off x="941189" y="2722959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Проектная модель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941189" y="3010733"/>
            <a:ext cx="6178748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Реализация совместных проектов, объединяющих несколько предметов и направлений допобразования вокруг единой темы.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7363063" y="2575560"/>
            <a:ext cx="6473547" cy="971669"/>
          </a:xfrm>
          <a:prstGeom prst="roundRect">
            <a:avLst>
              <a:gd name="adj" fmla="val 13656"/>
            </a:avLst>
          </a:prstGeom>
          <a:solidFill>
            <a:srgbClr val="CEE6FD"/>
          </a:solidFill>
          <a:ln/>
        </p:spPr>
      </p:sp>
      <p:sp>
        <p:nvSpPr>
          <p:cNvPr id="13" name="Text 11"/>
          <p:cNvSpPr/>
          <p:nvPr/>
        </p:nvSpPr>
        <p:spPr>
          <a:xfrm>
            <a:off x="7510462" y="2722959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Сетевая модель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7510462" y="3010733"/>
            <a:ext cx="6178748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Взаимодействие нескольких образовательных организаций: школы, учреждения допобразования, вуза, предприятия.</a:t>
            </a:r>
            <a:endParaRPr lang="en-US" sz="11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337" y="3654981"/>
            <a:ext cx="8477726" cy="371879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5645558" y="6442454"/>
            <a:ext cx="1281297" cy="229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Разработка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5645558" y="6737128"/>
            <a:ext cx="1281297" cy="302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Интегрированные занятия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9715934" y="6291038"/>
            <a:ext cx="1281297" cy="229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Сеть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9715934" y="6585712"/>
            <a:ext cx="1281297" cy="454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Сетевое взаимодействие организаций</a:t>
            </a:r>
            <a:endParaRPr lang="en-US" sz="1150" dirty="0"/>
          </a:p>
        </p:txBody>
      </p:sp>
      <p:sp>
        <p:nvSpPr>
          <p:cNvPr id="20" name="Text 17"/>
          <p:cNvSpPr/>
          <p:nvPr/>
        </p:nvSpPr>
        <p:spPr>
          <a:xfrm>
            <a:off x="3655233" y="3989216"/>
            <a:ext cx="1281297" cy="229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Согласование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3655233" y="4283890"/>
            <a:ext cx="1281297" cy="454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Согласование рабочих программ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7709295" y="3989216"/>
            <a:ext cx="1281297" cy="229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Проекты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7709295" y="4283890"/>
            <a:ext cx="1281297" cy="454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Совместная проектная деятельность</a:t>
            </a:r>
            <a:endParaRPr lang="en-US" sz="1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</a:t>
            </a:r>
            <a:r>
              <a:rPr lang="en-US" sz="445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нализ</a:t>
            </a:r>
            <a:r>
              <a:rPr lang="en-US" sz="445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успешных практик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Разбор реальных программ, реализованных в образовательных организациях России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8093"/>
            <a:ext cx="89325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Примеры успешной интеграции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00501"/>
            <a:ext cx="914876" cy="9148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92154" y="2100501"/>
            <a:ext cx="296025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«Школа музыкальной культуры»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992154" y="3299579"/>
            <a:ext cx="2960251" cy="3991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Интеграция предмета «Музыка» с программами допобразования по вокалу и инструментальному исполнительству. Метапредметный результат: эстетическое развитие и коммуникативные навыки.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00501"/>
            <a:ext cx="914876" cy="9148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34257" y="2100501"/>
            <a:ext cx="296025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«Многоцветье Ямала»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434257" y="2945249"/>
            <a:ext cx="2960251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Регионально ориентированная программа, соединяющая ИЗО, технологию и краеведение ЯНАО. Формирует культурную идентичность и экологическое мышление.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00501"/>
            <a:ext cx="914876" cy="9148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76359" y="2100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«Пёстрая карусель»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876359" y="2590919"/>
            <a:ext cx="2960251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Модульный формат для начальной школы: интеграция изобразительного творчества, театра и физической активности в единый развивающий цикл.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7474"/>
            <a:ext cx="121668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ru-RU" sz="445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Наиболее актуальные</a:t>
            </a:r>
            <a:r>
              <a:rPr lang="en-US" sz="445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445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практики</a:t>
            </a:r>
            <a:r>
              <a:rPr lang="ru-RU" sz="445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нашего региона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09882"/>
            <a:ext cx="6407944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1909882"/>
            <a:ext cx="121920" cy="281951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167176"/>
            <a:ext cx="56467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Модульное обучение английскому языку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2657594"/>
            <a:ext cx="58019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Предмет «Иностранный язык» + программы допобразования (медиа, дебаты, театр на английском). Учащиеся применяют язык в реальных коммуникативных ситуациях, что резко повышает мотивацию.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1909882"/>
            <a:ext cx="6408063" cy="2819519"/>
          </a:xfrm>
          <a:prstGeom prst="roundRect">
            <a:avLst>
              <a:gd name="adj" fmla="val 5189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1909882"/>
            <a:ext cx="121920" cy="281951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1671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«Кванториум»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77282" y="2657594"/>
            <a:ext cx="58020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Технопарк дополнительного образования интегрирован с предметами «Физика», «Математика», «Информатика», «Технология». Проектная деятельность формирует инженерное мышление и навыки XXI века.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630436" y="4984552"/>
            <a:ext cx="6571417" cy="2497455"/>
          </a:xfrm>
          <a:prstGeom prst="roundRect">
            <a:avLst>
              <a:gd name="adj" fmla="val 13079"/>
            </a:avLst>
          </a:prstGeom>
          <a:solidFill>
            <a:srgbClr val="84C1FA"/>
          </a:solidFill>
          <a:ln/>
        </p:spPr>
      </p:sp>
      <p:sp>
        <p:nvSpPr>
          <p:cNvPr id="12" name="Text 10"/>
          <p:cNvSpPr/>
          <p:nvPr/>
        </p:nvSpPr>
        <p:spPr>
          <a:xfrm>
            <a:off x="857250" y="5211366"/>
            <a:ext cx="3646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Сильные стороны практик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57250" y="5792510"/>
            <a:ext cx="611778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Высокая мотивация обучающихся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Достижение метапредметных результатов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Укрепление связи школы и допобразования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211366"/>
            <a:ext cx="30984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Возможные трудности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99521" y="5792510"/>
            <a:ext cx="6244709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Согласование расписания и нагрузки педагогов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Необходимость совместного планирования программ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Ресурсное и методическое обеспечение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67872"/>
            <a:ext cx="713994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endParaRPr lang="en-US" sz="3550" dirty="0"/>
          </a:p>
        </p:txBody>
      </p:sp>
      <p:sp>
        <p:nvSpPr>
          <p:cNvPr id="13" name="Text 8"/>
          <p:cNvSpPr/>
          <p:nvPr/>
        </p:nvSpPr>
        <p:spPr>
          <a:xfrm>
            <a:off x="10312360" y="3093958"/>
            <a:ext cx="3342799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18" name="Text 12"/>
          <p:cNvSpPr/>
          <p:nvPr/>
        </p:nvSpPr>
        <p:spPr>
          <a:xfrm>
            <a:off x="6461641" y="5445681"/>
            <a:ext cx="7193518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6552367" y="1351361"/>
            <a:ext cx="7284244" cy="1411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Интеграция — это не смешение предметов, а создание нового качества образования, при котором целое становится больше суммы его частей.</a:t>
            </a:r>
            <a:endParaRPr lang="en-US" sz="2800" dirty="0"/>
          </a:p>
        </p:txBody>
      </p:sp>
      <p:sp>
        <p:nvSpPr>
          <p:cNvPr id="20" name="Shape 14"/>
          <p:cNvSpPr/>
          <p:nvPr/>
        </p:nvSpPr>
        <p:spPr>
          <a:xfrm>
            <a:off x="6280190" y="6312813"/>
            <a:ext cx="22860" cy="848916"/>
          </a:xfrm>
          <a:prstGeom prst="rect">
            <a:avLst/>
          </a:prstGeom>
          <a:solidFill>
            <a:srgbClr val="84C1FA"/>
          </a:solidFill>
          <a:ln/>
        </p:spPr>
      </p:sp>
      <p:sp>
        <p:nvSpPr>
          <p:cNvPr id="21" name="Прямоугольник 20"/>
          <p:cNvSpPr/>
          <p:nvPr/>
        </p:nvSpPr>
        <p:spPr>
          <a:xfrm>
            <a:off x="6997148" y="3453081"/>
            <a:ext cx="68394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400"/>
              </a:lnSpc>
              <a:buSzPct val="100000"/>
              <a:buFontTx/>
              <a:buChar char="•"/>
            </a:pPr>
            <a:endParaRPr lang="ru-RU" sz="1600" dirty="0" smtClean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lvl="0">
              <a:lnSpc>
                <a:spcPts val="2400"/>
              </a:lnSpc>
              <a:buSzPct val="100000"/>
            </a:pPr>
            <a:r>
              <a:rPr lang="en-US" sz="28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Почему</a:t>
            </a:r>
            <a:r>
              <a:rPr lang="en-US" sz="2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2800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интеграция</a:t>
            </a:r>
            <a:r>
              <a:rPr lang="en-US" sz="28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2800" dirty="0" err="1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важна</a:t>
            </a:r>
            <a:r>
              <a:rPr lang="ru-RU" sz="2800" dirty="0" smtClean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?</a:t>
            </a:r>
            <a:endParaRPr lang="ru-RU" sz="280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342900" lvl="0" indent="-342900">
              <a:lnSpc>
                <a:spcPts val="2400"/>
              </a:lnSpc>
              <a:buSzPct val="100000"/>
              <a:buFontTx/>
              <a:buChar char="•"/>
            </a:pPr>
            <a:endParaRPr lang="ru-RU" sz="1600" dirty="0" smtClean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342900" lvl="0" indent="-342900">
              <a:lnSpc>
                <a:spcPct val="150000"/>
              </a:lnSpc>
              <a:buSzPct val="100000"/>
              <a:buFontTx/>
              <a:buChar char="•"/>
            </a:pPr>
            <a:r>
              <a:rPr lang="en-US" sz="2400" dirty="0" err="1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Повышает</a:t>
            </a:r>
            <a:r>
              <a:rPr lang="en-US" sz="2400" dirty="0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качество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образовательных</a:t>
            </a:r>
            <a:r>
              <a:rPr lang="ru-RU" sz="2400" dirty="0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результатов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SzPct val="100000"/>
              <a:buFontTx/>
              <a:buChar char="•"/>
            </a:pP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Обеспечивает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непрерывность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развития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ребёнка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SzPct val="100000"/>
              <a:buFontTx/>
              <a:buChar char="•"/>
            </a:pP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Расширяет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возможности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профориентации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SzPct val="100000"/>
              <a:buFontTx/>
              <a:buChar char="•"/>
            </a:pP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Мотивирует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к </a:t>
            </a:r>
            <a:r>
              <a:rPr lang="en-US" sz="2400" dirty="0" err="1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самостоятельному</a:t>
            </a:r>
            <a:r>
              <a:rPr lang="en-US" sz="2400" dirty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E3063"/>
                </a:solidFill>
                <a:latin typeface="Times New Roman" panose="02020603050405020304" pitchFamily="18" charset="0"/>
                <a:ea typeface="Instrument Sans Medium" pitchFamily="34" charset="-122"/>
                <a:cs typeface="Times New Roman" panose="02020603050405020304" pitchFamily="18" charset="0"/>
              </a:rPr>
              <a:t>познанию</a:t>
            </a:r>
            <a:endParaRPr lang="ru-RU" sz="2400" dirty="0" smtClean="0">
              <a:solidFill>
                <a:srgbClr val="1E3063"/>
              </a:solidFill>
              <a:latin typeface="Times New Roman" panose="02020603050405020304" pitchFamily="18" charset="0"/>
              <a:ea typeface="Instrument Sans Medium" pitchFamily="34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400"/>
              </a:lnSpc>
              <a:buSzPct val="100000"/>
              <a:buFontTx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501</Words>
  <Application>Microsoft Office PowerPoint</Application>
  <PresentationFormat>Произвольный</PresentationFormat>
  <Paragraphs>79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Instrument Sans Semi Bold</vt:lpstr>
      <vt:lpstr>Times New Roman</vt:lpstr>
      <vt:lpstr>Calibri</vt:lpstr>
      <vt:lpstr>Instrument Sans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Dpish</cp:lastModifiedBy>
  <cp:revision>14</cp:revision>
  <dcterms:created xsi:type="dcterms:W3CDTF">2026-03-23T10:00:02Z</dcterms:created>
  <dcterms:modified xsi:type="dcterms:W3CDTF">2026-03-25T06:04:44Z</dcterms:modified>
</cp:coreProperties>
</file>