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7" r:id="rId4"/>
    <p:sldId id="268" r:id="rId5"/>
    <p:sldId id="270" r:id="rId6"/>
    <p:sldId id="269" r:id="rId7"/>
    <p:sldId id="271" r:id="rId8"/>
    <p:sldId id="274" r:id="rId9"/>
    <p:sldId id="273" r:id="rId10"/>
    <p:sldId id="277" r:id="rId11"/>
    <p:sldId id="275" r:id="rId12"/>
    <p:sldId id="276" r:id="rId13"/>
    <p:sldId id="266" r:id="rId14"/>
  </p:sldIdLst>
  <p:sldSz cx="9144000" cy="6858000" type="screen4x3"/>
  <p:notesSz cx="6797675" cy="9926638"/>
  <p:defaultTextStyle>
    <a:defPPr>
      <a:defRPr lang="ru-RU"/>
    </a:defPPr>
    <a:lvl1pPr algn="l" rtl="0" fontAlgn="base">
      <a:lnSpc>
        <a:spcPct val="95000"/>
      </a:lnSpc>
      <a:spcBef>
        <a:spcPct val="0"/>
      </a:spcBef>
      <a:spcAft>
        <a:spcPct val="0"/>
      </a:spcAft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95000"/>
      </a:lnSpc>
      <a:spcBef>
        <a:spcPct val="0"/>
      </a:spcBef>
      <a:spcAft>
        <a:spcPct val="0"/>
      </a:spcAft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95000"/>
      </a:lnSpc>
      <a:spcBef>
        <a:spcPct val="0"/>
      </a:spcBef>
      <a:spcAft>
        <a:spcPct val="0"/>
      </a:spcAft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95000"/>
      </a:lnSpc>
      <a:spcBef>
        <a:spcPct val="0"/>
      </a:spcBef>
      <a:spcAft>
        <a:spcPct val="0"/>
      </a:spcAft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95000"/>
      </a:lnSpc>
      <a:spcBef>
        <a:spcPct val="0"/>
      </a:spcBef>
      <a:spcAft>
        <a:spcPct val="0"/>
      </a:spcAft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 baseline="-25000">
        <a:solidFill>
          <a:srgbClr val="003399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FF"/>
    <a:srgbClr val="66CCFF"/>
    <a:srgbClr val="36B0AA"/>
    <a:srgbClr val="002776"/>
    <a:srgbClr val="9FFDFF"/>
    <a:srgbClr val="A9ECF5"/>
    <a:srgbClr val="A4EAF4"/>
    <a:srgbClr val="4B94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816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93B95-F9ED-4ADB-9E59-F209BE5B5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EA05C-5AAB-42BD-882F-E97F9AC71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308F2-8160-4243-8B5A-EE100A811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EFB787-E994-426C-AD8D-F02D66001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305F7-EA9B-48FE-89AC-B1C02BC78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D604A-38F4-454E-A204-6697E65E2F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9BED7-121A-46E9-A466-609A8B84D1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44E43-4A20-48E5-B80D-D188E0179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A2258-EF6E-4D3A-8F92-7A7DA604F5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28A43-A58F-4341-8046-A409CAAE1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3E3E3-299E-45AB-BA4E-E386FF1BF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75FE7-C8E2-451D-B810-603A68C59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8DA417D-305E-4ECA-886D-31F8EA07A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D:\МОИ Документы\Презентации шаблоны\Новый шаблон презентации_новый лого Россетей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09600" y="0"/>
            <a:ext cx="97536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3665538" y="3141663"/>
            <a:ext cx="5616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500" b="1" baseline="0"/>
              <a:t>Тема урока: </a:t>
            </a:r>
          </a:p>
          <a:p>
            <a:pPr algn="ctr"/>
            <a:r>
              <a:rPr lang="ru-RU" altLang="ru-RU" sz="2500" b="1" baseline="0"/>
              <a:t> «Электробезопасность»</a:t>
            </a:r>
          </a:p>
          <a:p>
            <a:pPr algn="ctr"/>
            <a:endParaRPr lang="ru-RU" altLang="ru-RU" sz="2500" b="1" baseline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9850" y="0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6725" y="1268413"/>
            <a:ext cx="8064500" cy="1892300"/>
          </a:xfrm>
        </p:spPr>
        <p:txBody>
          <a:bodyPr/>
          <a:lstStyle/>
          <a:p>
            <a:pPr>
              <a:defRPr/>
            </a:pP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Необходимо всегда обращать внимание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на предупреждающие знаки: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/>
            </a:r>
            <a:b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«Стой! Напряжение!»,</a:t>
            </a:r>
            <a:b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«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Не влезай! Убьет!»,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/>
            </a:r>
            <a:b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«Высокое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напряжение - опасно для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жизни», </a:t>
            </a:r>
            <a:b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которые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размещены на опорах воздушных линий, ограждениях и дверях электроустановок.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/>
            </a:r>
            <a:b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Они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предупреждают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об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опасности!</a:t>
            </a:r>
            <a:endParaRPr lang="ru-RU" altLang="ru-RU" sz="1700" b="1" kern="1200" dirty="0">
              <a:solidFill>
                <a:srgbClr val="003399"/>
              </a:solidFill>
              <a:ea typeface="+mn-ea"/>
              <a:cs typeface="+mn-cs"/>
            </a:endParaRPr>
          </a:p>
        </p:txBody>
      </p:sp>
      <p:pic>
        <p:nvPicPr>
          <p:cNvPr id="11268" name="Picture 6" descr="electro1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48038" y="4010025"/>
            <a:ext cx="2573337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7" descr="electro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69075" y="4010025"/>
            <a:ext cx="2574925" cy="12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8" descr="eЗнак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9750" y="3929063"/>
            <a:ext cx="1855788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 Box 51"/>
          <p:cNvSpPr txBox="1">
            <a:spLocks noChangeArrowheads="1"/>
          </p:cNvSpPr>
          <p:nvPr/>
        </p:nvSpPr>
        <p:spPr bwMode="auto">
          <a:xfrm>
            <a:off x="3779838" y="350838"/>
            <a:ext cx="443865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000" b="1" baseline="0"/>
              <a:t>Предупреждающие знаки</a:t>
            </a:r>
            <a:endParaRPr lang="ru-RU" altLang="ru-RU" sz="2000" baseline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9850" y="0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059113" y="260350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Правила поведения </a:t>
            </a:r>
          </a:p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с электричеством в быту</a:t>
            </a:r>
            <a:endParaRPr lang="ru-RU" altLang="ru-RU" sz="2000" b="1" baseline="0" dirty="0">
              <a:solidFill>
                <a:srgbClr val="003399"/>
              </a:solidFill>
              <a:ea typeface="+mn-ea"/>
              <a:cs typeface="+mn-cs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8775" y="1341438"/>
            <a:ext cx="5473700" cy="765175"/>
          </a:xfrm>
        </p:spPr>
        <p:txBody>
          <a:bodyPr/>
          <a:lstStyle/>
          <a:p>
            <a:pPr algn="just">
              <a:defRPr/>
            </a:pP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1.  НЕЛЬЗЯ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пользоваться электроприборами без разрешения взрослых.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46850" y="1092200"/>
            <a:ext cx="2066925" cy="243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58775" y="2230438"/>
            <a:ext cx="5473700" cy="76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defRPr/>
            </a:pPr>
            <a:r>
              <a:rPr lang="ru-RU" altLang="zh-CN" sz="1700" b="1" baseline="0" dirty="0" smtClean="0">
                <a:solidFill>
                  <a:srgbClr val="003399"/>
                </a:solidFill>
                <a:ea typeface="+mn-ea"/>
                <a:cs typeface="+mn-cs"/>
              </a:rPr>
              <a:t>2. НЕЛЬЗЯ </a:t>
            </a:r>
            <a:r>
              <a:rPr lang="ru-RU" altLang="zh-CN" sz="1700" b="1" baseline="0" dirty="0">
                <a:solidFill>
                  <a:srgbClr val="003399"/>
                </a:solidFill>
                <a:ea typeface="+mn-ea"/>
                <a:cs typeface="+mn-cs"/>
              </a:rPr>
              <a:t>пользоваться неисправными электроприборами, а также самим чинить и разбирать их. 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070225" y="3789363"/>
            <a:ext cx="5605463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defRPr/>
            </a:pPr>
            <a:r>
              <a:rPr lang="ru-RU" altLang="zh-CN" sz="1700" b="1" baseline="0" dirty="0" smtClean="0">
                <a:solidFill>
                  <a:srgbClr val="003399"/>
                </a:solidFill>
                <a:ea typeface="+mn-ea"/>
                <a:cs typeface="+mn-cs"/>
              </a:rPr>
              <a:t>3</a:t>
            </a:r>
            <a:r>
              <a:rPr lang="ru-RU" altLang="zh-CN" sz="1700" b="1" baseline="0" dirty="0">
                <a:solidFill>
                  <a:srgbClr val="003399"/>
                </a:solidFill>
                <a:ea typeface="+mn-ea"/>
                <a:cs typeface="+mn-cs"/>
              </a:rPr>
              <a:t>. НЕЛЬЗЯ играть с электрическими  розетками  (если ты увидел неисправную розетку,  выключатель, оголенный провод, ничего НЕ трогай и сразу расскажи об этом взрослым!).</a:t>
            </a: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988" y="3532188"/>
            <a:ext cx="2268537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358775" y="5516563"/>
            <a:ext cx="5473700" cy="76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defRPr/>
            </a:pPr>
            <a:r>
              <a:rPr lang="ru-RU" altLang="zh-CN" sz="1700" b="1" baseline="0" dirty="0" smtClean="0">
                <a:solidFill>
                  <a:srgbClr val="003399"/>
                </a:solidFill>
                <a:ea typeface="+mn-ea"/>
                <a:cs typeface="+mn-cs"/>
              </a:rPr>
              <a:t>4. НЕЛЬЗЯ </a:t>
            </a:r>
            <a:r>
              <a:rPr lang="ru-RU" altLang="zh-CN" sz="1700" b="1" baseline="0" dirty="0">
                <a:solidFill>
                  <a:srgbClr val="003399"/>
                </a:solidFill>
                <a:ea typeface="+mn-ea"/>
                <a:cs typeface="+mn-cs"/>
              </a:rPr>
              <a:t>касаться включенных электроприборов мокрыми  руками  или  протирать  электроприборы  влажной  тряпкой. </a:t>
            </a:r>
          </a:p>
        </p:txBody>
      </p:sp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81750" y="5013325"/>
            <a:ext cx="2160588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9850" y="0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059113" y="260350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Уважаемые ребята!</a:t>
            </a:r>
            <a:endParaRPr lang="ru-RU" altLang="ru-RU" sz="2000" b="1" baseline="0" dirty="0">
              <a:solidFill>
                <a:srgbClr val="003399"/>
              </a:solidFill>
              <a:ea typeface="+mn-ea"/>
              <a:cs typeface="+mn-cs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42988" y="1412875"/>
            <a:ext cx="7742237" cy="2736850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1200"/>
              </a:spcAft>
              <a:defRPr/>
            </a:pPr>
            <a: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  <a:t>Электроэнергия </a:t>
            </a:r>
            <a:r>
              <a:rPr lang="ru-RU" altLang="zh-CN" sz="1900" b="1" kern="1200" dirty="0">
                <a:solidFill>
                  <a:srgbClr val="003399"/>
                </a:solidFill>
                <a:ea typeface="+mn-ea"/>
                <a:cs typeface="+mn-cs"/>
              </a:rPr>
              <a:t>- наш незаменимый помощник. </a:t>
            </a:r>
            <a: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  <a:t/>
            </a:r>
            <a:b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  <a:t/>
            </a:r>
            <a:b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  <a:t>Но </a:t>
            </a:r>
            <a:r>
              <a:rPr lang="ru-RU" altLang="zh-CN" sz="1900" b="1" kern="1200" dirty="0">
                <a:solidFill>
                  <a:srgbClr val="003399"/>
                </a:solidFill>
                <a:ea typeface="+mn-ea"/>
                <a:cs typeface="+mn-cs"/>
              </a:rPr>
              <a:t>для  тех, кто не знает или пренебрегает правилами электробезопасности, не умеет обращаться с бытовыми приборами, нарушает правила поведения вблизи </a:t>
            </a:r>
            <a:r>
              <a:rPr lang="ru-RU" altLang="zh-CN" sz="1900" b="1" kern="1200" dirty="0" err="1">
                <a:solidFill>
                  <a:srgbClr val="003399"/>
                </a:solidFill>
                <a:ea typeface="+mn-ea"/>
                <a:cs typeface="+mn-cs"/>
              </a:rPr>
              <a:t>энергообъектов</a:t>
            </a:r>
            <a:r>
              <a:rPr lang="ru-RU" altLang="zh-CN" sz="1900" b="1" kern="1200" dirty="0">
                <a:solidFill>
                  <a:srgbClr val="003399"/>
                </a:solidFill>
                <a:ea typeface="+mn-ea"/>
                <a:cs typeface="+mn-cs"/>
              </a:rPr>
              <a:t>, электроэнергия таит в </a:t>
            </a:r>
            <a: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  <a:t>себе </a:t>
            </a:r>
            <a:br>
              <a:rPr lang="ru-RU" altLang="zh-CN" sz="1900" b="1" kern="1200" dirty="0" smtClean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zh-CN" sz="1900" b="1" kern="1200" dirty="0" smtClean="0">
                <a:solidFill>
                  <a:srgbClr val="FF0000"/>
                </a:solidFill>
                <a:ea typeface="+mn-ea"/>
                <a:cs typeface="+mn-cs"/>
              </a:rPr>
              <a:t>смертельную опасность!!!</a:t>
            </a:r>
            <a:br>
              <a:rPr lang="ru-RU" altLang="zh-CN" sz="1900" b="1" kern="1200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ru-RU" altLang="zh-CN" sz="1700" b="1" kern="1200" dirty="0">
                <a:solidFill>
                  <a:srgbClr val="FF0000"/>
                </a:solidFill>
                <a:ea typeface="+mn-ea"/>
                <a:cs typeface="+mn-cs"/>
              </a:rPr>
              <a:t/>
            </a:r>
            <a:br>
              <a:rPr lang="ru-RU" altLang="zh-CN" sz="1700" b="1" kern="1200" dirty="0">
                <a:solidFill>
                  <a:srgbClr val="FF0000"/>
                </a:solidFill>
                <a:ea typeface="+mn-ea"/>
                <a:cs typeface="+mn-cs"/>
              </a:rPr>
            </a:br>
            <a:endParaRPr lang="ru-RU" altLang="zh-CN" sz="2000" b="1" kern="1200" dirty="0">
              <a:solidFill>
                <a:srgbClr val="003399"/>
              </a:solidFill>
              <a:ea typeface="+mn-ea"/>
              <a:cs typeface="+mn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3059113" y="4149725"/>
            <a:ext cx="5545137" cy="115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Ребята, будьте осторожны! </a:t>
            </a:r>
            <a:b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</a:b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Берегите свою жизнь и жизнь своих друзей!</a:t>
            </a: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3730625"/>
            <a:ext cx="2763837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D:\МОИ Документы\Презентации шаблоны\Новый шаблон презентации_новый лого Россетей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09600" y="0"/>
            <a:ext cx="97536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4665663" y="2852738"/>
            <a:ext cx="3887787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baseline="0" dirty="0">
                <a:solidFill>
                  <a:schemeClr val="accent2"/>
                </a:solidFill>
              </a:rPr>
              <a:t>Спасибо за внимание!</a:t>
            </a:r>
          </a:p>
          <a:p>
            <a:pPr algn="ctr">
              <a:spcBef>
                <a:spcPct val="50000"/>
              </a:spcBef>
              <a:defRPr/>
            </a:pPr>
            <a:endParaRPr lang="ru-RU" sz="2000" b="1" dirty="0">
              <a:solidFill>
                <a:schemeClr val="accent2"/>
              </a:solidFill>
              <a:latin typeface="Arial Black" pitchFamily="34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2"/>
                </a:solidFill>
                <a:latin typeface="Arial Black" pitchFamily="34" charset="0"/>
              </a:rPr>
              <a:t>Адрес: 620026, Свердловская область, г. Екатеринбург, ул. Мамина-Сибиряка, 140</a:t>
            </a:r>
            <a:br>
              <a:rPr lang="ru-RU" sz="2000" b="1" dirty="0">
                <a:solidFill>
                  <a:schemeClr val="accent2"/>
                </a:solidFill>
                <a:latin typeface="Arial Black" pitchFamily="34" charset="0"/>
              </a:rPr>
            </a:br>
            <a:r>
              <a:rPr lang="ru-RU" sz="2000" b="1" dirty="0">
                <a:solidFill>
                  <a:schemeClr val="accent2"/>
                </a:solidFill>
                <a:latin typeface="Arial Black" pitchFamily="34" charset="0"/>
              </a:rPr>
              <a:t>Телефон: (343) 215-26-00, факс: (343) 215-26-61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2"/>
                </a:solidFill>
                <a:latin typeface="Arial Black" pitchFamily="34" charset="0"/>
              </a:rPr>
              <a:t>Единый телефон Центра поддержки клиентов</a:t>
            </a:r>
            <a:r>
              <a:rPr lang="en-US" sz="2000" b="1" dirty="0">
                <a:solidFill>
                  <a:schemeClr val="accent2"/>
                </a:solidFill>
                <a:latin typeface="Arial Black" pitchFamily="34" charset="0"/>
              </a:rPr>
              <a:t> </a:t>
            </a:r>
            <a:r>
              <a:rPr lang="ru-RU" sz="2000" b="1" dirty="0">
                <a:solidFill>
                  <a:schemeClr val="accent2"/>
                </a:solidFill>
                <a:latin typeface="Arial Black" pitchFamily="34" charset="0"/>
              </a:rPr>
              <a:t>ОАО «МРСК Урала»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solidFill>
                  <a:schemeClr val="accent2"/>
                </a:solidFill>
                <a:latin typeface="Arial Black" pitchFamily="34" charset="0"/>
              </a:rPr>
              <a:t>8-800-2501-220 (звонок бесплатный)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000" b="1" dirty="0">
                <a:solidFill>
                  <a:schemeClr val="accent2"/>
                </a:solidFill>
                <a:latin typeface="Arial Black" pitchFamily="34" charset="0"/>
              </a:rPr>
              <a:t>www. mrsk-ural.ru</a:t>
            </a:r>
            <a:endParaRPr lang="ru-RU" sz="2000" b="1" dirty="0">
              <a:solidFill>
                <a:schemeClr val="accent2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7625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51"/>
          <p:cNvSpPr txBox="1">
            <a:spLocks noChangeArrowheads="1"/>
          </p:cNvSpPr>
          <p:nvPr/>
        </p:nvSpPr>
        <p:spPr bwMode="auto">
          <a:xfrm>
            <a:off x="3851275" y="333375"/>
            <a:ext cx="482441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000" b="1" baseline="0"/>
              <a:t>Цель урока:</a:t>
            </a:r>
            <a:endParaRPr lang="ru-RU" altLang="ru-RU" sz="2000" baseline="0"/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2419350" y="1365250"/>
            <a:ext cx="6408738" cy="198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eriod"/>
              <a:defRPr/>
            </a:pPr>
            <a:r>
              <a:rPr lang="ru-RU" sz="1500" b="1" baseline="0" dirty="0"/>
              <a:t>Выяснить, чем может быть опасен электрический ток для человека</a:t>
            </a:r>
          </a:p>
          <a:p>
            <a:pPr algn="just">
              <a:defRPr/>
            </a:pPr>
            <a:endParaRPr lang="ru-RU" sz="1500" b="1" baseline="0" dirty="0"/>
          </a:p>
          <a:p>
            <a:pPr algn="just">
              <a:defRPr/>
            </a:pPr>
            <a:r>
              <a:rPr lang="ru-RU" sz="1500" b="1" baseline="0" dirty="0"/>
              <a:t>2. Сформировать у ребят навыки безопасного обращения с бытовыми приборами</a:t>
            </a:r>
          </a:p>
          <a:p>
            <a:pPr algn="just">
              <a:defRPr/>
            </a:pPr>
            <a:endParaRPr lang="ru-RU" sz="1500" b="1" baseline="0" dirty="0"/>
          </a:p>
          <a:p>
            <a:pPr algn="just">
              <a:defRPr/>
            </a:pPr>
            <a:r>
              <a:rPr lang="ru-RU" sz="1500" b="1" baseline="0" dirty="0"/>
              <a:t>3. Дать представление об опасности, исходящей от неправильного пользования электричеством. </a:t>
            </a:r>
          </a:p>
          <a:p>
            <a:pPr algn="just">
              <a:defRPr/>
            </a:pPr>
            <a:endParaRPr lang="ru-RU" dirty="0"/>
          </a:p>
        </p:txBody>
      </p:sp>
      <p:pic>
        <p:nvPicPr>
          <p:cNvPr id="3077" name="Picture 2" descr="\\se.mrsk-urala.local\files\МРСК Урала\ДСМИ\Внутренние\PR-мероприятия\Электричество опасно 2011\Эскизы ИСК\fin_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6088" y="1365250"/>
            <a:ext cx="1770062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1042988" y="3933825"/>
            <a:ext cx="8029575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800" b="1" baseline="0"/>
              <a:t>Что такое электричество?</a:t>
            </a:r>
          </a:p>
          <a:p>
            <a:pPr algn="just"/>
            <a:endParaRPr lang="ru-RU" altLang="ru-RU" sz="1800" b="1" baseline="0"/>
          </a:p>
          <a:p>
            <a:pPr algn="just"/>
            <a:r>
              <a:rPr lang="ru-RU" altLang="ru-RU" sz="1800" b="1" baseline="0"/>
              <a:t>           Откуда оно приходит к нам в дом?</a:t>
            </a:r>
          </a:p>
          <a:p>
            <a:pPr algn="just"/>
            <a:r>
              <a:rPr lang="ru-RU" altLang="ru-RU" sz="1800" b="1" baseline="0"/>
              <a:t>  </a:t>
            </a:r>
          </a:p>
          <a:p>
            <a:pPr algn="just"/>
            <a:r>
              <a:rPr lang="ru-RU" altLang="ru-RU" sz="1800" b="1" baseline="0"/>
              <a:t>                           Как правильно с ним обращаться?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7625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82588" y="1192213"/>
            <a:ext cx="864076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altLang="ru-RU" sz="1600" b="1" baseline="0">
                <a:cs typeface="Arial" charset="0"/>
              </a:rPr>
              <a:t>На электростанциях  специальная машина (генератор) производит электричество.           </a:t>
            </a:r>
          </a:p>
          <a:p>
            <a:pPr algn="just">
              <a:lnSpc>
                <a:spcPct val="100000"/>
              </a:lnSpc>
            </a:pPr>
            <a:r>
              <a:rPr lang="ru-RU" altLang="ru-RU" sz="1600" b="1" baseline="0">
                <a:cs typeface="Arial" charset="0"/>
              </a:rPr>
              <a:t>Генераторы бывают разные. Бывают очень маленькие – их электроэнергии хватает только на освещение одной комнаты. Бывают генераторы – гиганты, которые дают электроэнергию большому городу. </a:t>
            </a:r>
          </a:p>
        </p:txBody>
      </p:sp>
      <p:pic>
        <p:nvPicPr>
          <p:cNvPr id="4100" name="Содержимое 5" descr="Электростанция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1763713" y="2446338"/>
            <a:ext cx="6048375" cy="4011612"/>
          </a:xfrm>
        </p:spPr>
      </p:pic>
      <p:sp>
        <p:nvSpPr>
          <p:cNvPr id="4101" name="Text Box 51"/>
          <p:cNvSpPr txBox="1">
            <a:spLocks noChangeArrowheads="1"/>
          </p:cNvSpPr>
          <p:nvPr/>
        </p:nvSpPr>
        <p:spPr bwMode="auto">
          <a:xfrm>
            <a:off x="3563938" y="260350"/>
            <a:ext cx="443865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000" b="1" baseline="0"/>
              <a:t>Как в наш дом приходит</a:t>
            </a:r>
          </a:p>
          <a:p>
            <a:pPr algn="ctr"/>
            <a:r>
              <a:rPr lang="ru-RU" altLang="ru-RU" sz="2000" b="1" baseline="0"/>
              <a:t> электричество?</a:t>
            </a:r>
            <a:endParaRPr lang="ru-RU" altLang="ru-RU" sz="2000" baseline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0"/>
          <p:cNvSpPr txBox="1">
            <a:spLocks noChangeArrowheads="1"/>
          </p:cNvSpPr>
          <p:nvPr/>
        </p:nvSpPr>
        <p:spPr bwMode="auto">
          <a:xfrm>
            <a:off x="4284663" y="468313"/>
            <a:ext cx="518318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 baseline="0">
                <a:cs typeface="Arial" charset="0"/>
              </a:rPr>
              <a:t>Что сделано в 2013 г.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93675" y="1339850"/>
            <a:ext cx="3946525" cy="584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500" b="1" baseline="0" dirty="0"/>
              <a:t>На территории Свердловской области установлено и распространено:</a:t>
            </a:r>
            <a:endParaRPr lang="ru-RU" dirty="0"/>
          </a:p>
          <a:p>
            <a:pPr>
              <a:defRPr/>
            </a:pPr>
            <a:endParaRPr lang="ru-RU" sz="1300" dirty="0"/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300" b="1" baseline="0" dirty="0">
                <a:cs typeface="Arial" charset="0"/>
              </a:rPr>
              <a:t>более 690 брошюр по электробезопасности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ru-RU" sz="1300" b="1" baseline="0" dirty="0">
              <a:cs typeface="Arial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300" b="1" baseline="0" dirty="0">
                <a:cs typeface="Arial" charset="0"/>
              </a:rPr>
              <a:t>порядка 80 тыс. информационных листовок для школьников, в которых в которых в доступной форме изложены основные правила электробезопасности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ru-RU" sz="1300" b="1" baseline="0" dirty="0">
              <a:cs typeface="Arial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300" b="1" baseline="0" dirty="0">
                <a:cs typeface="Arial" charset="0"/>
              </a:rPr>
              <a:t>более 190 выходов в печатных СМИ информации по профилактике </a:t>
            </a:r>
            <a:r>
              <a:rPr lang="ru-RU" sz="1300" b="1" baseline="0" dirty="0" err="1">
                <a:cs typeface="Arial" charset="0"/>
              </a:rPr>
              <a:t>электротравматизма</a:t>
            </a:r>
            <a:r>
              <a:rPr lang="ru-RU" sz="1300" b="1" baseline="0" dirty="0">
                <a:cs typeface="Arial" charset="0"/>
              </a:rPr>
              <a:t> и соблюдению правил охранных зон электрических сетей</a:t>
            </a:r>
          </a:p>
          <a:p>
            <a:pPr algn="just">
              <a:defRPr/>
            </a:pPr>
            <a:endParaRPr lang="ru-RU" sz="1300" b="1" baseline="0" dirty="0">
              <a:cs typeface="Arial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300" b="1" baseline="0" dirty="0">
                <a:cs typeface="Arial" charset="0"/>
              </a:rPr>
              <a:t>более 1000 плакатов на местах пересечения линий электропередачи с водоемами;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ru-RU" sz="1300" b="1" baseline="0" dirty="0">
              <a:cs typeface="Arial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300" b="1" baseline="0" dirty="0">
                <a:cs typeface="Arial" charset="0"/>
              </a:rPr>
              <a:t>порядка 120 информационных стендов в садоводческих товариществах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ru-RU" sz="1300" b="1" baseline="0" dirty="0">
              <a:cs typeface="Arial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300" b="1" baseline="0" dirty="0">
                <a:cs typeface="Arial" charset="0"/>
              </a:rPr>
              <a:t>3000 листовок для рыбаков </a:t>
            </a:r>
          </a:p>
          <a:p>
            <a:pPr algn="just">
              <a:defRPr/>
            </a:pPr>
            <a:endParaRPr lang="ru-RU" sz="1300" baseline="0" dirty="0">
              <a:cs typeface="Arial" charset="0"/>
            </a:endParaRPr>
          </a:p>
          <a:p>
            <a:pPr>
              <a:defRPr/>
            </a:pPr>
            <a:r>
              <a:rPr lang="ru-RU" b="1" baseline="0" dirty="0">
                <a:cs typeface="Arial" charset="0"/>
              </a:rPr>
              <a:t>Затраты на реализацию программы в 2013 г. составили более 5 млн руб.</a:t>
            </a:r>
          </a:p>
          <a:p>
            <a:pPr>
              <a:defRPr/>
            </a:pPr>
            <a:endParaRPr lang="ru-RU" b="1" baseline="0" dirty="0">
              <a:cs typeface="Arial" charset="0"/>
            </a:endParaRPr>
          </a:p>
        </p:txBody>
      </p:sp>
      <p:pic>
        <p:nvPicPr>
          <p:cNvPr id="5124" name="Picture 6" descr="C:\Documents and Settings\Chuvashova-NV\Рабочий стол\image14071303501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64275" y="1616075"/>
            <a:ext cx="3170238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7" descr="\\Mrsk-dfs\дсми\Внутренние\PR-мероприятия\Электричество опасно 2014\Отчетные фотографии\НТЭС оп.№5 фидер Куст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51500" y="4314825"/>
            <a:ext cx="36798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5" descr="\\Mrsk-dfs\дсми\Внутренние\Фото департамента\2013 год\иннопром\14 июля\с фотоаппарата\IMG_819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97363" y="1360488"/>
            <a:ext cx="1989137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8" descr="\\Mrsk-dfs\дсми\Внутренние\PR-мероприятия\Электричество опасно 2013\Размещение в СМИ макеты\Август\МРСК Урала_ Электричество опасно _ чб_А4 горизонт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3460750"/>
            <a:ext cx="2325688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7938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TextBox 2"/>
          <p:cNvSpPr txBox="1">
            <a:spLocks noChangeArrowheads="1"/>
          </p:cNvSpPr>
          <p:nvPr/>
        </p:nvSpPr>
        <p:spPr bwMode="auto">
          <a:xfrm>
            <a:off x="395288" y="2060575"/>
            <a:ext cx="3889375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600" b="1" baseline="0"/>
              <a:t>От генератора электричество передается по специальным линиям электропередачи. </a:t>
            </a:r>
          </a:p>
          <a:p>
            <a:pPr algn="just"/>
            <a:endParaRPr lang="ru-RU" altLang="ru-RU" sz="1600" b="1" baseline="0"/>
          </a:p>
          <a:p>
            <a:pPr algn="just"/>
            <a:endParaRPr lang="ru-RU" altLang="ru-RU" sz="1600" b="1" baseline="0"/>
          </a:p>
          <a:p>
            <a:pPr algn="just"/>
            <a:r>
              <a:rPr lang="ru-RU" altLang="ru-RU" sz="1600" b="1" baseline="0"/>
              <a:t>К высоким столбам – опорам прикреплены провода, по которым ток течет под очень большим напряжением. </a:t>
            </a:r>
          </a:p>
        </p:txBody>
      </p:sp>
      <p:pic>
        <p:nvPicPr>
          <p:cNvPr id="5130" name="Содержимое 6" descr="Линии электропередачи.jpg"/>
          <p:cNvPicPr>
            <a:picLocks noGrp="1" noChangeAspect="1"/>
          </p:cNvPicPr>
          <p:nvPr>
            <p:ph idx="1"/>
          </p:nvPr>
        </p:nvPicPr>
        <p:blipFill>
          <a:blip r:embed="rId7" cstate="email"/>
          <a:srcRect/>
          <a:stretch>
            <a:fillRect/>
          </a:stretch>
        </p:blipFill>
        <p:spPr>
          <a:xfrm>
            <a:off x="4643438" y="1484313"/>
            <a:ext cx="4181475" cy="4778375"/>
          </a:xfrm>
        </p:spPr>
      </p:pic>
      <p:sp>
        <p:nvSpPr>
          <p:cNvPr id="5131" name="Text Box 51"/>
          <p:cNvSpPr txBox="1">
            <a:spLocks noChangeArrowheads="1"/>
          </p:cNvSpPr>
          <p:nvPr/>
        </p:nvSpPr>
        <p:spPr bwMode="auto">
          <a:xfrm>
            <a:off x="3779838" y="350838"/>
            <a:ext cx="4438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000" b="1" baseline="0"/>
              <a:t>Как в наш дом приходит</a:t>
            </a:r>
          </a:p>
          <a:p>
            <a:pPr algn="ctr"/>
            <a:r>
              <a:rPr lang="ru-RU" altLang="ru-RU" sz="2000" b="1" baseline="0"/>
              <a:t> электричество?</a:t>
            </a:r>
            <a:endParaRPr lang="ru-RU" altLang="ru-RU" sz="2000" baseline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9688"/>
            <a:ext cx="9753600" cy="6905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846138" y="1381125"/>
            <a:ext cx="810736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700" b="1" baseline="0"/>
              <a:t>Когда электричество приходит в город, оно попадает на  подстанцию. </a:t>
            </a:r>
            <a:endParaRPr lang="ru-RU" altLang="ru-RU" sz="1700" baseline="0"/>
          </a:p>
        </p:txBody>
      </p:sp>
      <p:sp>
        <p:nvSpPr>
          <p:cNvPr id="6148" name="Text Box 51"/>
          <p:cNvSpPr txBox="1">
            <a:spLocks noChangeArrowheads="1"/>
          </p:cNvSpPr>
          <p:nvPr/>
        </p:nvSpPr>
        <p:spPr bwMode="auto">
          <a:xfrm>
            <a:off x="3779838" y="350838"/>
            <a:ext cx="4438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000" b="1" baseline="0"/>
              <a:t>Как в наш дом приходит</a:t>
            </a:r>
          </a:p>
          <a:p>
            <a:pPr algn="ctr"/>
            <a:r>
              <a:rPr lang="ru-RU" altLang="ru-RU" sz="2000" b="1" baseline="0"/>
              <a:t> электричество?</a:t>
            </a:r>
            <a:endParaRPr lang="ru-RU" altLang="ru-RU" sz="2000" baseline="0"/>
          </a:p>
        </p:txBody>
      </p:sp>
      <p:pic>
        <p:nvPicPr>
          <p:cNvPr id="6149" name="Picture 5" descr="\\Mrsk-dfs\дсми\Внутренние\Фото департамента\2012 год\12 10 03 Пуск ПС Краснопольская\ПС Краснопольская 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95388" y="1933575"/>
            <a:ext cx="7408862" cy="436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9850" y="0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Заголовок 1"/>
          <p:cNvSpPr>
            <a:spLocks noGrp="1"/>
          </p:cNvSpPr>
          <p:nvPr>
            <p:ph type="title"/>
          </p:nvPr>
        </p:nvSpPr>
        <p:spPr>
          <a:xfrm>
            <a:off x="539750" y="1196975"/>
            <a:ext cx="8208963" cy="719138"/>
          </a:xfrm>
        </p:spPr>
        <p:txBody>
          <a:bodyPr/>
          <a:lstStyle/>
          <a:p>
            <a:pPr algn="just">
              <a:defRPr/>
            </a:pPr>
            <a:r>
              <a:rPr lang="ru-RU" altLang="zh-CN" sz="1700" b="1" kern="1200" dirty="0">
                <a:solidFill>
                  <a:srgbClr val="003399"/>
                </a:solidFill>
                <a:latin typeface="+mn-lt"/>
                <a:ea typeface="+mn-ea"/>
                <a:cs typeface="+mn-cs"/>
              </a:rPr>
              <a:t>Напряжение понижается с </a:t>
            </a:r>
            <a:r>
              <a:rPr lang="ru-RU" altLang="zh-CN" sz="1700" b="1" kern="1200" dirty="0" smtClean="0">
                <a:solidFill>
                  <a:srgbClr val="003399"/>
                </a:solidFill>
                <a:latin typeface="+mn-lt"/>
                <a:ea typeface="+mn-ea"/>
                <a:cs typeface="+mn-cs"/>
              </a:rPr>
              <a:t>помощью специальной </a:t>
            </a:r>
            <a:r>
              <a:rPr lang="ru-RU" altLang="zh-CN" sz="1700" b="1" kern="1200" dirty="0">
                <a:solidFill>
                  <a:srgbClr val="003399"/>
                </a:solidFill>
                <a:latin typeface="+mn-lt"/>
                <a:ea typeface="+mn-ea"/>
                <a:cs typeface="+mn-cs"/>
              </a:rPr>
              <a:t>машины – трансформатора</a:t>
            </a:r>
          </a:p>
        </p:txBody>
      </p:sp>
      <p:pic>
        <p:nvPicPr>
          <p:cNvPr id="2" name="Содержимое 8" descr="Трансформатор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1566863" y="2133600"/>
            <a:ext cx="6480175" cy="4308475"/>
          </a:xfrm>
        </p:spPr>
      </p:pic>
      <p:sp>
        <p:nvSpPr>
          <p:cNvPr id="7173" name="Text Box 51"/>
          <p:cNvSpPr txBox="1">
            <a:spLocks noChangeArrowheads="1"/>
          </p:cNvSpPr>
          <p:nvPr/>
        </p:nvSpPr>
        <p:spPr bwMode="auto">
          <a:xfrm>
            <a:off x="3779838" y="350838"/>
            <a:ext cx="4438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000" b="1" baseline="0"/>
              <a:t>Как в наш дом приходит</a:t>
            </a:r>
          </a:p>
          <a:p>
            <a:pPr algn="ctr"/>
            <a:r>
              <a:rPr lang="ru-RU" altLang="ru-RU" sz="2000" b="1" baseline="0"/>
              <a:t> электричество?</a:t>
            </a:r>
            <a:endParaRPr lang="ru-RU" altLang="ru-RU" sz="2000" baseline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9850" y="0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27025" y="1196975"/>
            <a:ext cx="8785225" cy="1368425"/>
          </a:xfrm>
        </p:spPr>
        <p:txBody>
          <a:bodyPr/>
          <a:lstStyle/>
          <a:p>
            <a:pPr algn="just">
              <a:defRPr/>
            </a:pP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Дальше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электрический ток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идет по кабелям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под землей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или по воздушной                                   линии над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землей. По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этим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проводам электричество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подходит                                 к дому и попадает в трансформаторную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подстанцию, где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напряжение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понижается еще раз. Только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после </a:t>
            </a: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этого электричество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можно использовать               в различных бытовых электроприборах у нас дома.</a:t>
            </a:r>
          </a:p>
        </p:txBody>
      </p:sp>
      <p:pic>
        <p:nvPicPr>
          <p:cNvPr id="8196" name="Содержимое 6" descr="Трансформаторная подстанция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2411413" y="2711450"/>
            <a:ext cx="4681537" cy="3705225"/>
          </a:xfrm>
        </p:spPr>
      </p:pic>
      <p:sp>
        <p:nvSpPr>
          <p:cNvPr id="8197" name="Text Box 51"/>
          <p:cNvSpPr txBox="1">
            <a:spLocks noChangeArrowheads="1"/>
          </p:cNvSpPr>
          <p:nvPr/>
        </p:nvSpPr>
        <p:spPr bwMode="auto">
          <a:xfrm>
            <a:off x="3779838" y="350838"/>
            <a:ext cx="4438650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000" b="1" baseline="0"/>
              <a:t>Как в наш дом приходит</a:t>
            </a:r>
          </a:p>
          <a:p>
            <a:pPr algn="ctr"/>
            <a:r>
              <a:rPr lang="ru-RU" altLang="ru-RU" sz="2000" b="1" baseline="0"/>
              <a:t> электричество?</a:t>
            </a:r>
            <a:endParaRPr lang="ru-RU" altLang="ru-RU" sz="2000" baseline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9850" y="0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3059113" y="260350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Правила обращения </a:t>
            </a:r>
          </a:p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с </a:t>
            </a: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электричеством на улице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87338" y="1649413"/>
            <a:ext cx="5292725" cy="1800225"/>
          </a:xfrm>
        </p:spPr>
        <p:txBody>
          <a:bodyPr/>
          <a:lstStyle/>
          <a:p>
            <a:pPr algn="just">
              <a:defRPr/>
            </a:pP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1. СМЕРТЕЛЬНО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ОПАСНО  касаться оборванных висящих или лежащих на земле проводов или даже приближаться к ним. Удар током можно получить и в нескольких метрах от провода за счет шагового напряжения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1104900"/>
            <a:ext cx="2657475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250825" y="3679825"/>
            <a:ext cx="518477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defRPr/>
            </a:pPr>
            <a:r>
              <a:rPr lang="ru-RU" altLang="zh-CN" sz="1700" b="1" baseline="0" dirty="0" smtClean="0">
                <a:solidFill>
                  <a:srgbClr val="003399"/>
                </a:solidFill>
                <a:ea typeface="+mn-ea"/>
                <a:cs typeface="+mn-cs"/>
              </a:rPr>
              <a:t>2. СМЕРТЕЛЬНО </a:t>
            </a:r>
            <a:r>
              <a:rPr lang="ru-RU" altLang="zh-CN" sz="1700" b="1" baseline="0" dirty="0">
                <a:solidFill>
                  <a:srgbClr val="003399"/>
                </a:solidFill>
                <a:ea typeface="+mn-ea"/>
                <a:cs typeface="+mn-cs"/>
              </a:rPr>
              <a:t>ОПАСНО влезать на опоры высоковольтных линий электропередачи, играть под ними, разводить костры, разбивать изоляторы на опорах, делать на провода </a:t>
            </a:r>
            <a:r>
              <a:rPr lang="ru-RU" altLang="zh-CN" sz="1700" b="1" baseline="0" dirty="0" err="1">
                <a:solidFill>
                  <a:srgbClr val="003399"/>
                </a:solidFill>
                <a:ea typeface="+mn-ea"/>
                <a:cs typeface="+mn-cs"/>
              </a:rPr>
              <a:t>набросы</a:t>
            </a:r>
            <a:r>
              <a:rPr lang="ru-RU" altLang="zh-CN" sz="1700" b="1" baseline="0" dirty="0">
                <a:solidFill>
                  <a:srgbClr val="003399"/>
                </a:solidFill>
                <a:ea typeface="+mn-ea"/>
                <a:cs typeface="+mn-cs"/>
              </a:rPr>
              <a:t> проволоки и других предметов, запускать под провода­ми воздушных змеев.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3916363"/>
            <a:ext cx="26257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D:\МОИ Документы\Презентации шаблоны\Новый шаблон презентации_новый лого Россетей 1_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69850" y="0"/>
            <a:ext cx="97536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059113" y="260350"/>
            <a:ext cx="55451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 </a:t>
            </a: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Правила обращения </a:t>
            </a:r>
          </a:p>
          <a:p>
            <a:pPr>
              <a:lnSpc>
                <a:spcPct val="100000"/>
              </a:lnSpc>
              <a:defRPr/>
            </a:pPr>
            <a:r>
              <a:rPr lang="ru-RU" altLang="ru-RU" sz="2000" b="1" baseline="0" dirty="0" smtClean="0">
                <a:solidFill>
                  <a:srgbClr val="003399"/>
                </a:solidFill>
                <a:ea typeface="+mn-ea"/>
                <a:cs typeface="+mn-cs"/>
              </a:rPr>
              <a:t>с </a:t>
            </a:r>
            <a:r>
              <a:rPr lang="ru-RU" altLang="ru-RU" sz="2000" b="1" baseline="0" dirty="0">
                <a:solidFill>
                  <a:srgbClr val="003399"/>
                </a:solidFill>
                <a:ea typeface="+mn-ea"/>
                <a:cs typeface="+mn-cs"/>
              </a:rPr>
              <a:t>электричеством на улице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388" y="1366838"/>
            <a:ext cx="5472112" cy="2447925"/>
          </a:xfrm>
        </p:spPr>
        <p:txBody>
          <a:bodyPr/>
          <a:lstStyle/>
          <a:p>
            <a:pPr algn="just">
              <a:defRPr/>
            </a:pPr>
            <a:r>
              <a:rPr lang="ru-RU" altLang="zh-CN" sz="1700" b="1" kern="1200" dirty="0" smtClean="0">
                <a:solidFill>
                  <a:srgbClr val="003399"/>
                </a:solidFill>
                <a:ea typeface="+mn-ea"/>
                <a:cs typeface="+mn-cs"/>
              </a:rPr>
              <a:t>3. 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СМЕРТЕЛЬНО ОПАСНО открывать лестничные электрощиты, находящиеся в подъездах домов, влезать на крыши домов и строений, где поблизости проходят электрические провода, заходить в трансформаторные  будки,  </a:t>
            </a:r>
            <a:r>
              <a:rPr lang="ru-RU" altLang="zh-CN" sz="1700" b="1" kern="1200" dirty="0" err="1">
                <a:solidFill>
                  <a:srgbClr val="003399"/>
                </a:solidFill>
                <a:ea typeface="+mn-ea"/>
                <a:cs typeface="+mn-cs"/>
              </a:rPr>
              <a:t>электрощитовые</a:t>
            </a:r>
            <a:r>
              <a:rPr lang="ru-RU" altLang="zh-CN" sz="1700" b="1" kern="1200" dirty="0">
                <a:solidFill>
                  <a:srgbClr val="003399"/>
                </a:solidFill>
                <a:ea typeface="+mn-ea"/>
                <a:cs typeface="+mn-cs"/>
              </a:rPr>
              <a:t> и другие электротехнические помещения, трогать  руками  электрооборудование, провода.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1203325"/>
            <a:ext cx="2873375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60350" y="4038600"/>
            <a:ext cx="5391150" cy="244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lnSpc>
                <a:spcPct val="100000"/>
              </a:lnSpc>
              <a:defRPr/>
            </a:pPr>
            <a:r>
              <a:rPr lang="ru-RU" altLang="zh-CN" sz="1700" b="1" baseline="0" dirty="0" smtClean="0">
                <a:solidFill>
                  <a:srgbClr val="003399"/>
                </a:solidFill>
                <a:ea typeface="+mn-ea"/>
                <a:cs typeface="+mn-cs"/>
              </a:rPr>
              <a:t>4. </a:t>
            </a:r>
            <a:r>
              <a:rPr lang="ru-RU" altLang="zh-CN" sz="1700" b="1" baseline="0" dirty="0">
                <a:solidFill>
                  <a:srgbClr val="003399"/>
                </a:solidFill>
                <a:ea typeface="+mn-ea"/>
                <a:cs typeface="+mn-cs"/>
              </a:rPr>
              <a:t>СМЕРТЕЛЬНО ОПАСНО останавливаться на отдых вблизи воздушных линий электропередачи, либо подстанций и рыбачить под проводами линии электропередачи. </a:t>
            </a: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8538" y="4103688"/>
            <a:ext cx="2886075" cy="266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rgbClr val="66CCFF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12700" cap="flat" cmpd="sng" algn="ctr">
                <a:solidFill>
                  <a:srgbClr val="003399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50000">
              <a:srgbClr val="66CC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33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0" i="0" u="none" strike="noStrike" cap="none" normalizeH="0" baseline="-25000" smtClean="0">
            <a:ln>
              <a:noFill/>
            </a:ln>
            <a:solidFill>
              <a:srgbClr val="0033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50000">
              <a:srgbClr val="66CCFF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33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400" b="0" i="0" u="none" strike="noStrike" cap="none" normalizeH="0" baseline="-25000" smtClean="0">
            <a:ln>
              <a:noFill/>
            </a:ln>
            <a:solidFill>
              <a:srgbClr val="003399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2322</TotalTime>
  <Words>597</Words>
  <Application>Microsoft Office PowerPoint</Application>
  <PresentationFormat>Экран (4:3)</PresentationFormat>
  <Paragraphs>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Напряжение понижается с помощью специальной машины – трансформатора</vt:lpstr>
      <vt:lpstr>Дальше электрический ток идет по кабелям под землей или по воздушной                                   линии над землей. По этим проводам электричество подходит                                 к дому и попадает в трансформаторную подстанцию, где напряжение понижается еще раз. Только после этого электричество можно использовать               в различных бытовых электроприборах у нас дома.</vt:lpstr>
      <vt:lpstr>1. СМЕРТЕЛЬНО ОПАСНО  касаться оборванных висящих или лежащих на земле проводов или даже приближаться к ним. Удар током можно получить и в нескольких метрах от провода за счет шагового напряжения</vt:lpstr>
      <vt:lpstr>3. СМЕРТЕЛЬНО ОПАСНО открывать лестничные электрощиты, находящиеся в подъездах домов, влезать на крыши домов и строений, где поблизости проходят электрические провода, заходить в трансформаторные  будки,  электрощитовые и другие электротехнические помещения, трогать  руками  электрооборудование, провода.</vt:lpstr>
      <vt:lpstr> Необходимо всегда обращать внимание на предупреждающие знаки:  «Стой! Напряжение!», «Не влезай! Убьет!»,  «Высокое напряжение - опасно для жизни»,  которые размещены на опорах воздушных линий, ограждениях и дверях электроустановок.  Они предупреждают об опасности!</vt:lpstr>
      <vt:lpstr>1.  НЕЛЬЗЯ пользоваться электроприборами без разрешения взрослых.</vt:lpstr>
      <vt:lpstr>Электроэнергия - наш незаменимый помощник.   Но для  тех, кто не знает или пренебрегает правилами электробезопасности, не умеет обращаться с бытовыми приборами, нарушает правила поведения вблизи энергообъектов, электроэнергия таит в себе  смертельную опасность!!!  </vt:lpstr>
      <vt:lpstr>Слайд 13</vt:lpstr>
    </vt:vector>
  </TitlesOfParts>
  <Company>МРСК Урала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Балдова Наталья Александровна</dc:creator>
  <cp:lastModifiedBy>User</cp:lastModifiedBy>
  <cp:revision>93</cp:revision>
  <dcterms:created xsi:type="dcterms:W3CDTF">2011-08-12T05:26:33Z</dcterms:created>
  <dcterms:modified xsi:type="dcterms:W3CDTF">2021-04-20T03:16:29Z</dcterms:modified>
</cp:coreProperties>
</file>