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wdp" ContentType="image/vnd.ms-photo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75" r:id="rId6"/>
    <p:sldId id="277" r:id="rId7"/>
    <p:sldId id="276" r:id="rId8"/>
    <p:sldId id="312" r:id="rId9"/>
    <p:sldId id="310" r:id="rId10"/>
    <p:sldId id="274" r:id="rId11"/>
    <p:sldId id="309" r:id="rId12"/>
    <p:sldId id="307" r:id="rId13"/>
    <p:sldId id="311" r:id="rId14"/>
    <p:sldId id="305" r:id="rId15"/>
    <p:sldId id="306" r:id="rId16"/>
    <p:sldId id="273" r:id="rId17"/>
    <p:sldId id="308" r:id="rId18"/>
  </p:sldIdLst>
  <p:sldSz cx="9906000" cy="6858000" type="A4"/>
  <p:notesSz cx="9144000" cy="6858000"/>
  <p:custDataLst>
    <p:tags r:id="rId1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D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32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714" y="9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tags" Target="tags/tag1.xml" /><Relationship Id="rId2" Type="http://schemas.openxmlformats.org/officeDocument/2006/relationships/slide" Target="slides/slide1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" name="Group 6"/>
          <p:cNvGrpSpPr/>
          <p:nvPr/>
        </p:nvGrpSpPr>
        <p:grpSpPr>
          <a:xfrm>
            <a:off x="-9171" y="-8468"/>
            <a:ext cx="993395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/>
            </a:lstStyle>
            <a:p/>
          </p:txBody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/>
            </a:lstStyle>
            <a:p/>
          </p:txBody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/>
            </a:lstStyle>
            <a:p/>
          </p:txBody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/>
            </a:lstStyle>
            <a:p/>
          </p:txBody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/>
            </a:lstStyle>
            <a:p/>
          </p:txBody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/>
            </a:lstStyle>
            <a:p/>
          </p:txBody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/>
            </a:lstStyle>
            <a:p/>
          </p:txBody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/>
            </a:lstStyle>
            <a:p/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4812" y="2404534"/>
            <a:ext cx="631227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pPr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4812" y="4050835"/>
            <a:ext cx="631227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/>
          </a:lstStyle>
          <a:p>
            <a:pPr/>
            <a:fld id="{41CB845D-2B7A-47FD-8C2A-BA2630EA2E81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/>
          </a:lstStyle>
          <a:p>
            <a:pPr/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/>
          </a:lstStyle>
          <a:p>
            <a:pPr/>
            <a:fld id="{40236BA4-8A26-4B51-9EA1-26F25FBFDD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6851336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/>
          </a:lstStyle>
          <a:p>
            <a:pPr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/>
          </a:lstStyle>
          <a:p>
            <a:pPr/>
            <a:fld id="{41CB845D-2B7A-47FD-8C2A-BA2630EA2E81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/>
          </a:lstStyle>
          <a:p>
            <a:pPr/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/>
          </a:lstStyle>
          <a:p>
            <a:pPr/>
            <a:fld id="{40236BA4-8A26-4B51-9EA1-26F25FBFDD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686504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/>
          </a:lstStyle>
          <a:p>
            <a:pPr/>
            <a:fld id="{41CB845D-2B7A-47FD-8C2A-BA2630EA2E81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/>
          </a:lstStyle>
          <a:p>
            <a:pPr/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/>
          </a:lstStyle>
          <a:p>
            <a:pPr/>
            <a:fld id="{40236BA4-8A26-4B51-9EA1-26F25FBFDD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248635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169" y="609600"/>
            <a:ext cx="6869920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60397" y="4013200"/>
            <a:ext cx="6876692" cy="514248"/>
          </a:xfrm>
        </p:spPr>
        <p:txBody>
          <a:bodyPr anchor="b">
            <a:noAutofit/>
          </a:bodyPr>
          <a:lstStyle>
            <a:defPPr/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399" y="4527448"/>
            <a:ext cx="6876691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/>
          </a:lstStyle>
          <a:p>
            <a:pPr/>
            <a:fld id="{41CB845D-2B7A-47FD-8C2A-BA2630EA2E81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/>
          </a:lstStyle>
          <a:p>
            <a:pPr/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/>
          </a:lstStyle>
          <a:p>
            <a:pPr/>
            <a:fld id="{40236BA4-8A26-4B51-9EA1-26F25FBFDD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243743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 flip="none" rotWithShape="1">
          <a:gsLst>
            <a:gs pos="63000">
              <a:srgbClr val="D6E6F5"/>
            </a:gs>
            <a:gs pos="16000">
              <a:schemeClr val="accent1">
                <a:lumMod val="5000"/>
                <a:lumOff val="95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7" name="Group 16"/>
          <p:cNvGrpSpPr/>
          <p:nvPr/>
        </p:nvGrpSpPr>
        <p:grpSpPr>
          <a:xfrm>
            <a:off x="-9172" y="-8468"/>
            <a:ext cx="993395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/>
            </a:lstStyle>
            <a:p/>
          </p:txBody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/>
            </a:lstStyle>
            <a:p/>
          </p:txBody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/>
            </a:lstStyle>
            <a:p/>
          </p:txBody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/>
            </a:lstStyle>
            <a:p/>
          </p:txBody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/>
            </a:lstStyle>
            <a:p/>
          </p:txBody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/>
            </a:lstStyle>
            <a:p/>
          </p:txBody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/>
            </a:lstStyle>
            <a:p/>
          </p:txBody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/>
            </a:lstStyle>
            <a:p/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400" y="609600"/>
            <a:ext cx="6876689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399" y="2160590"/>
            <a:ext cx="6876690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55696" y="6041364"/>
            <a:ext cx="7411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/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/>
            <a:fld id="{41CB845D-2B7A-47FD-8C2A-BA2630EA2E81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0399" y="6041364"/>
            <a:ext cx="5008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/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/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81732" y="6041364"/>
            <a:ext cx="5553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/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/>
            <a:fld id="{40236BA4-8A26-4B51-9EA1-26F25FBFDD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0242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9" r:id="rId3"/>
    <p:sldLayoutId id="2147483686" r:id="rId4"/>
  </p:sldLayoutIdLst>
  <p:transition/>
  <p:timing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microsoft.com/office/2007/relationships/hdphoto" Target="../media/image2.wdp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6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7.jpeg" /><Relationship Id="rId3" Type="http://schemas.openxmlformats.org/officeDocument/2006/relationships/image" Target="../media/image8.png" /><Relationship Id="rId4" Type="http://schemas.openxmlformats.org/officeDocument/2006/relationships/image" Target="../media/image9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26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10" Type="http://schemas.openxmlformats.org/officeDocument/2006/relationships/image" Target="../media/image35.jpeg" /><Relationship Id="rId11" Type="http://schemas.openxmlformats.org/officeDocument/2006/relationships/image" Target="../media/image36.jpeg" /><Relationship Id="rId2" Type="http://schemas.openxmlformats.org/officeDocument/2006/relationships/image" Target="../media/image27.jpeg" /><Relationship Id="rId3" Type="http://schemas.openxmlformats.org/officeDocument/2006/relationships/image" Target="../media/image28.jpeg" /><Relationship Id="rId4" Type="http://schemas.openxmlformats.org/officeDocument/2006/relationships/image" Target="../media/image29.jpeg" /><Relationship Id="rId5" Type="http://schemas.openxmlformats.org/officeDocument/2006/relationships/image" Target="../media/image30.png" /><Relationship Id="rId6" Type="http://schemas.openxmlformats.org/officeDocument/2006/relationships/image" Target="../media/image31.jpeg" /><Relationship Id="rId7" Type="http://schemas.openxmlformats.org/officeDocument/2006/relationships/image" Target="../media/image32.jpeg" /><Relationship Id="rId8" Type="http://schemas.openxmlformats.org/officeDocument/2006/relationships/image" Target="../media/image33.png" /><Relationship Id="rId9" Type="http://schemas.openxmlformats.org/officeDocument/2006/relationships/image" Target="../media/image3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7.jpeg" /><Relationship Id="rId3" Type="http://schemas.openxmlformats.org/officeDocument/2006/relationships/image" Target="../media/image38.jpeg" /><Relationship Id="rId4" Type="http://schemas.openxmlformats.org/officeDocument/2006/relationships/image" Target="../media/image39.jpeg" /><Relationship Id="rId5" Type="http://schemas.openxmlformats.org/officeDocument/2006/relationships/image" Target="../media/image4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1.jpeg" /><Relationship Id="rId3" Type="http://schemas.openxmlformats.org/officeDocument/2006/relationships/image" Target="../media/image4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43.jpeg" /><Relationship Id="rId3" Type="http://schemas.openxmlformats.org/officeDocument/2006/relationships/image" Target="../media/image44.jpeg" /><Relationship Id="rId4" Type="http://schemas.openxmlformats.org/officeDocument/2006/relationships/image" Target="../media/image45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46.jpeg" /><Relationship Id="rId3" Type="http://schemas.openxmlformats.org/officeDocument/2006/relationships/image" Target="../media/image47.jpeg" /><Relationship Id="rId4" Type="http://schemas.openxmlformats.org/officeDocument/2006/relationships/image" Target="../media/image48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9.jpeg" /><Relationship Id="rId3" Type="http://schemas.openxmlformats.org/officeDocument/2006/relationships/image" Target="../media/image50.jpeg" /><Relationship Id="rId4" Type="http://schemas.openxmlformats.org/officeDocument/2006/relationships/image" Target="../media/image5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71738" y="1645932"/>
            <a:ext cx="7531399" cy="1662066"/>
          </a:xfrm>
        </p:spPr>
        <p:txBody>
          <a:bodyPr/>
          <a:lstStyle>
            <a:defPPr/>
          </a:lstStyle>
          <a:p>
            <a:pPr algn="ctr"/>
            <a:r>
              <a:rPr lang="ru-RU" sz="2800" b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ресурсов мини-музея в познавательно-речевом развитии детей старшего дошкольного возраста с ТНР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31586" y="4865375"/>
            <a:ext cx="6921838" cy="1096899"/>
          </a:xfrm>
        </p:spPr>
        <p:txBody>
          <a:bodyPr>
            <a:normAutofit fontScale="25000" lnSpcReduction="20000"/>
          </a:bodyPr>
          <a:lstStyle>
            <a:defPPr/>
          </a:lstStyle>
          <a:p>
            <a:pPr indent="449580">
              <a:lnSpc>
                <a:spcPct val="115000"/>
              </a:lnSpc>
            </a:pPr>
            <a:r>
              <a:rPr lang="ru-RU" sz="720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Подготовили:</a:t>
            </a:r>
          </a:p>
          <a:p>
            <a:pPr indent="449580">
              <a:lnSpc>
                <a:spcPct val="115000"/>
              </a:lnSpc>
            </a:pPr>
            <a:r>
              <a:rPr lang="ru-RU" sz="720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Майорова Марина Михайловна, воспитатель </a:t>
            </a:r>
          </a:p>
          <a:p>
            <a:pPr indent="449580">
              <a:lnSpc>
                <a:spcPct val="115000"/>
              </a:lnSpc>
            </a:pPr>
            <a:r>
              <a:rPr lang="ru-RU" sz="720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Янкаускайте Анна Викторовна, учитель-логопед</a:t>
            </a:r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7370754-9F28-4AA5-B8AF-85F817BA8E1A}"/>
              </a:ext>
            </a:extLst>
          </p:cNvPr>
          <p:cNvSpPr txBox="1"/>
          <p:nvPr/>
        </p:nvSpPr>
        <p:spPr>
          <a:xfrm>
            <a:off x="615251" y="341828"/>
            <a:ext cx="7644374" cy="919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/>
          </a:lstStyle>
          <a:p>
            <a:pPr>
              <a:lnSpc>
                <a:spcPct val="150000"/>
              </a:lnSpc>
            </a:pP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бюджетное дошкольное образовательное учреждение </a:t>
            </a:r>
          </a:p>
          <a:p>
            <a:pPr algn="ctr">
              <a:lnSpc>
                <a:spcPct val="150000"/>
              </a:lnSpc>
            </a:pP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города Мурманска № 87</a:t>
            </a:r>
          </a:p>
        </p:txBody>
      </p:sp>
      <p:pic>
        <p:nvPicPr>
          <p:cNvPr id="1026" name="Picture 2" descr="https://ds149.centerstart.ru/sites/ds149.centerstart.ru/files/dir/news/-EH1vDDlP3E.jpg">
            <a:extLst>
              <a:ext uri="{FF2B5EF4-FFF2-40B4-BE49-F238E27FC236}">
                <a16:creationId xmlns:a16="http://schemas.microsoft.com/office/drawing/2014/main" xmlns="" id="{92E7EA60-4893-41A9-80F5-5A4C8509E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30" b="96094" l="17773" r="81445">
                        <a14:foregroundMark x1="43652" y1="8203" x2="43652" y2="8203"/>
                        <a14:foregroundMark x1="44727" y1="2930" x2="44727" y2="2930"/>
                        <a14:foregroundMark x1="19824" y1="28320" x2="19824" y2="28320"/>
                        <a14:foregroundMark x1="32031" y1="55664" x2="32031" y2="55664"/>
                        <a14:foregroundMark x1="41309" y1="40820" x2="41309" y2="40820"/>
                        <a14:foregroundMark x1="31543" y1="52734" x2="31543" y2="52734"/>
                        <a14:foregroundMark x1="56641" y1="55273" x2="56641" y2="55273"/>
                        <a14:foregroundMark x1="56055" y1="54297" x2="56055" y2="54297"/>
                        <a14:foregroundMark x1="74414" y1="53711" x2="74414" y2="53711"/>
                        <a14:foregroundMark x1="73926" y1="45313" x2="73926" y2="45313"/>
                        <a14:foregroundMark x1="79590" y1="54688" x2="79590" y2="54688"/>
                        <a14:foregroundMark x1="80859" y1="79102" x2="80859" y2="79102"/>
                        <a14:foregroundMark x1="76758" y1="96094" x2="76758" y2="96094"/>
                        <a14:foregroundMark x1="19629" y1="87891" x2="19629" y2="87891"/>
                        <a14:foregroundMark x1="17871" y1="87891" x2="17871" y2="87891"/>
                        <a14:foregroundMark x1="81445" y1="56641" x2="81445" y2="566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099" r="16099"/>
          <a:stretch>
            <a:fillRect/>
          </a:stretch>
        </p:blipFill>
        <p:spPr bwMode="auto">
          <a:xfrm>
            <a:off x="452576" y="3978641"/>
            <a:ext cx="3441053" cy="2537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490602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TextBox 5"/>
          <p:cNvSpPr txBox="1"/>
          <p:nvPr/>
        </p:nvSpPr>
        <p:spPr>
          <a:xfrm>
            <a:off x="342900" y="342594"/>
            <a:ext cx="92202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/>
          </a:lstStyle>
          <a:p>
            <a:pPr lvl="0"/>
            <a:r>
              <a:rPr lang="ru-RU" b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создание условий для развития устойчивого познавательного интереса детей к процессу открытия новых, необычных знаний о знакомых предметах.</a:t>
            </a:r>
            <a:endParaRPr 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/>
            <a:endParaRPr lang="ru-RU">
              <a:solidFill>
                <a:srgbClr val="0070C0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00B941E0-303B-4416-AA46-11E4DAE89F26}"/>
              </a:ext>
            </a:extLst>
          </p:cNvPr>
          <p:cNvSpPr/>
          <p:nvPr/>
        </p:nvSpPr>
        <p:spPr>
          <a:xfrm>
            <a:off x="635000" y="3614397"/>
            <a:ext cx="6339253" cy="677108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/>
            <a:endParaRPr lang="ru-RU" sz="2000" b="1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/>
            <a:endParaRPr lang="ru-RU">
              <a:solidFill>
                <a:srgbClr val="0070C0"/>
              </a:solidFill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C6698032-6936-4CD0-9254-F1FF5D4580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131117"/>
              </p:ext>
            </p:extLst>
          </p:nvPr>
        </p:nvGraphicFramePr>
        <p:xfrm>
          <a:off x="533400" y="1665715"/>
          <a:ext cx="8737600" cy="48496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68800">
                  <a:extLst>
                    <a:ext uri="{9D8B030D-6E8A-4147-A177-3AD203B41FA5}">
                      <a16:colId xmlns:a16="http://schemas.microsoft.com/office/drawing/2014/main" xmlns="" val="1286827765"/>
                    </a:ext>
                  </a:extLst>
                </a:gridCol>
                <a:gridCol w="4368800">
                  <a:extLst>
                    <a:ext uri="{9D8B030D-6E8A-4147-A177-3AD203B41FA5}">
                      <a16:colId xmlns:a16="http://schemas.microsoft.com/office/drawing/2014/main" xmlns="" val="2562564840"/>
                    </a:ext>
                  </a:extLst>
                </a:gridCol>
              </a:tblGrid>
              <a:tr h="1004027">
                <a:tc>
                  <a:txBody>
                    <a:bodyPr vert="horz" wrap="square"/>
                    <a:lstStyle>
                      <a:defPPr/>
                    </a:lstStyle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ЗАДАЧИ ДЛЯ ВОСПИТАННИКОВ:</a:t>
                      </a:r>
                    </a:p>
                    <a:p>
                      <a:pPr/>
                      <a:endParaRPr lang="ru-RU"/>
                    </a:p>
                  </a:txBody>
                  <a:tcPr/>
                </a:tc>
                <a:tc>
                  <a:txBody>
                    <a:bodyPr vert="horz" wrap="square"/>
                    <a:lstStyle>
                      <a:defPPr/>
                    </a:lstStyle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ЗАДАЧИ ДЛЯ РОДИТЕЛЕЙ</a:t>
                      </a:r>
                    </a:p>
                    <a:p>
                      <a:pPr/>
                      <a:endParaRPr lang="ru-RU" sz="16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18813502"/>
                  </a:ext>
                </a:extLst>
              </a:tr>
              <a:tr h="3845664">
                <a:tc>
                  <a:txBody>
                    <a:bodyPr vert="horz" wrap="square"/>
                    <a:lstStyle>
                      <a:defPPr/>
                    </a:lstStyle>
                    <a:p>
                      <a:pPr algn="l"/>
                      <a:r>
                        <a:rPr lang="ru-RU" sz="200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повысить эффективность обучения и воспитания воспитанников с ТНР;</a:t>
                      </a:r>
                    </a:p>
                    <a:p>
                      <a:pPr algn="l"/>
                      <a:r>
                        <a:rPr lang="ru-RU" sz="200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расширять словарный запас детей;</a:t>
                      </a:r>
                    </a:p>
                    <a:p>
                      <a:pPr algn="l"/>
                      <a:r>
                        <a:rPr lang="ru-RU" sz="200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способствовать активизации познавательной деятельности;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ru-RU" sz="200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совершенствовать коммуникативные навыки; 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ru-RU" sz="200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способствовать взаимодействию со взрослыми и сверстниками; </a:t>
                      </a:r>
                    </a:p>
                    <a:p>
                      <a:pPr algn="l"/>
                      <a:r>
                        <a:rPr lang="ru-RU" sz="200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развивать творческие способности, воображение, речь.</a:t>
                      </a:r>
                      <a:endParaRPr lang="ru-RU" sz="200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>
                      <a:defPPr/>
                    </a:lstStyle>
                    <a:p>
                      <a:pPr lvl="0"/>
                      <a:r>
                        <a:rPr lang="ru-RU" sz="200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содействовать активизации познавательной деятельности;</a:t>
                      </a:r>
                    </a:p>
                    <a:p>
                      <a:pPr lvl="0"/>
                      <a:r>
                        <a:rPr lang="ru-RU" sz="200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содействовать развитию творческих способностей, воображения, речи детей;</a:t>
                      </a:r>
                    </a:p>
                    <a:p>
                      <a:pPr lvl="0"/>
                      <a:r>
                        <a:rPr lang="ru-RU" sz="200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участвовать в образовательном и воспитательном процессе.</a:t>
                      </a:r>
                    </a:p>
                    <a:p>
                      <a:pPr/>
                      <a:endParaRPr lang="ru-RU" sz="200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09358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8194877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6" t="457" r="11006" b="-1"/>
          <a:stretch>
            <a:fillRect/>
          </a:stretch>
        </p:blipFill>
        <p:spPr>
          <a:xfrm rot="5400000">
            <a:off x="-957772" y="2717504"/>
            <a:ext cx="5051374" cy="28753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71" y="3684446"/>
            <a:ext cx="6482862" cy="299643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3506" y="568203"/>
            <a:ext cx="3879427" cy="292328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1656" y="1236079"/>
            <a:ext cx="2345804" cy="2192921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xmlns="" id="{67D35642-BD59-4349-B41B-2B6DFDC02D49}"/>
              </a:ext>
            </a:extLst>
          </p:cNvPr>
          <p:cNvSpPr txBox="1"/>
          <p:nvPr/>
        </p:nvSpPr>
        <p:spPr>
          <a:xfrm>
            <a:off x="164319" y="430604"/>
            <a:ext cx="56825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/>
            <a:r>
              <a:rPr lang="ru-RU" sz="2800" b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КОЛЛЕКЦИЯ НАШЕГО МУЗЕЯ</a:t>
            </a:r>
          </a:p>
        </p:txBody>
      </p:sp>
    </p:spTree>
    <p:extLst>
      <p:ext uri="{BB962C8B-B14F-4D97-AF65-F5344CB8AC3E}">
        <p14:creationId xmlns:p14="http://schemas.microsoft.com/office/powerpoint/2010/main" val="3096689010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538" y="3022901"/>
            <a:ext cx="8088923" cy="37387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485" y="826489"/>
            <a:ext cx="4487847" cy="27256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3669" y="138497"/>
            <a:ext cx="4067356" cy="2725603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xmlns="" id="{D95D70AC-DB8A-44B4-82BC-F1AA099FF1DC}"/>
              </a:ext>
            </a:extLst>
          </p:cNvPr>
          <p:cNvSpPr txBox="1"/>
          <p:nvPr/>
        </p:nvSpPr>
        <p:spPr>
          <a:xfrm>
            <a:off x="764975" y="138497"/>
            <a:ext cx="3563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/>
            <a:r>
              <a:rPr lang="ru-RU" sz="2800" b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ИНТЕРЕСНО!</a:t>
            </a:r>
          </a:p>
        </p:txBody>
      </p:sp>
    </p:spTree>
    <p:extLst>
      <p:ext uri="{BB962C8B-B14F-4D97-AF65-F5344CB8AC3E}">
        <p14:creationId xmlns:p14="http://schemas.microsoft.com/office/powerpoint/2010/main" val="3475443198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525" y="1299818"/>
            <a:ext cx="2651463" cy="54435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06" y="1299818"/>
            <a:ext cx="3062009" cy="544357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53224" y="2481789"/>
            <a:ext cx="5828990" cy="269421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304800"/>
            <a:ext cx="78487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/>
          </a:lstStyle>
          <a:p>
            <a:pPr/>
            <a:r>
              <a:rPr lang="ru-RU" sz="2800" b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 ПО ВЫРАЩИВАНИЮ КРИСТАЛЛОВ</a:t>
            </a:r>
          </a:p>
        </p:txBody>
      </p:sp>
    </p:spTree>
    <p:extLst>
      <p:ext uri="{BB962C8B-B14F-4D97-AF65-F5344CB8AC3E}">
        <p14:creationId xmlns:p14="http://schemas.microsoft.com/office/powerpoint/2010/main" val="356818278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rcRect l="8817" t="136"/>
          <a:stretch>
            <a:fillRect/>
          </a:stretch>
        </p:blipFill>
        <p:spPr>
          <a:xfrm>
            <a:off x="298582" y="879232"/>
            <a:ext cx="2843201" cy="569653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04732" y="2344649"/>
            <a:ext cx="5696534" cy="276570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82615" y="81261"/>
            <a:ext cx="56951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/>
          </a:lstStyle>
          <a:p>
            <a:pPr/>
            <a:r>
              <a:rPr lang="ru-RU" sz="2800" b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ЕЖЕДНЕВНЫЕ НАБЛЮДЕНИЯ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rcRect l="27752" t="16593" r="23388"/>
          <a:stretch>
            <a:fillRect/>
          </a:stretch>
        </p:blipFill>
        <p:spPr>
          <a:xfrm>
            <a:off x="6763829" y="879232"/>
            <a:ext cx="2499770" cy="5697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137491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694" y="2402011"/>
            <a:ext cx="3227691" cy="430358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" r="20211"/>
          <a:stretch>
            <a:fillRect/>
          </a:stretch>
        </p:blipFill>
        <p:spPr>
          <a:xfrm>
            <a:off x="128967" y="278738"/>
            <a:ext cx="3028405" cy="503213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257" y="1910862"/>
            <a:ext cx="3104551" cy="413940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575538" y="278738"/>
            <a:ext cx="399032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/>
          </a:lstStyle>
          <a:p>
            <a:pPr/>
            <a:r>
              <a:rPr lang="ru-RU" sz="2800" b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 С СОЛЬЮ </a:t>
            </a:r>
          </a:p>
          <a:p>
            <a:pPr/>
            <a:r>
              <a:rPr lang="ru-RU" sz="2800" b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«ТОНЕТ-НЕ ТОНЕТ?»</a:t>
            </a:r>
          </a:p>
        </p:txBody>
      </p:sp>
    </p:spTree>
    <p:extLst>
      <p:ext uri="{BB962C8B-B14F-4D97-AF65-F5344CB8AC3E}">
        <p14:creationId xmlns:p14="http://schemas.microsoft.com/office/powerpoint/2010/main" val="1165590827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60617" y="1320703"/>
            <a:ext cx="3600000" cy="2700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988252" y="3538015"/>
            <a:ext cx="3600000" cy="2700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13817" y="2241381"/>
            <a:ext cx="3600000" cy="270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36431" y="222738"/>
            <a:ext cx="10258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/>
          </a:lstStyle>
          <a:p>
            <a:pPr/>
            <a:r>
              <a:rPr lang="ru-RU" sz="280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1этап</a:t>
            </a:r>
            <a:endParaRPr lang="ru-RU" sz="28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00158" y="1184031"/>
            <a:ext cx="11156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/>
          </a:lstStyle>
          <a:p>
            <a:pPr/>
            <a:r>
              <a:rPr lang="ru-RU" sz="280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этап</a:t>
            </a:r>
            <a:endParaRPr lang="ru-RU" sz="280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30439" y="2409093"/>
            <a:ext cx="11156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/>
          </a:lstStyle>
          <a:p>
            <a:pPr/>
            <a:r>
              <a:rPr lang="ru-RU" sz="280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этап</a:t>
            </a:r>
            <a:endParaRPr lang="ru-RU" sz="28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80122" y="121115"/>
            <a:ext cx="440813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/>
          </a:lstStyle>
          <a:p>
            <a:pPr/>
            <a:r>
              <a:rPr lang="ru-RU" sz="2800" b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 ПО </a:t>
            </a:r>
          </a:p>
          <a:p>
            <a:pPr/>
            <a:r>
              <a:rPr lang="ru-RU" sz="2800" b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ВЫПАРИВАНИЮ СОЛИ</a:t>
            </a:r>
            <a:endParaRPr lang="ru-RU" sz="2800" b="1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023918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extBox 5">
            <a:extLst>
              <a:ext uri="{FF2B5EF4-FFF2-40B4-BE49-F238E27FC236}">
                <a16:creationId xmlns:a16="http://schemas.microsoft.com/office/drawing/2014/main" xmlns="" id="{67D35642-BD59-4349-B41B-2B6DFDC02D49}"/>
              </a:ext>
            </a:extLst>
          </p:cNvPr>
          <p:cNvSpPr txBox="1"/>
          <p:nvPr/>
        </p:nvSpPr>
        <p:spPr>
          <a:xfrm>
            <a:off x="1603396" y="454051"/>
            <a:ext cx="56825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/>
            <a:r>
              <a:rPr lang="ru-RU" sz="2800" b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КОЛЛЕКЦИЯ НАШЕГО МУЗЕЯ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67" y="1336431"/>
            <a:ext cx="9342466" cy="4841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767755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1F4C344-C927-464E-8FAD-9C497205E952}"/>
              </a:ext>
            </a:extLst>
          </p:cNvPr>
          <p:cNvSpPr txBox="1"/>
          <p:nvPr/>
        </p:nvSpPr>
        <p:spPr>
          <a:xfrm>
            <a:off x="202922" y="168449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8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КОЛЛЕКЦИЯ НАШЕГО «МУЗЕЯ ЛОЖКИ»</a:t>
            </a:r>
            <a:endParaRPr 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E90963B-26C3-43AB-871A-93A0935375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32" t="24548" r="376" b="314"/>
          <a:stretch>
            <a:fillRect/>
          </a:stretch>
        </p:blipFill>
        <p:spPr>
          <a:xfrm>
            <a:off x="789633" y="939800"/>
            <a:ext cx="7897168" cy="282937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ED649E3-DEC8-45D3-BC56-107F5F110B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18" t="-2783" r="28738"/>
          <a:stretch>
            <a:fillRect/>
          </a:stretch>
        </p:blipFill>
        <p:spPr>
          <a:xfrm rot="5400000">
            <a:off x="3164970" y="3683442"/>
            <a:ext cx="2829375" cy="308175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37AF8E0-11EE-45D9-89D8-E873C50408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574" y="4168878"/>
            <a:ext cx="2230290" cy="216977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C7FE930-C672-4FC2-B00C-03D49E41A0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8366" y="4074855"/>
            <a:ext cx="3038554" cy="221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74122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B94092BF-CA90-4628-9360-11051ED2F1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689" y="932415"/>
            <a:ext cx="2633990" cy="200520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E9ED9ED4-0133-43E5-8B7B-78875F2636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964627" y="4017910"/>
            <a:ext cx="712394" cy="211765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6FB689E4-4DBE-4E1E-9DEE-C62C217F85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870364" y="4332525"/>
            <a:ext cx="1691174" cy="2456281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866F82D5-EFC3-4CBD-B771-C1A549C66F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2002214">
            <a:off x="232216" y="5240480"/>
            <a:ext cx="2326921" cy="1342872"/>
          </a:xfrm>
          <a:prstGeom prst="rect">
            <a:avLst/>
          </a:prstGeom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5F039E57-5E26-48F3-B2A8-6D4744AC4465}"/>
              </a:ext>
            </a:extLst>
          </p:cNvPr>
          <p:cNvSpPr/>
          <p:nvPr/>
        </p:nvSpPr>
        <p:spPr>
          <a:xfrm>
            <a:off x="456592" y="3704437"/>
            <a:ext cx="4259574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/>
            <a:r>
              <a:rPr lang="ru-RU" sz="28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Медные и серебряные </a:t>
            </a:r>
          </a:p>
          <a:p>
            <a:pPr algn="ctr"/>
            <a:r>
              <a:rPr lang="ru-RU" sz="28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ложки 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B2028ECC-721E-4308-AB3A-5451C0C14DA9}"/>
              </a:ext>
            </a:extLst>
          </p:cNvPr>
          <p:cNvSpPr/>
          <p:nvPr/>
        </p:nvSpPr>
        <p:spPr>
          <a:xfrm>
            <a:off x="305435" y="247246"/>
            <a:ext cx="3172056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/>
            <a:r>
              <a:rPr lang="ru-RU" sz="28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Стальные ложки 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B081049C-ECF3-48A8-A049-7B074B74ED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7353" y="1385633"/>
            <a:ext cx="3463915" cy="1691173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2750F3E0-C217-41FA-80E5-B0287F94D7D9}"/>
              </a:ext>
            </a:extLst>
          </p:cNvPr>
          <p:cNvSpPr/>
          <p:nvPr/>
        </p:nvSpPr>
        <p:spPr>
          <a:xfrm>
            <a:off x="3138876" y="809587"/>
            <a:ext cx="4078510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/>
            <a:r>
              <a:rPr lang="ru-RU" sz="28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Мельхиоровые ложки</a:t>
            </a:r>
          </a:p>
        </p:txBody>
      </p:sp>
      <p:sp>
        <p:nvSpPr>
          <p:cNvPr id="28" name="Заголовок 1">
            <a:extLst>
              <a:ext uri="{FF2B5EF4-FFF2-40B4-BE49-F238E27FC236}">
                <a16:creationId xmlns:a16="http://schemas.microsoft.com/office/drawing/2014/main" xmlns="" id="{B5DA5318-AFB7-4938-977B-55AD5028B8C9}"/>
              </a:ext>
            </a:extLst>
          </p:cNvPr>
          <p:cNvSpPr txBox="1"/>
          <p:nvPr/>
        </p:nvSpPr>
        <p:spPr>
          <a:xfrm>
            <a:off x="6428511" y="303720"/>
            <a:ext cx="3486179" cy="523219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Одноразовые ложки </a:t>
            </a:r>
            <a:endParaRPr 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" name="Picture 2" descr="C:\Users\Аня\Desktop\Проект Музей ЛОЖКИ декабрь 2021 старшая логопед\из телеф 5961.jpg">
            <a:extLst>
              <a:ext uri="{FF2B5EF4-FFF2-40B4-BE49-F238E27FC236}">
                <a16:creationId xmlns:a16="http://schemas.microsoft.com/office/drawing/2014/main" xmlns="" id="{819CBED2-7CCF-4E02-A6A6-5D878B7752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81" b="29747"/>
          <a:stretch>
            <a:fillRect/>
          </a:stretch>
        </p:blipFill>
        <p:spPr bwMode="auto">
          <a:xfrm>
            <a:off x="7529781" y="1022642"/>
            <a:ext cx="1814410" cy="1691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040B65FC-D299-4F05-A9BF-255575B1B4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75946">
            <a:off x="7248843" y="4307264"/>
            <a:ext cx="1921733" cy="1872133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3C03AC95-E30B-4617-9EC4-3CF8CF11F2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10928">
            <a:off x="8141129" y="4145711"/>
            <a:ext cx="2119993" cy="2270214"/>
          </a:xfrm>
          <a:prstGeom prst="rect">
            <a:avLst/>
          </a:prstGeom>
        </p:spPr>
      </p:pic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052E4BAB-D53E-4A33-943E-AB5F5CEA8496}"/>
              </a:ext>
            </a:extLst>
          </p:cNvPr>
          <p:cNvSpPr/>
          <p:nvPr/>
        </p:nvSpPr>
        <p:spPr>
          <a:xfrm>
            <a:off x="7302676" y="3439363"/>
            <a:ext cx="2835825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/>
            <a:r>
              <a:rPr lang="ru-RU" sz="28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Детские ложки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5E3C41C1-1ADD-4A24-82E0-BFC2D3292B2C}"/>
              </a:ext>
            </a:extLst>
          </p:cNvPr>
          <p:cNvSpPr/>
          <p:nvPr/>
        </p:nvSpPr>
        <p:spPr>
          <a:xfrm>
            <a:off x="4452119" y="3227384"/>
            <a:ext cx="2835825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/>
            <a:r>
              <a:rPr lang="ru-RU" sz="28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Декоративные </a:t>
            </a:r>
          </a:p>
          <a:p>
            <a:pPr algn="ctr"/>
            <a:r>
              <a:rPr lang="ru-RU" sz="28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ложки 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B2E0C10D-C699-43C0-8537-E2522FD99A1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53784" y="4236419"/>
            <a:ext cx="1124622" cy="2013248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AC999976-7D01-46AA-A8FB-716A5D512F6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70031" y="4236419"/>
            <a:ext cx="1563965" cy="1989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788180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1AE865D3-65EB-4C40-B51C-A68AF41519CB}"/>
              </a:ext>
            </a:extLst>
          </p:cNvPr>
          <p:cNvSpPr txBox="1"/>
          <p:nvPr/>
        </p:nvSpPr>
        <p:spPr>
          <a:xfrm>
            <a:off x="1461370" y="355461"/>
            <a:ext cx="2978151" cy="34991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/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/>
            <a:r>
              <a:rPr lang="ru-RU" sz="28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УЗНАЛИ…</a:t>
            </a:r>
            <a:endParaRPr 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xmlns="" id="{98DB245C-580E-4D51-B767-527C55A900AB}"/>
              </a:ext>
            </a:extLst>
          </p:cNvPr>
          <p:cNvSpPr txBox="1"/>
          <p:nvPr/>
        </p:nvSpPr>
        <p:spPr>
          <a:xfrm>
            <a:off x="238147" y="662563"/>
            <a:ext cx="4913668" cy="11437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и новая ложка может быть с дырками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97458D0-C557-40B6-B3DC-9A69168FA5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3566" y="1413257"/>
            <a:ext cx="4189269" cy="1936319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0515FFD6-1145-4A07-9FBE-491A469527EC}"/>
              </a:ext>
            </a:extLst>
          </p:cNvPr>
          <p:cNvSpPr/>
          <p:nvPr/>
        </p:nvSpPr>
        <p:spPr>
          <a:xfrm>
            <a:off x="5228331" y="705372"/>
            <a:ext cx="4439522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Ложка была верным другом солдату во время войны</a:t>
            </a: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EC1B8B32-F4FB-414D-AA57-CB82D930D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4337" y="1461081"/>
            <a:ext cx="2981837" cy="1888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Объект 2">
            <a:extLst>
              <a:ext uri="{FF2B5EF4-FFF2-40B4-BE49-F238E27FC236}">
                <a16:creationId xmlns:a16="http://schemas.microsoft.com/office/drawing/2014/main" xmlns="" id="{1FAD5601-BE80-4298-94D5-547879822E22}"/>
              </a:ext>
            </a:extLst>
          </p:cNvPr>
          <p:cNvSpPr txBox="1"/>
          <p:nvPr/>
        </p:nvSpPr>
        <p:spPr>
          <a:xfrm>
            <a:off x="317941" y="3558892"/>
            <a:ext cx="4121580" cy="9706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Японские ложки – это палочки – хаси.</a:t>
            </a:r>
          </a:p>
          <a:p>
            <a:endParaRPr lang="ru-RU"/>
          </a:p>
        </p:txBody>
      </p:sp>
      <p:pic>
        <p:nvPicPr>
          <p:cNvPr id="11" name="Picture 2" descr="https://farm3.static.flickr.com/2352/5798836524_e1a2ccb964.jpg">
            <a:extLst>
              <a:ext uri="{FF2B5EF4-FFF2-40B4-BE49-F238E27FC236}">
                <a16:creationId xmlns:a16="http://schemas.microsoft.com/office/drawing/2014/main" xmlns="" id="{CFD4C3D6-85E0-4F70-96DC-92D3C3638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8" r="6370"/>
          <a:stretch>
            <a:fillRect/>
          </a:stretch>
        </p:blipFill>
        <p:spPr bwMode="auto">
          <a:xfrm>
            <a:off x="1461370" y="4056304"/>
            <a:ext cx="2551994" cy="2489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Объект 2">
            <a:extLst>
              <a:ext uri="{FF2B5EF4-FFF2-40B4-BE49-F238E27FC236}">
                <a16:creationId xmlns:a16="http://schemas.microsoft.com/office/drawing/2014/main" xmlns="" id="{357D6F50-376B-4AC8-ADEB-44EDA95634FB}"/>
              </a:ext>
            </a:extLst>
          </p:cNvPr>
          <p:cNvSpPr txBox="1"/>
          <p:nvPr/>
        </p:nvSpPr>
        <p:spPr>
          <a:xfrm rot="10800000" flipV="1">
            <a:off x="5286961" y="3582275"/>
            <a:ext cx="3583440" cy="6320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Музыкальный инструмент!</a:t>
            </a:r>
          </a:p>
        </p:txBody>
      </p:sp>
      <p:pic>
        <p:nvPicPr>
          <p:cNvPr id="13" name="Picture 5" descr="https://7kul.ru/wp-content/uploads/2018/12/dscn6385.jpg">
            <a:extLst>
              <a:ext uri="{FF2B5EF4-FFF2-40B4-BE49-F238E27FC236}">
                <a16:creationId xmlns:a16="http://schemas.microsoft.com/office/drawing/2014/main" xmlns="" id="{26D7DEDE-9422-4354-8A1B-79ACABF83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7" t="8329" b="12719"/>
          <a:stretch>
            <a:fillRect/>
          </a:stretch>
        </p:blipFill>
        <p:spPr bwMode="auto">
          <a:xfrm>
            <a:off x="5454365" y="4177409"/>
            <a:ext cx="3987454" cy="23269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93007697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2" y="125506"/>
            <a:ext cx="6876689" cy="627529"/>
          </a:xfrm>
        </p:spPr>
        <p:txBody>
          <a:bodyPr>
            <a:normAutofit/>
          </a:bodyPr>
          <a:lstStyle>
            <a:defPPr/>
          </a:lstStyle>
          <a:p>
            <a:r>
              <a:rPr lang="ru-RU" sz="28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ЭКСКУРСИЯ НА КУХНЮ</a:t>
            </a:r>
            <a:endParaRPr lang="ru-RU" sz="2800" b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1999" y="958522"/>
            <a:ext cx="3397623" cy="55876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241" y="958522"/>
            <a:ext cx="3509579" cy="558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244351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2362328-3F67-437A-A73B-84DF361EE333}"/>
              </a:ext>
            </a:extLst>
          </p:cNvPr>
          <p:cNvSpPr txBox="1"/>
          <p:nvPr/>
        </p:nvSpPr>
        <p:spPr>
          <a:xfrm>
            <a:off x="752923" y="229476"/>
            <a:ext cx="7722862" cy="457794"/>
          </a:xfrm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59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УВЛЕКАТЕЛЬНО! </a:t>
            </a:r>
            <a:endParaRPr lang="ru-RU" sz="280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39C1A5CA-B8CD-4747-B6C9-E56724F2A70A}"/>
              </a:ext>
            </a:extLst>
          </p:cNvPr>
          <p:cNvSpPr/>
          <p:nvPr/>
        </p:nvSpPr>
        <p:spPr>
          <a:xfrm>
            <a:off x="752923" y="763244"/>
            <a:ext cx="3482156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>
                <a:solidFill>
                  <a:prstClr val="black"/>
                </a:solidFill>
              </a:rPr>
              <a:t>Не все ложки тонут…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9BF8F34-EED4-45FC-9181-0946B7CD34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923" y="1355292"/>
            <a:ext cx="4432568" cy="2302554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92ACC2B-E182-4D59-B529-F05086159C90}"/>
              </a:ext>
            </a:extLst>
          </p:cNvPr>
          <p:cNvSpPr/>
          <p:nvPr/>
        </p:nvSpPr>
        <p:spPr>
          <a:xfrm>
            <a:off x="5430731" y="813359"/>
            <a:ext cx="4465970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>
                <a:solidFill>
                  <a:prstClr val="black"/>
                </a:solidFill>
              </a:rPr>
              <a:t>Не все ложки намагничиваются…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EB8D0ED5-D4BC-46D3-8C6D-D3CA34588B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0" t="-188" r="27995" b="-591"/>
          <a:stretch>
            <a:fillRect/>
          </a:stretch>
        </p:blipFill>
        <p:spPr>
          <a:xfrm rot="5400000">
            <a:off x="5949264" y="1792278"/>
            <a:ext cx="3866836" cy="3032079"/>
          </a:xfrm>
          <a:prstGeom prst="rect">
            <a:avLst/>
          </a:prstGeom>
        </p:spPr>
      </p:pic>
      <p:sp>
        <p:nvSpPr>
          <p:cNvPr id="9" name="Объект 2">
            <a:extLst>
              <a:ext uri="{FF2B5EF4-FFF2-40B4-BE49-F238E27FC236}">
                <a16:creationId xmlns:a16="http://schemas.microsoft.com/office/drawing/2014/main" xmlns="" id="{F0BFBE6B-67D3-4D37-98F6-B2022F3B81CF}"/>
              </a:ext>
            </a:extLst>
          </p:cNvPr>
          <p:cNvSpPr txBox="1"/>
          <p:nvPr/>
        </p:nvSpPr>
        <p:spPr>
          <a:xfrm>
            <a:off x="-345402" y="3783935"/>
            <a:ext cx="7027556" cy="489946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marL="342900" indent="-3429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ru-RU" sz="2000">
                <a:solidFill>
                  <a:schemeClr val="tx1"/>
                </a:solidFill>
              </a:rPr>
              <a:t>Ложка может быть измерительным инструментом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F0D9503-720E-430E-B20D-F8199BA2F7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60" y="4232258"/>
            <a:ext cx="5238734" cy="242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76092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5A8A70C-4F3C-45A5-B36A-DCF6270CBEF5}"/>
              </a:ext>
            </a:extLst>
          </p:cNvPr>
          <p:cNvSpPr txBox="1"/>
          <p:nvPr/>
        </p:nvSpPr>
        <p:spPr>
          <a:xfrm>
            <a:off x="457200" y="274638"/>
            <a:ext cx="5373757" cy="533745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8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ВЫСТУПЛЕНИЕ НАШИХ ЛОЖКАРЕЙ</a:t>
            </a:r>
            <a:endParaRPr 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67BC08D-FC96-4480-B57B-923574BE6A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80705" y="2151728"/>
            <a:ext cx="5170984" cy="2390077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B5217F84-59E2-4A80-9008-0C7C6874A4DC}"/>
              </a:ext>
            </a:extLst>
          </p:cNvPr>
          <p:cNvSpPr txBox="1"/>
          <p:nvPr/>
        </p:nvSpPr>
        <p:spPr>
          <a:xfrm>
            <a:off x="3751594" y="5196960"/>
            <a:ext cx="3240157" cy="73529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0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НАШЕ ТВОРЧЕСТВО</a:t>
            </a:r>
            <a:endParaRPr 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5C5B345-ACF0-4238-80BA-EE76E79B95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00" b="26901"/>
          <a:stretch>
            <a:fillRect/>
          </a:stretch>
        </p:blipFill>
        <p:spPr>
          <a:xfrm>
            <a:off x="1439802" y="4635444"/>
            <a:ext cx="2032385" cy="1973011"/>
          </a:xfrm>
          <a:prstGeom prst="rect">
            <a:avLst/>
          </a:prstGeom>
        </p:spPr>
      </p:pic>
      <p:pic>
        <p:nvPicPr>
          <p:cNvPr id="7" name="Объект 3">
            <a:extLst>
              <a:ext uri="{FF2B5EF4-FFF2-40B4-BE49-F238E27FC236}">
                <a16:creationId xmlns:a16="http://schemas.microsoft.com/office/drawing/2014/main" xmlns="" id="{07202A32-0C29-47A2-8E4B-62DB04F894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653" y="732312"/>
            <a:ext cx="6801041" cy="382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926680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23" y="3628963"/>
            <a:ext cx="4132385" cy="30992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8" t="9573" r="45577"/>
          <a:stretch>
            <a:fillRect/>
          </a:stretch>
        </p:blipFill>
        <p:spPr>
          <a:xfrm>
            <a:off x="5099538" y="327453"/>
            <a:ext cx="4607169" cy="620150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317"/>
          <a:stretch>
            <a:fillRect/>
          </a:stretch>
        </p:blipFill>
        <p:spPr>
          <a:xfrm>
            <a:off x="316523" y="1020577"/>
            <a:ext cx="4132385" cy="2407629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3E191AD1-5D3A-4637-9894-25642DE7F84F}"/>
              </a:ext>
            </a:extLst>
          </p:cNvPr>
          <p:cNvSpPr/>
          <p:nvPr/>
        </p:nvSpPr>
        <p:spPr>
          <a:xfrm>
            <a:off x="920691" y="327453"/>
            <a:ext cx="3168303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/>
          </a:lstStyle>
          <a:p>
            <a:pPr/>
            <a:r>
              <a:rPr lang="ru-RU" sz="24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ВЕСЕЛЫЕ СТАРТЫ</a:t>
            </a:r>
            <a:endParaRPr lang="ru-RU" sz="2400"/>
          </a:p>
        </p:txBody>
      </p:sp>
    </p:spTree>
    <p:extLst>
      <p:ext uri="{BB962C8B-B14F-4D97-AF65-F5344CB8AC3E}">
        <p14:creationId xmlns:p14="http://schemas.microsoft.com/office/powerpoint/2010/main" val="3023629955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16E648F-A482-42E3-85C0-E4FD2A5D3C93}"/>
              </a:ext>
            </a:extLst>
          </p:cNvPr>
          <p:cNvSpPr txBox="1"/>
          <p:nvPr/>
        </p:nvSpPr>
        <p:spPr>
          <a:xfrm>
            <a:off x="592016" y="679938"/>
            <a:ext cx="6972566" cy="943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000" b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ABC41D6-E8B4-4EB6-990D-04D2C89C4DD1}"/>
              </a:ext>
            </a:extLst>
          </p:cNvPr>
          <p:cNvSpPr/>
          <p:nvPr/>
        </p:nvSpPr>
        <p:spPr>
          <a:xfrm>
            <a:off x="1694851" y="1630488"/>
            <a:ext cx="4766895" cy="4401205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algn="ctr"/>
            <a:r>
              <a:rPr lang="ru-RU" sz="28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Есть музей технический,</a:t>
            </a:r>
          </a:p>
          <a:p>
            <a:pPr algn="ctr"/>
            <a:r>
              <a:rPr lang="ru-RU" sz="28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Есть биологический,</a:t>
            </a:r>
          </a:p>
          <a:p>
            <a:pPr algn="ctr"/>
            <a:r>
              <a:rPr lang="ru-RU" sz="28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Есть музей игрушек</a:t>
            </a:r>
          </a:p>
          <a:p>
            <a:pPr algn="ctr"/>
            <a:r>
              <a:rPr lang="ru-RU" sz="28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лесных зверюшек.</a:t>
            </a:r>
          </a:p>
          <a:p>
            <a:pPr algn="ctr"/>
            <a:r>
              <a:rPr lang="ru-RU" sz="28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музей одежды,</a:t>
            </a:r>
          </a:p>
          <a:p>
            <a:pPr algn="ctr"/>
            <a:r>
              <a:rPr lang="ru-RU" sz="28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носили прежде,</a:t>
            </a:r>
          </a:p>
          <a:p>
            <a:pPr algn="ctr"/>
            <a:r>
              <a:rPr lang="ru-RU" sz="28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Есть ещё и боевой</a:t>
            </a:r>
          </a:p>
          <a:p>
            <a:pPr algn="ctr"/>
            <a:r>
              <a:rPr lang="ru-RU" sz="28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Весь пропитанный войной.</a:t>
            </a:r>
          </a:p>
          <a:p>
            <a:pPr algn="ctr"/>
            <a:r>
              <a:rPr lang="ru-RU" sz="28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они для нас важны,</a:t>
            </a:r>
          </a:p>
          <a:p>
            <a:pPr algn="ctr"/>
            <a:r>
              <a:rPr lang="ru-RU" sz="28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они для нас нужны!</a:t>
            </a:r>
          </a:p>
        </p:txBody>
      </p:sp>
    </p:spTree>
    <p:extLst>
      <p:ext uri="{BB962C8B-B14F-4D97-AF65-F5344CB8AC3E}">
        <p14:creationId xmlns:p14="http://schemas.microsoft.com/office/powerpoint/2010/main" val="1037257178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Arial"/>
        <a:cs typeface="Arial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Arial"/>
        <a:cs typeface="Arial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Facet</Template>
  <Company/>
  <PresentationFormat>A4 Paper (210x297 mm)</PresentationFormat>
  <Paragraphs>52</Paragraphs>
  <Slides>17</Slides>
  <Notes>0</Notes>
  <TotalTime>396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3">
      <vt:lpstr>Arial</vt:lpstr>
      <vt:lpstr>Trebuchet MS</vt:lpstr>
      <vt:lpstr>Wingdings 3</vt:lpstr>
      <vt:lpstr>Times New Roman</vt:lpstr>
      <vt:lpstr>Calibri</vt:lpstr>
      <vt:lpstr>Грань</vt:lpstr>
      <vt:lpstr>Использование ресурсов мини-музея в познавательно-речевом развитии детей старшего дошкольного возраста с ТНР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ЭКСКУРСИЯ НА КУХНЮ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Презентация PowerPoint</dc:title>
  <dc:creator>User</dc:creator>
  <cp:lastModifiedBy>User</cp:lastModifiedBy>
  <cp:revision>41</cp:revision>
  <dcterms:created xsi:type="dcterms:W3CDTF">2024-02-05T16:39:27Z</dcterms:created>
  <dcterms:modified xsi:type="dcterms:W3CDTF">2024-03-20T12:32:52Z</dcterms:modified>
</cp:coreProperties>
</file>