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0" r:id="rId13"/>
    <p:sldId id="261" r:id="rId14"/>
    <p:sldId id="262" r:id="rId15"/>
    <p:sldId id="263" r:id="rId16"/>
    <p:sldId id="264" r:id="rId17"/>
    <p:sldId id="259" r:id="rId18"/>
    <p:sldId id="257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33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52FFF-4669-43CA-BE5E-D8DE998ED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13E30-6452-43A5-946B-AFB27B9C7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1FFA3-A602-4260-89BC-C5366C909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6C725-7F23-4847-B114-678EA1952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3AA07-F02A-4265-8189-69508F802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FFAD7-603C-4418-9865-8C5AAA387C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4C5BC-5CDC-4011-BCD5-231747017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B5CBA-5654-4977-AD8A-D47197F26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CD20-0708-43F4-8F8D-DDB618665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AE6B3-2F6F-4403-8047-CA1B2EB68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02B4D-2161-4C6D-B871-A5D7FBACD2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D672777-77D4-4422-9BCB-2D9652482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.w.doskaurala.ru/orimg/97531-dgip2.jpg" TargetMode="External"/><Relationship Id="rId3" Type="http://schemas.openxmlformats.org/officeDocument/2006/relationships/hyperlink" Target="http://&#1082;&#1072;&#1074;&#1090;&#1086;&#1088;&#1075;.&#1088;&#1092;/uploads/posts/2015-01-29-09-08-58-Shematicheskoe-izobrazhenie-Dvigatelya-vnutrennego-sgoraniya.jpg" TargetMode="External"/><Relationship Id="rId7" Type="http://schemas.openxmlformats.org/officeDocument/2006/relationships/hyperlink" Target="https://54.img.avito.st/1280x960/1894822654.jpg" TargetMode="External"/><Relationship Id="rId2" Type="http://schemas.openxmlformats.org/officeDocument/2006/relationships/hyperlink" Target="http://www.hartelman.nl/images/products/image-1420-1992-800-800-0-0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uerthmarket.ru/img/media/pics/c/d/8/p519b8d61bfcd8.jpg" TargetMode="External"/><Relationship Id="rId5" Type="http://schemas.openxmlformats.org/officeDocument/2006/relationships/hyperlink" Target="https://upload.wikimedia.org/wikipedia/commons/0/0c/Pedalerie_Peugeot_206.jpg" TargetMode="External"/><Relationship Id="rId4" Type="http://schemas.openxmlformats.org/officeDocument/2006/relationships/hyperlink" Target="https://&#1087;&#1088;&#1086;&#1076;&#1072;&#1078;&#1080;.kz/upload/iblock/402/h76973.jpg" TargetMode="External"/><Relationship Id="rId9" Type="http://schemas.openxmlformats.org/officeDocument/2006/relationships/hyperlink" Target="http://www.chelny-izvest.ru/content/images/50b48d186c0401354009880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komane.ru/nuda/ekonomicheskaya-i-tehnicheskaya-perestrojka-obshestva-v-uloviy/565.png" TargetMode="External"/><Relationship Id="rId7" Type="http://schemas.openxmlformats.org/officeDocument/2006/relationships/hyperlink" Target="http://www.irt-m2p.eu/globalflexit/images/UserFiles/Image/visuels-accueil/1490_870_7_visuel2.jpg" TargetMode="External"/><Relationship Id="rId2" Type="http://schemas.openxmlformats.org/officeDocument/2006/relationships/hyperlink" Target="http://tapety.tja.pl/obrazki/tja_normalne/5134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iki.zr.ru/images/f/f6/%D0%A2%D1%80%D0%B0%D0%BD%D1%81%D0%BC%D0%B8%D1%81%D1%81%D0%B8%D1%8F_27.jpg" TargetMode="External"/><Relationship Id="rId5" Type="http://schemas.openxmlformats.org/officeDocument/2006/relationships/hyperlink" Target="http://www.decorussteel.com/uygulamalar/yuruyenmerdiven/yuruyenmerdiven5.jpg" TargetMode="External"/><Relationship Id="rId4" Type="http://schemas.openxmlformats.org/officeDocument/2006/relationships/hyperlink" Target="http://www.liftovod.com/wp-content/uploads/2015/08/elevator-inda-house.jp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ep.ru/images/mehanizm/reechnyj-mehanizm.jpg" TargetMode="External"/><Relationship Id="rId7" Type="http://schemas.openxmlformats.org/officeDocument/2006/relationships/hyperlink" Target="http://ok-t.ru/studopedia/baza2/1880179264800.files/image194.jpg" TargetMode="External"/><Relationship Id="rId2" Type="http://schemas.openxmlformats.org/officeDocument/2006/relationships/hyperlink" Target="http://www.iocresco.it/images/phocagallery/Picture_cards/Attrezzi_da_lavoro/Trapani/Hand%20drill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kgk.ru/netcat_files/userfiles/SJ68740-CB75-11.JPG" TargetMode="External"/><Relationship Id="rId5" Type="http://schemas.openxmlformats.org/officeDocument/2006/relationships/hyperlink" Target="http://refwin.ru/files/18/images_11/image246.jpg" TargetMode="External"/><Relationship Id="rId4" Type="http://schemas.openxmlformats.org/officeDocument/2006/relationships/hyperlink" Target="http://www.rucni-naradi.cz/img_product/img/proma-ap-2-rucni-lis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0000FF"/>
                </a:solidFill>
              </a:rPr>
              <a:t>Элементы машиноведения. Составные части машин.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21084" y="6034313"/>
            <a:ext cx="5334000" cy="685800"/>
          </a:xfrm>
        </p:spPr>
        <p:txBody>
          <a:bodyPr/>
          <a:lstStyle/>
          <a:p>
            <a:pPr algn="l" eaLnBrk="1" hangingPunct="1"/>
            <a:r>
              <a:rPr lang="ru-RU" sz="1800" b="1" dirty="0" smtClean="0">
                <a:solidFill>
                  <a:srgbClr val="6600CC"/>
                </a:solidFill>
              </a:rPr>
              <a:t>    </a:t>
            </a:r>
            <a:r>
              <a:rPr lang="ru-RU" sz="1800" b="1" dirty="0" smtClean="0">
                <a:solidFill>
                  <a:srgbClr val="6600CC"/>
                </a:solidFill>
              </a:rPr>
              <a:t>Мастер производственного обучения:              </a:t>
            </a:r>
          </a:p>
          <a:p>
            <a:pPr algn="l" eaLnBrk="1" hangingPunct="1"/>
            <a:r>
              <a:rPr lang="ru-RU" sz="1800" b="1" dirty="0">
                <a:solidFill>
                  <a:srgbClr val="6600CC"/>
                </a:solidFill>
              </a:rPr>
              <a:t> </a:t>
            </a:r>
            <a:r>
              <a:rPr lang="ru-RU" sz="1800" b="1" dirty="0" smtClean="0">
                <a:solidFill>
                  <a:srgbClr val="6600CC"/>
                </a:solidFill>
              </a:rPr>
              <a:t>                                             Пальчиков Д.П.</a:t>
            </a:r>
            <a:endParaRPr lang="ru-RU" sz="1800" b="1" dirty="0" smtClean="0">
              <a:solidFill>
                <a:srgbClr val="6600CC"/>
              </a:solidFill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838200" y="4495800"/>
            <a:ext cx="2286000" cy="1828800"/>
            <a:chOff x="1632" y="1248"/>
            <a:chExt cx="2682" cy="2286"/>
          </a:xfrm>
        </p:grpSpPr>
        <p:sp>
          <p:nvSpPr>
            <p:cNvPr id="2055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598 w 21600"/>
                <a:gd name="T1" fmla="*/ 0 h 21600"/>
                <a:gd name="T2" fmla="*/ 1195 w 21600"/>
                <a:gd name="T3" fmla="*/ 524 h 21600"/>
                <a:gd name="T4" fmla="*/ 598 w 21600"/>
                <a:gd name="T5" fmla="*/ 1048 h 21600"/>
                <a:gd name="T6" fmla="*/ 0 w 21600"/>
                <a:gd name="T7" fmla="*/ 52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98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ru-RU"/>
            </a:p>
          </p:txBody>
        </p:sp>
        <p:sp>
          <p:nvSpPr>
            <p:cNvPr id="2056" name="AutoShape 6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715 w 21600"/>
                <a:gd name="T1" fmla="*/ 0 h 21600"/>
                <a:gd name="T2" fmla="*/ 1429 w 21600"/>
                <a:gd name="T3" fmla="*/ 627 h 21600"/>
                <a:gd name="T4" fmla="*/ 715 w 21600"/>
                <a:gd name="T5" fmla="*/ 1253 h 21600"/>
                <a:gd name="T6" fmla="*/ 0 w 21600"/>
                <a:gd name="T7" fmla="*/ 62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98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ru-RU"/>
            </a:p>
          </p:txBody>
        </p:sp>
        <p:sp>
          <p:nvSpPr>
            <p:cNvPr id="2057" name="AutoShape 7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794 w 21600"/>
                <a:gd name="T1" fmla="*/ 0 h 21600"/>
                <a:gd name="T2" fmla="*/ 1588 w 21600"/>
                <a:gd name="T3" fmla="*/ 696 h 21600"/>
                <a:gd name="T4" fmla="*/ 794 w 21600"/>
                <a:gd name="T5" fmla="*/ 1392 h 21600"/>
                <a:gd name="T6" fmla="*/ 0 w 21600"/>
                <a:gd name="T7" fmla="*/ 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98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ru-RU"/>
            </a:p>
          </p:txBody>
        </p:sp>
      </p:grpSp>
      <p:pic>
        <p:nvPicPr>
          <p:cNvPr id="2053" name="Picture 8" descr="j02129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9200"/>
            <a:ext cx="29718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9" descr="j02518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295400"/>
            <a:ext cx="3048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81000" y="113082"/>
            <a:ext cx="830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Источник информации</a:t>
            </a:r>
          </a:p>
          <a:p>
            <a:r>
              <a:rPr lang="en-US" dirty="0" smtClean="0"/>
              <a:t>https</a:t>
            </a:r>
            <a:r>
              <a:rPr lang="en-US" dirty="0"/>
              <a:t>://infourok.ru/prezentaciya-po-tehnologii-dlya-malchikov-klass-na-temu-elementi-mashinovedeniya-sostavnie-chasti-mashin-3031781.html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752600" y="9144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Шпоночное соединение</a:t>
            </a:r>
          </a:p>
        </p:txBody>
      </p:sp>
      <p:pic>
        <p:nvPicPr>
          <p:cNvPr id="26630" name="Picture 6" descr="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752600"/>
            <a:ext cx="6781800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990600" y="3276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Вал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819400" y="243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Шпонка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715000" y="1524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Зубчатое колесо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31" grpId="0"/>
      <p:bldP spid="26632" grpId="0"/>
      <p:bldP spid="266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057400" y="5334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Шлицевое соединение</a:t>
            </a:r>
          </a:p>
        </p:txBody>
      </p:sp>
      <p:pic>
        <p:nvPicPr>
          <p:cNvPr id="27656" name="Picture 8" descr="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4419600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9" descr="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200400"/>
            <a:ext cx="40386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52400" y="1371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Шестерня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352800" y="1447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Шлицы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838200" y="4495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Шлицевой вал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4114800" y="1828800"/>
            <a:ext cx="76200" cy="9144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 flipV="1">
            <a:off x="4114800" y="1828800"/>
            <a:ext cx="381000" cy="9906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V="1">
            <a:off x="2057400" y="3581400"/>
            <a:ext cx="1676400" cy="1066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838200" y="1752600"/>
            <a:ext cx="152400" cy="7620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8" grpId="0"/>
      <p:bldP spid="27659" grpId="0"/>
      <p:bldP spid="27660" grpId="0"/>
      <p:bldP spid="27661" grpId="0" animBg="1"/>
      <p:bldP spid="27662" grpId="0" animBg="1"/>
      <p:bldP spid="27663" grpId="0" animBg="1"/>
      <p:bldP spid="276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839913" y="2803525"/>
            <a:ext cx="5856287" cy="1463675"/>
            <a:chOff x="2409" y="2100"/>
            <a:chExt cx="4320" cy="1080"/>
          </a:xfrm>
        </p:grpSpPr>
        <p:sp>
          <p:nvSpPr>
            <p:cNvPr id="13318" name="AutoShape 5"/>
            <p:cNvSpPr>
              <a:spLocks noChangeAspect="1" noChangeArrowheads="1"/>
            </p:cNvSpPr>
            <p:nvPr/>
          </p:nvSpPr>
          <p:spPr bwMode="auto">
            <a:xfrm>
              <a:off x="2409" y="2100"/>
              <a:ext cx="4320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19" name="Rectangle 6"/>
            <p:cNvSpPr>
              <a:spLocks noChangeArrowheads="1"/>
            </p:cNvSpPr>
            <p:nvPr/>
          </p:nvSpPr>
          <p:spPr bwMode="auto">
            <a:xfrm>
              <a:off x="295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0" name="Rectangle 7"/>
            <p:cNvSpPr>
              <a:spLocks noChangeArrowheads="1"/>
            </p:cNvSpPr>
            <p:nvPr/>
          </p:nvSpPr>
          <p:spPr bwMode="auto">
            <a:xfrm>
              <a:off x="3309" y="2463"/>
              <a:ext cx="358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Rectangle 8"/>
            <p:cNvSpPr>
              <a:spLocks noChangeArrowheads="1"/>
            </p:cNvSpPr>
            <p:nvPr/>
          </p:nvSpPr>
          <p:spPr bwMode="auto">
            <a:xfrm>
              <a:off x="3669" y="2461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Rectangle 9"/>
            <p:cNvSpPr>
              <a:spLocks noChangeArrowheads="1"/>
            </p:cNvSpPr>
            <p:nvPr/>
          </p:nvSpPr>
          <p:spPr bwMode="auto">
            <a:xfrm>
              <a:off x="402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Rectangle 10"/>
            <p:cNvSpPr>
              <a:spLocks noChangeArrowheads="1"/>
            </p:cNvSpPr>
            <p:nvPr/>
          </p:nvSpPr>
          <p:spPr bwMode="auto">
            <a:xfrm>
              <a:off x="439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Rectangle 11"/>
            <p:cNvSpPr>
              <a:spLocks noChangeArrowheads="1"/>
            </p:cNvSpPr>
            <p:nvPr/>
          </p:nvSpPr>
          <p:spPr bwMode="auto">
            <a:xfrm>
              <a:off x="474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Rectangle 12"/>
            <p:cNvSpPr>
              <a:spLocks noChangeArrowheads="1"/>
            </p:cNvSpPr>
            <p:nvPr/>
          </p:nvSpPr>
          <p:spPr bwMode="auto">
            <a:xfrm>
              <a:off x="5110" y="2460"/>
              <a:ext cx="359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Rectangle 13"/>
            <p:cNvSpPr>
              <a:spLocks noChangeArrowheads="1"/>
            </p:cNvSpPr>
            <p:nvPr/>
          </p:nvSpPr>
          <p:spPr bwMode="auto">
            <a:xfrm>
              <a:off x="546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Rectangle 14"/>
            <p:cNvSpPr>
              <a:spLocks noChangeArrowheads="1"/>
            </p:cNvSpPr>
            <p:nvPr/>
          </p:nvSpPr>
          <p:spPr bwMode="auto">
            <a:xfrm>
              <a:off x="583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</a:rPr>
              <a:t>1.Деталь цепного механизма (цепной передачи)</a:t>
            </a:r>
          </a:p>
          <a:p>
            <a:pPr eaLnBrk="1" hangingPunct="1">
              <a:buFontTx/>
              <a:buNone/>
            </a:pPr>
            <a:endParaRPr lang="ru-RU" sz="2800" b="1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6600CC"/>
                </a:solidFill>
              </a:rPr>
              <a:t>              з в ё з д о ч к а</a:t>
            </a:r>
          </a:p>
        </p:txBody>
      </p:sp>
      <p:pic>
        <p:nvPicPr>
          <p:cNvPr id="11279" name="Picture 15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9624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51000" y="2409825"/>
            <a:ext cx="5715000" cy="1463675"/>
            <a:chOff x="2409" y="2100"/>
            <a:chExt cx="4320" cy="1080"/>
          </a:xfrm>
        </p:grpSpPr>
        <p:sp>
          <p:nvSpPr>
            <p:cNvPr id="14342" name="AutoShape 5"/>
            <p:cNvSpPr>
              <a:spLocks noChangeAspect="1" noChangeArrowheads="1"/>
            </p:cNvSpPr>
            <p:nvPr/>
          </p:nvSpPr>
          <p:spPr bwMode="auto">
            <a:xfrm>
              <a:off x="2409" y="2100"/>
              <a:ext cx="4320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3" name="Rectangle 6"/>
            <p:cNvSpPr>
              <a:spLocks noChangeArrowheads="1"/>
            </p:cNvSpPr>
            <p:nvPr/>
          </p:nvSpPr>
          <p:spPr bwMode="auto">
            <a:xfrm>
              <a:off x="295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4" name="Rectangle 7"/>
            <p:cNvSpPr>
              <a:spLocks noChangeArrowheads="1"/>
            </p:cNvSpPr>
            <p:nvPr/>
          </p:nvSpPr>
          <p:spPr bwMode="auto">
            <a:xfrm>
              <a:off x="3309" y="2463"/>
              <a:ext cx="358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5" name="Rectangle 8"/>
            <p:cNvSpPr>
              <a:spLocks noChangeArrowheads="1"/>
            </p:cNvSpPr>
            <p:nvPr/>
          </p:nvSpPr>
          <p:spPr bwMode="auto">
            <a:xfrm>
              <a:off x="3669" y="2461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Rectangle 9"/>
            <p:cNvSpPr>
              <a:spLocks noChangeArrowheads="1"/>
            </p:cNvSpPr>
            <p:nvPr/>
          </p:nvSpPr>
          <p:spPr bwMode="auto">
            <a:xfrm>
              <a:off x="402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Rectangle 10"/>
            <p:cNvSpPr>
              <a:spLocks noChangeArrowheads="1"/>
            </p:cNvSpPr>
            <p:nvPr/>
          </p:nvSpPr>
          <p:spPr bwMode="auto">
            <a:xfrm>
              <a:off x="439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8" name="Rectangle 11"/>
            <p:cNvSpPr>
              <a:spLocks noChangeArrowheads="1"/>
            </p:cNvSpPr>
            <p:nvPr/>
          </p:nvSpPr>
          <p:spPr bwMode="auto">
            <a:xfrm>
              <a:off x="474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9" name="Rectangle 12"/>
            <p:cNvSpPr>
              <a:spLocks noChangeArrowheads="1"/>
            </p:cNvSpPr>
            <p:nvPr/>
          </p:nvSpPr>
          <p:spPr bwMode="auto">
            <a:xfrm>
              <a:off x="5110" y="2460"/>
              <a:ext cx="359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0" name="Rectangle 13"/>
            <p:cNvSpPr>
              <a:spLocks noChangeArrowheads="1"/>
            </p:cNvSpPr>
            <p:nvPr/>
          </p:nvSpPr>
          <p:spPr bwMode="auto">
            <a:xfrm>
              <a:off x="546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1" name="Rectangle 14"/>
            <p:cNvSpPr>
              <a:spLocks noChangeArrowheads="1"/>
            </p:cNvSpPr>
            <p:nvPr/>
          </p:nvSpPr>
          <p:spPr bwMode="auto">
            <a:xfrm>
              <a:off x="583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</a:rPr>
              <a:t>2.Одна из основных частей машины</a:t>
            </a:r>
          </a:p>
          <a:p>
            <a:pPr eaLnBrk="1" hangingPunct="1">
              <a:buFontTx/>
              <a:buNone/>
            </a:pPr>
            <a:endParaRPr lang="ru-RU" sz="2800" b="1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6600CC"/>
                </a:solidFill>
              </a:rPr>
              <a:t>            д в и г а т е л ь</a:t>
            </a:r>
          </a:p>
        </p:txBody>
      </p:sp>
      <p:pic>
        <p:nvPicPr>
          <p:cNvPr id="12303" name="Picture 15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8100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 noChangeAspect="1"/>
          </p:cNvGrpSpPr>
          <p:nvPr/>
        </p:nvGrpSpPr>
        <p:grpSpPr bwMode="auto">
          <a:xfrm>
            <a:off x="2019300" y="2895600"/>
            <a:ext cx="5740400" cy="1352550"/>
            <a:chOff x="2409" y="2100"/>
            <a:chExt cx="4320" cy="1080"/>
          </a:xfrm>
        </p:grpSpPr>
        <p:sp>
          <p:nvSpPr>
            <p:cNvPr id="15366" name="AutoShape 28"/>
            <p:cNvSpPr>
              <a:spLocks noChangeAspect="1" noChangeArrowheads="1"/>
            </p:cNvSpPr>
            <p:nvPr/>
          </p:nvSpPr>
          <p:spPr bwMode="auto">
            <a:xfrm>
              <a:off x="2409" y="2100"/>
              <a:ext cx="4320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7" name="Rectangle 29"/>
            <p:cNvSpPr>
              <a:spLocks noChangeArrowheads="1"/>
            </p:cNvSpPr>
            <p:nvPr/>
          </p:nvSpPr>
          <p:spPr bwMode="auto">
            <a:xfrm>
              <a:off x="295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8" name="Rectangle 30"/>
            <p:cNvSpPr>
              <a:spLocks noChangeArrowheads="1"/>
            </p:cNvSpPr>
            <p:nvPr/>
          </p:nvSpPr>
          <p:spPr bwMode="auto">
            <a:xfrm>
              <a:off x="3309" y="2463"/>
              <a:ext cx="358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Rectangle 31"/>
            <p:cNvSpPr>
              <a:spLocks noChangeArrowheads="1"/>
            </p:cNvSpPr>
            <p:nvPr/>
          </p:nvSpPr>
          <p:spPr bwMode="auto">
            <a:xfrm>
              <a:off x="3669" y="2461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0" name="Rectangle 32"/>
            <p:cNvSpPr>
              <a:spLocks noChangeArrowheads="1"/>
            </p:cNvSpPr>
            <p:nvPr/>
          </p:nvSpPr>
          <p:spPr bwMode="auto">
            <a:xfrm>
              <a:off x="402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1" name="Rectangle 33"/>
            <p:cNvSpPr>
              <a:spLocks noChangeArrowheads="1"/>
            </p:cNvSpPr>
            <p:nvPr/>
          </p:nvSpPr>
          <p:spPr bwMode="auto">
            <a:xfrm>
              <a:off x="439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Rectangle 34"/>
            <p:cNvSpPr>
              <a:spLocks noChangeArrowheads="1"/>
            </p:cNvSpPr>
            <p:nvPr/>
          </p:nvSpPr>
          <p:spPr bwMode="auto">
            <a:xfrm>
              <a:off x="474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3" name="Rectangle 35"/>
            <p:cNvSpPr>
              <a:spLocks noChangeArrowheads="1"/>
            </p:cNvSpPr>
            <p:nvPr/>
          </p:nvSpPr>
          <p:spPr bwMode="auto">
            <a:xfrm>
              <a:off x="5110" y="2460"/>
              <a:ext cx="359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4" name="Rectangle 36"/>
            <p:cNvSpPr>
              <a:spLocks noChangeArrowheads="1"/>
            </p:cNvSpPr>
            <p:nvPr/>
          </p:nvSpPr>
          <p:spPr bwMode="auto">
            <a:xfrm>
              <a:off x="546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</a:rPr>
              <a:t>3.Деталь зубчатого механизма (зубчатой передачи)</a:t>
            </a:r>
          </a:p>
          <a:p>
            <a:pPr eaLnBrk="1" hangingPunct="1">
              <a:buFontTx/>
              <a:buNone/>
            </a:pPr>
            <a:endParaRPr lang="ru-RU" sz="2800" b="1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6600CC"/>
                </a:solidFill>
              </a:rPr>
              <a:t>              ш е с т е р н я</a:t>
            </a:r>
          </a:p>
        </p:txBody>
      </p:sp>
      <p:pic>
        <p:nvPicPr>
          <p:cNvPr id="13349" name="Picture 37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6900" y="4152900"/>
            <a:ext cx="31242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 noChangeAspect="1"/>
          </p:cNvGrpSpPr>
          <p:nvPr/>
        </p:nvGrpSpPr>
        <p:grpSpPr bwMode="auto">
          <a:xfrm>
            <a:off x="2336800" y="2889250"/>
            <a:ext cx="5562600" cy="1352550"/>
            <a:chOff x="2409" y="2100"/>
            <a:chExt cx="4320" cy="1080"/>
          </a:xfrm>
        </p:grpSpPr>
        <p:sp>
          <p:nvSpPr>
            <p:cNvPr id="16390" name="AutoShape 15"/>
            <p:cNvSpPr>
              <a:spLocks noChangeAspect="1" noChangeArrowheads="1"/>
            </p:cNvSpPr>
            <p:nvPr/>
          </p:nvSpPr>
          <p:spPr bwMode="auto">
            <a:xfrm>
              <a:off x="2409" y="2100"/>
              <a:ext cx="4320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Rectangle 16"/>
            <p:cNvSpPr>
              <a:spLocks noChangeArrowheads="1"/>
            </p:cNvSpPr>
            <p:nvPr/>
          </p:nvSpPr>
          <p:spPr bwMode="auto">
            <a:xfrm>
              <a:off x="295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Rectangle 17"/>
            <p:cNvSpPr>
              <a:spLocks noChangeArrowheads="1"/>
            </p:cNvSpPr>
            <p:nvPr/>
          </p:nvSpPr>
          <p:spPr bwMode="auto">
            <a:xfrm>
              <a:off x="3309" y="2463"/>
              <a:ext cx="358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Rectangle 18"/>
            <p:cNvSpPr>
              <a:spLocks noChangeArrowheads="1"/>
            </p:cNvSpPr>
            <p:nvPr/>
          </p:nvSpPr>
          <p:spPr bwMode="auto">
            <a:xfrm>
              <a:off x="3669" y="2461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Rectangle 19"/>
            <p:cNvSpPr>
              <a:spLocks noChangeArrowheads="1"/>
            </p:cNvSpPr>
            <p:nvPr/>
          </p:nvSpPr>
          <p:spPr bwMode="auto">
            <a:xfrm>
              <a:off x="402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Rectangle 20"/>
            <p:cNvSpPr>
              <a:spLocks noChangeArrowheads="1"/>
            </p:cNvSpPr>
            <p:nvPr/>
          </p:nvSpPr>
          <p:spPr bwMode="auto">
            <a:xfrm>
              <a:off x="439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Rectangle 21"/>
            <p:cNvSpPr>
              <a:spLocks noChangeArrowheads="1"/>
            </p:cNvSpPr>
            <p:nvPr/>
          </p:nvSpPr>
          <p:spPr bwMode="auto">
            <a:xfrm>
              <a:off x="474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</a:rPr>
              <a:t>4.Подножка или рычаг для управления машиной (транспортным средством)</a:t>
            </a:r>
          </a:p>
          <a:p>
            <a:pPr eaLnBrk="1" hangingPunct="1">
              <a:buFontTx/>
              <a:buNone/>
            </a:pPr>
            <a:endParaRPr lang="ru-RU" sz="2800" b="1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6600CC"/>
                </a:solidFill>
              </a:rPr>
              <a:t>                п е д а л ь</a:t>
            </a:r>
          </a:p>
        </p:txBody>
      </p:sp>
      <p:pic>
        <p:nvPicPr>
          <p:cNvPr id="14358" name="Picture 22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0500" y="4065588"/>
            <a:ext cx="3416300" cy="25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311400" y="3581400"/>
            <a:ext cx="5943600" cy="1485900"/>
            <a:chOff x="2409" y="2100"/>
            <a:chExt cx="4320" cy="1080"/>
          </a:xfrm>
        </p:grpSpPr>
        <p:sp>
          <p:nvSpPr>
            <p:cNvPr id="17414" name="AutoShape 5"/>
            <p:cNvSpPr>
              <a:spLocks noChangeAspect="1" noChangeArrowheads="1"/>
            </p:cNvSpPr>
            <p:nvPr/>
          </p:nvSpPr>
          <p:spPr bwMode="auto">
            <a:xfrm>
              <a:off x="2409" y="2100"/>
              <a:ext cx="4320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5" name="Rectangle 6"/>
            <p:cNvSpPr>
              <a:spLocks noChangeArrowheads="1"/>
            </p:cNvSpPr>
            <p:nvPr/>
          </p:nvSpPr>
          <p:spPr bwMode="auto">
            <a:xfrm>
              <a:off x="295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6" name="Rectangle 7"/>
            <p:cNvSpPr>
              <a:spLocks noChangeArrowheads="1"/>
            </p:cNvSpPr>
            <p:nvPr/>
          </p:nvSpPr>
          <p:spPr bwMode="auto">
            <a:xfrm>
              <a:off x="3309" y="2463"/>
              <a:ext cx="358" cy="35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7" name="Rectangle 8"/>
            <p:cNvSpPr>
              <a:spLocks noChangeArrowheads="1"/>
            </p:cNvSpPr>
            <p:nvPr/>
          </p:nvSpPr>
          <p:spPr bwMode="auto">
            <a:xfrm>
              <a:off x="3669" y="2461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8" name="Rectangle 9"/>
            <p:cNvSpPr>
              <a:spLocks noChangeArrowheads="1"/>
            </p:cNvSpPr>
            <p:nvPr/>
          </p:nvSpPr>
          <p:spPr bwMode="auto">
            <a:xfrm>
              <a:off x="402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9" name="Rectangle 10"/>
            <p:cNvSpPr>
              <a:spLocks noChangeArrowheads="1"/>
            </p:cNvSpPr>
            <p:nvPr/>
          </p:nvSpPr>
          <p:spPr bwMode="auto">
            <a:xfrm>
              <a:off x="4390" y="2460"/>
              <a:ext cx="359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0" name="Rectangle 11"/>
            <p:cNvSpPr>
              <a:spLocks noChangeArrowheads="1"/>
            </p:cNvSpPr>
            <p:nvPr/>
          </p:nvSpPr>
          <p:spPr bwMode="auto">
            <a:xfrm>
              <a:off x="4749" y="2460"/>
              <a:ext cx="360" cy="35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</a:rPr>
              <a:t>5.Небольшой металлический брусок, соединяющий вал электродвигателя со шкивом ремённой передачи (например, в токарном станке для обработки древесины)</a:t>
            </a:r>
          </a:p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6600CC"/>
                </a:solidFill>
              </a:rPr>
              <a:t>                ш п о н к а</a:t>
            </a:r>
          </a:p>
        </p:txBody>
      </p:sp>
      <p:pic>
        <p:nvPicPr>
          <p:cNvPr id="15372" name="Picture 12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4724400"/>
            <a:ext cx="2286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514600"/>
            <a:ext cx="4038600" cy="4191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dirty="0" err="1" smtClean="0">
                <a:solidFill>
                  <a:srgbClr val="6600CC"/>
                </a:solidFill>
              </a:rPr>
              <a:t>тельдвига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6600CC"/>
                </a:solidFill>
              </a:rPr>
              <a:t> </a:t>
            </a:r>
            <a:r>
              <a:rPr lang="ru-RU" b="1" dirty="0" err="1" smtClean="0">
                <a:solidFill>
                  <a:srgbClr val="6600CC"/>
                </a:solidFill>
              </a:rPr>
              <a:t>нихамезм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err="1" smtClean="0">
                <a:solidFill>
                  <a:srgbClr val="6600CC"/>
                </a:solidFill>
              </a:rPr>
              <a:t>тершесня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err="1" smtClean="0">
                <a:solidFill>
                  <a:srgbClr val="6600CC"/>
                </a:solidFill>
              </a:rPr>
              <a:t>печареда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6600CC"/>
                </a:solidFill>
              </a:rPr>
              <a:t> </a:t>
            </a:r>
            <a:r>
              <a:rPr lang="ru-RU" b="1" dirty="0" err="1" smtClean="0">
                <a:solidFill>
                  <a:srgbClr val="6600CC"/>
                </a:solidFill>
              </a:rPr>
              <a:t>канопш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err="1" smtClean="0">
                <a:solidFill>
                  <a:srgbClr val="6600CC"/>
                </a:solidFill>
              </a:rPr>
              <a:t>шилц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err="1" smtClean="0">
                <a:solidFill>
                  <a:srgbClr val="6600CC"/>
                </a:solidFill>
              </a:rPr>
              <a:t>нозев</a:t>
            </a:r>
            <a:endParaRPr lang="ru-RU" b="1" dirty="0" smtClean="0">
              <a:solidFill>
                <a:srgbClr val="6600CC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err="1" smtClean="0">
                <a:solidFill>
                  <a:srgbClr val="6600CC"/>
                </a:solidFill>
              </a:rPr>
              <a:t>лекосо</a:t>
            </a:r>
            <a:endParaRPr lang="ru-RU" b="1" dirty="0" smtClean="0">
              <a:solidFill>
                <a:srgbClr val="6600CC"/>
              </a:solidFill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14600"/>
            <a:ext cx="4038600" cy="426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двигатель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 механизм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шестерня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передача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 шпонка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 шлиц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 звено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6600CC"/>
                </a:solidFill>
              </a:rPr>
              <a:t> колесо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752600" y="609600"/>
            <a:ext cx="589744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</a:rPr>
              <a:t>Задание. </a:t>
            </a:r>
            <a:endParaRPr lang="ru-RU" sz="2400" b="1" dirty="0">
              <a:solidFill>
                <a:srgbClr val="0000FF"/>
              </a:solidFill>
            </a:endParaRPr>
          </a:p>
          <a:p>
            <a:pPr algn="ctr"/>
            <a:r>
              <a:rPr lang="ru-RU" sz="2400" b="1" dirty="0">
                <a:solidFill>
                  <a:srgbClr val="0000FF"/>
                </a:solidFill>
              </a:rPr>
              <a:t>В данных словах буквы перепутаны.</a:t>
            </a:r>
          </a:p>
          <a:p>
            <a:pPr algn="ctr"/>
            <a:r>
              <a:rPr lang="ru-RU" sz="2400" b="1" dirty="0">
                <a:solidFill>
                  <a:srgbClr val="0000FF"/>
                </a:solidFill>
              </a:rPr>
              <a:t> Напишите слова правильно: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05200" y="2819400"/>
            <a:ext cx="1905000" cy="1752600"/>
            <a:chOff x="1632" y="1248"/>
            <a:chExt cx="2682" cy="2286"/>
          </a:xfrm>
        </p:grpSpPr>
        <p:sp>
          <p:nvSpPr>
            <p:cNvPr id="18442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598 w 21600"/>
                <a:gd name="T1" fmla="*/ 0 h 21600"/>
                <a:gd name="T2" fmla="*/ 1195 w 21600"/>
                <a:gd name="T3" fmla="*/ 524 h 21600"/>
                <a:gd name="T4" fmla="*/ 598 w 21600"/>
                <a:gd name="T5" fmla="*/ 1048 h 21600"/>
                <a:gd name="T6" fmla="*/ 0 w 21600"/>
                <a:gd name="T7" fmla="*/ 52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98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ru-RU"/>
            </a:p>
          </p:txBody>
        </p:sp>
        <p:sp>
          <p:nvSpPr>
            <p:cNvPr id="18443" name="AutoShape 17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715 w 21600"/>
                <a:gd name="T1" fmla="*/ 0 h 21600"/>
                <a:gd name="T2" fmla="*/ 1429 w 21600"/>
                <a:gd name="T3" fmla="*/ 627 h 21600"/>
                <a:gd name="T4" fmla="*/ 715 w 21600"/>
                <a:gd name="T5" fmla="*/ 1253 h 21600"/>
                <a:gd name="T6" fmla="*/ 0 w 21600"/>
                <a:gd name="T7" fmla="*/ 62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98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ru-RU"/>
            </a:p>
          </p:txBody>
        </p:sp>
        <p:sp>
          <p:nvSpPr>
            <p:cNvPr id="18444" name="AutoShape 18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794 w 21600"/>
                <a:gd name="T1" fmla="*/ 0 h 21600"/>
                <a:gd name="T2" fmla="*/ 1588 w 21600"/>
                <a:gd name="T3" fmla="*/ 696 h 21600"/>
                <a:gd name="T4" fmla="*/ 794 w 21600"/>
                <a:gd name="T5" fmla="*/ 1392 h 21600"/>
                <a:gd name="T6" fmla="*/ 0 w 21600"/>
                <a:gd name="T7" fmla="*/ 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98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ru-RU"/>
            </a:p>
          </p:txBody>
        </p:sp>
      </p:grpSp>
      <p:pic>
        <p:nvPicPr>
          <p:cNvPr id="9235" name="Picture 19" descr="j02518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5029200"/>
            <a:ext cx="1905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6" name="Picture 20" descr="j02129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05400"/>
            <a:ext cx="17526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7" name="Picture 21" descr="j027888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5181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/>
      <p:bldP spid="9222" grpId="0" build="p"/>
      <p:bldP spid="92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>
                <a:solidFill>
                  <a:srgbClr val="6600CC"/>
                </a:solidFill>
              </a:rPr>
              <a:t>Список использованных печатных источников.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1.Тищенко А.Т. Технология. Индустриальные технологии: 6 класс: методическое пособие / А.Т. Тищенко. – М.: Вентана-Граф, 2014.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2.Тищенко А.Т. Технология. Индустриальные технологии: 6 класс: рабочая тетрадь для учащихся общеобразовательных организаций/ А.Т. Тищенко, Н.А. Буглаева. – М.: Вентана-Граф, 2014.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3.Тищенко А.Т. Технология. Индустриальные технологии: 5 класс: учебник для учащихся общеобразовательных учреждений / А.Т. Тищенко, В.Д. Симоненко. – М.: Вентана-Граф, 2012.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00FF"/>
                </a:solidFill>
              </a:rPr>
              <a:t>4.Тищенко А.Т. Технология. Индустриальные технологии: 6 класс: учебник для учащихся общеобразовательных учреждений /А.Т. Тищенко, В.Д. Симоненко – М.: Вентана-Граф, 2013.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660066"/>
                </a:solidFill>
              </a:rPr>
              <a:t/>
            </a:r>
            <a:br>
              <a:rPr lang="ru-RU" sz="3200" b="1" smtClean="0">
                <a:solidFill>
                  <a:srgbClr val="660066"/>
                </a:solidFill>
              </a:rPr>
            </a:br>
            <a:r>
              <a:rPr lang="ru-RU" sz="2800" b="1" smtClean="0">
                <a:solidFill>
                  <a:srgbClr val="6600CC"/>
                </a:solidFill>
              </a:rPr>
              <a:t>Активные ссылки на использованные изображения и видео (URL-адреса).</a:t>
            </a:r>
            <a:br>
              <a:rPr lang="ru-RU" sz="2800" b="1" smtClean="0">
                <a:solidFill>
                  <a:srgbClr val="6600CC"/>
                </a:solidFill>
              </a:rPr>
            </a:br>
            <a:endParaRPr lang="ru-RU" sz="2800" b="1" smtClean="0">
              <a:solidFill>
                <a:srgbClr val="6600CC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звёздочка: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2"/>
              </a:rPr>
              <a:t>http://www.hartelman.nl/images/products/image-1420-1992-800-800-0-0.png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двигатель: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3"/>
              </a:rPr>
              <a:t>http://кавторг.рф/uploads/posts/2015-01-29-09-08-58-Shematicheskoe-izobrazhenie-Dvigatelya-vnutrennego-sgoraniya.jpg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шестерня: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4"/>
              </a:rPr>
              <a:t>https://xn--80ahhi0afh.kz/upload/iblock/402/h76973.jpg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педаль: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5"/>
              </a:rPr>
              <a:t>https://upload.wikimedia.org/wikipedia/commons/0/0c/Pedalerie_Peugeot_206.jpg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шпонка: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6"/>
              </a:rPr>
              <a:t>https://www.wuerthmarket.ru/img/media/pics/c/d/8/p519b8d61bfcd8.jpg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станок СТД-120М: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7"/>
              </a:rPr>
              <a:t>https://54.img.avito.st/1280x960/1894822654.jpg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автомобиль в разрезе: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8"/>
              </a:rPr>
              <a:t>http://ww.w.doskaurala.ru/orimg/97531-dgip2.jpg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цепная передача: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9"/>
              </a:rPr>
              <a:t>http://www.chelny-izvest.ru/content/images/50b48d186c0401354009880.jpg</a:t>
            </a:r>
            <a:endParaRPr lang="ru-RU" sz="1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905000" y="6858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6600CC"/>
                </a:solidFill>
              </a:rPr>
              <a:t>Автомобиль (основные части)</a:t>
            </a:r>
          </a:p>
        </p:txBody>
      </p:sp>
      <p:pic>
        <p:nvPicPr>
          <p:cNvPr id="19467" name="Picture 11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295400"/>
            <a:ext cx="5410200" cy="441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6781800" y="3048000"/>
            <a:ext cx="236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Двигатель внутреннего сгорания</a:t>
            </a: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5943600" y="3352800"/>
            <a:ext cx="1219200" cy="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33400" y="4968875"/>
            <a:ext cx="259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Передаточные механизмы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V="1">
            <a:off x="2819400" y="3733800"/>
            <a:ext cx="1828800" cy="13716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7162800" y="5257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Колёса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5029200" y="5334000"/>
            <a:ext cx="2209800" cy="1524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6858000" y="4876800"/>
            <a:ext cx="381000" cy="6096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8" grpId="0"/>
      <p:bldP spid="19469" grpId="0" animBg="1"/>
      <p:bldP spid="19470" grpId="0"/>
      <p:bldP spid="19471" grpId="0" animBg="1"/>
      <p:bldP spid="19472" grpId="0"/>
      <p:bldP spid="19474" grpId="0" animBg="1"/>
      <p:bldP spid="1947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660066"/>
                </a:solidFill>
              </a:rPr>
              <a:t/>
            </a:r>
            <a:br>
              <a:rPr lang="ru-RU" sz="3200" b="1" smtClean="0">
                <a:solidFill>
                  <a:srgbClr val="660066"/>
                </a:solidFill>
              </a:rPr>
            </a:br>
            <a:r>
              <a:rPr lang="ru-RU" sz="2800" b="1" smtClean="0">
                <a:solidFill>
                  <a:srgbClr val="6600CC"/>
                </a:solidFill>
              </a:rPr>
              <a:t>Активные ссылки на использованные изображения и видео (URL-адреса).</a:t>
            </a:r>
            <a:br>
              <a:rPr lang="ru-RU" sz="2800" b="1" smtClean="0">
                <a:solidFill>
                  <a:srgbClr val="6600CC"/>
                </a:solidFill>
              </a:rPr>
            </a:br>
            <a:endParaRPr lang="ru-RU" sz="2800" b="1" smtClean="0">
              <a:solidFill>
                <a:srgbClr val="6600CC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велосипед: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2"/>
              </a:rPr>
              <a:t>http://tapety.tja.pl/obrazki/tja_normalne/51347.jpg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цепная передача: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3"/>
              </a:rPr>
              <a:t>http://komane.ru/nuda/ekonomicheskaya-i-tehnicheskaya-perestrojka-obshestva-v-uloviy/565.png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схема эскалатора: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4"/>
              </a:rPr>
              <a:t>http://www.liftovod.com/wp-content/uploads/2015/08/elevator-inda-house.jpg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эскалатор метро: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5"/>
              </a:rPr>
              <a:t>http://www.decorussteel.com/uygulamalar/yuruyenmerdiven/yuruyenmerdiven5.jpg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зубчатая передача: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6"/>
              </a:rPr>
              <a:t>http://wiki.zr.ru/images/f/f6/%D0%A2%D1%80%D0%B0%D0%BD%D1%81%D0%BC%D0%B8%D1%81%D1%81%D0%B8%D1%8F_27.jpg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зубчатая передача: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7"/>
              </a:rPr>
              <a:t>http://www.irt-m2p.eu/globalflexit/images/UserFiles/Image/visuels-accueil/1490_870_7_visuel2.jpg</a:t>
            </a:r>
            <a:endParaRPr lang="ru-RU" sz="1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660066"/>
                </a:solidFill>
              </a:rPr>
              <a:t/>
            </a:r>
            <a:br>
              <a:rPr lang="ru-RU" sz="3200" b="1" smtClean="0">
                <a:solidFill>
                  <a:srgbClr val="660066"/>
                </a:solidFill>
              </a:rPr>
            </a:br>
            <a:r>
              <a:rPr lang="ru-RU" sz="2800" b="1" smtClean="0">
                <a:solidFill>
                  <a:srgbClr val="6600CC"/>
                </a:solidFill>
              </a:rPr>
              <a:t>Активные ссылки на использованные изображения и видео (URL-адреса).</a:t>
            </a:r>
            <a:br>
              <a:rPr lang="ru-RU" sz="2800" b="1" smtClean="0">
                <a:solidFill>
                  <a:srgbClr val="6600CC"/>
                </a:solidFill>
              </a:rPr>
            </a:br>
            <a:endParaRPr lang="ru-RU" sz="2800" b="1" smtClean="0">
              <a:solidFill>
                <a:srgbClr val="6600CC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зубчатый механизм ручной дрели: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2"/>
              </a:rPr>
              <a:t>http://www.iocresco.it/images/phocagallery/Picture_cards/Attrezzi_da_lavoro/Trapani/Hand%20drill1.jpg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реечная передача: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3"/>
              </a:rPr>
              <a:t>http://www.knep.ru/images/mehanizm/reechnyj-mehanizm.jpg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реечная передача сверлильного станка: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4"/>
              </a:rPr>
              <a:t>http://www.rucni-naradi.cz/img_product/img/proma-ap-2-rucni-lis.jpg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шпоночное соединение: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5"/>
              </a:rPr>
              <a:t>http://refwin.ru/files/18/images_11/image246.jpg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шлицевая карданного вала: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6"/>
              </a:rPr>
              <a:t>http://gkgk.ru/netcat_files/userfiles/SJ68740-CB75-11.JPG</a:t>
            </a:r>
            <a:endParaRPr lang="ru-RU" sz="1600" b="1" smtClean="0"/>
          </a:p>
          <a:p>
            <a:pPr eaLnBrk="1" hangingPunct="1">
              <a:buFontTx/>
              <a:buNone/>
            </a:pPr>
            <a:r>
              <a:rPr lang="ru-RU" sz="1600" b="1" smtClean="0">
                <a:solidFill>
                  <a:srgbClr val="0000FF"/>
                </a:solidFill>
              </a:rPr>
              <a:t>Изображение шлицевое соединение:</a:t>
            </a:r>
          </a:p>
          <a:p>
            <a:pPr eaLnBrk="1" hangingPunct="1">
              <a:buFontTx/>
              <a:buNone/>
            </a:pPr>
            <a:r>
              <a:rPr lang="ru-RU" sz="1600" b="1" smtClean="0">
                <a:hlinkClick r:id="rId7"/>
              </a:rPr>
              <a:t>http://ok-t.ru/studopedia/baza2/1880179264800.files/image194.jpg</a:t>
            </a:r>
            <a:endParaRPr lang="ru-RU" sz="1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600200"/>
            <a:ext cx="6400800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438400" y="6858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6600CC"/>
                </a:solidFill>
              </a:rPr>
              <a:t>Токарный станок СТД-120М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20663" y="3352800"/>
            <a:ext cx="177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solidFill>
                  <a:srgbClr val="0000FF"/>
                </a:solidFill>
              </a:rPr>
              <a:t>Двигатель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81000" y="15240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Ремённая передача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562600" y="1828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Шпиндель</a:t>
            </a: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1371600" y="3733800"/>
            <a:ext cx="914400" cy="4572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362200" y="1905000"/>
            <a:ext cx="533400" cy="1447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3962400" y="2209800"/>
            <a:ext cx="2209800" cy="12192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6" grpId="0"/>
      <p:bldP spid="17417" grpId="0" animBg="1"/>
      <p:bldP spid="17419" grpId="0" animBg="1"/>
      <p:bldP spid="174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3" name="Picture 13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1371600"/>
            <a:ext cx="8153400" cy="42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743200" y="5334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Цепная передача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514600"/>
            <a:ext cx="39624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371600"/>
            <a:ext cx="4648200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209800" y="685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Цепная передача велосипеда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514600" y="685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Эскалатор в метро</a:t>
            </a:r>
          </a:p>
        </p:txBody>
      </p:sp>
      <p:pic>
        <p:nvPicPr>
          <p:cNvPr id="22534" name="Picture 6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716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667000"/>
            <a:ext cx="52578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514600" y="6096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Зубчатая передача</a:t>
            </a:r>
          </a:p>
        </p:txBody>
      </p:sp>
      <p:pic>
        <p:nvPicPr>
          <p:cNvPr id="23558" name="Picture 6" descr="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38862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7" descr="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667000"/>
            <a:ext cx="4267200" cy="249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752600" y="6858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Зубчатый механизм ручной дрели</a:t>
            </a:r>
          </a:p>
        </p:txBody>
      </p:sp>
      <p:pic>
        <p:nvPicPr>
          <p:cNvPr id="24582" name="Picture 6" descr="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295400"/>
            <a:ext cx="443388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752600" y="609600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Реечный механизм настольного сверлильного станка</a:t>
            </a:r>
          </a:p>
        </p:txBody>
      </p:sp>
      <p:pic>
        <p:nvPicPr>
          <p:cNvPr id="25605" name="Picture 5" descr="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590800"/>
            <a:ext cx="2819400" cy="261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 descr="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057400"/>
            <a:ext cx="348773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469</Words>
  <Application>Microsoft Office PowerPoint</Application>
  <PresentationFormat>Экран (4:3)</PresentationFormat>
  <Paragraphs>108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Arial</vt:lpstr>
      <vt:lpstr>Оформление по умолчанию</vt:lpstr>
      <vt:lpstr>Элементы машиноведения. Составные части машин.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использованных печатных источников.</vt:lpstr>
      <vt:lpstr> Активные ссылки на использованные изображения и видео (URL-адреса). </vt:lpstr>
      <vt:lpstr> Активные ссылки на использованные изображения и видео (URL-адреса). </vt:lpstr>
      <vt:lpstr> Активные ссылки на использованные изображения и видео (URL-адреса).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Учетная запись Майкрософт</cp:lastModifiedBy>
  <cp:revision>26</cp:revision>
  <cp:lastPrinted>1601-01-01T00:00:00Z</cp:lastPrinted>
  <dcterms:created xsi:type="dcterms:W3CDTF">2016-01-16T15:22:39Z</dcterms:created>
  <dcterms:modified xsi:type="dcterms:W3CDTF">2020-04-05T21:13:26Z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