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2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6" r:id="rId22"/>
    <p:sldId id="275" r:id="rId23"/>
    <p:sldId id="277" r:id="rId24"/>
    <p:sldId id="278" r:id="rId25"/>
    <p:sldId id="279" r:id="rId26"/>
    <p:sldId id="280" r:id="rId27"/>
    <p:sldId id="281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1704" y="12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3B89-3C7A-40B7-A8F7-30FCC2773EC2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2FA9-DB6B-48E4-BBF0-8858DE00CD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3B89-3C7A-40B7-A8F7-30FCC2773EC2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2FA9-DB6B-48E4-BBF0-8858DE00CD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3B89-3C7A-40B7-A8F7-30FCC2773EC2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2FA9-DB6B-48E4-BBF0-8858DE00CD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3B89-3C7A-40B7-A8F7-30FCC2773EC2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2FA9-DB6B-48E4-BBF0-8858DE00CD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3B89-3C7A-40B7-A8F7-30FCC2773EC2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2FA9-DB6B-48E4-BBF0-8858DE00CD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3B89-3C7A-40B7-A8F7-30FCC2773EC2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2FA9-DB6B-48E4-BBF0-8858DE00CD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3B89-3C7A-40B7-A8F7-30FCC2773EC2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2FA9-DB6B-48E4-BBF0-8858DE00CD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3B89-3C7A-40B7-A8F7-30FCC2773EC2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2FA9-DB6B-48E4-BBF0-8858DE00CD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3B89-3C7A-40B7-A8F7-30FCC2773EC2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2FA9-DB6B-48E4-BBF0-8858DE00CD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3B89-3C7A-40B7-A8F7-30FCC2773EC2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2FA9-DB6B-48E4-BBF0-8858DE00CD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2B3B89-3C7A-40B7-A8F7-30FCC2773EC2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52FA9-DB6B-48E4-BBF0-8858DE00CD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2B3B89-3C7A-40B7-A8F7-30FCC2773EC2}" type="datetimeFigureOut">
              <a:rPr lang="ru-RU" smtClean="0"/>
              <a:pPr/>
              <a:t>17.09.2019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52FA9-DB6B-48E4-BBF0-8858DE00CDE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18" Type="http://schemas.openxmlformats.org/officeDocument/2006/relationships/slide" Target="slide19.xml"/><Relationship Id="rId26" Type="http://schemas.openxmlformats.org/officeDocument/2006/relationships/slide" Target="slide27.xml"/><Relationship Id="rId3" Type="http://schemas.openxmlformats.org/officeDocument/2006/relationships/slide" Target="slide4.xml"/><Relationship Id="rId21" Type="http://schemas.openxmlformats.org/officeDocument/2006/relationships/slide" Target="slide22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8.xml"/><Relationship Id="rId25" Type="http://schemas.openxmlformats.org/officeDocument/2006/relationships/slide" Target="slide26.xml"/><Relationship Id="rId2" Type="http://schemas.openxmlformats.org/officeDocument/2006/relationships/slide" Target="slide3.xml"/><Relationship Id="rId16" Type="http://schemas.openxmlformats.org/officeDocument/2006/relationships/slide" Target="slide17.xml"/><Relationship Id="rId20" Type="http://schemas.openxmlformats.org/officeDocument/2006/relationships/slide" Target="slide21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24" Type="http://schemas.openxmlformats.org/officeDocument/2006/relationships/slide" Target="slide25.xml"/><Relationship Id="rId5" Type="http://schemas.openxmlformats.org/officeDocument/2006/relationships/slide" Target="slide6.xml"/><Relationship Id="rId15" Type="http://schemas.openxmlformats.org/officeDocument/2006/relationships/slide" Target="slide16.xml"/><Relationship Id="rId23" Type="http://schemas.openxmlformats.org/officeDocument/2006/relationships/slide" Target="slide24.xml"/><Relationship Id="rId10" Type="http://schemas.openxmlformats.org/officeDocument/2006/relationships/slide" Target="slide11.xml"/><Relationship Id="rId19" Type="http://schemas.openxmlformats.org/officeDocument/2006/relationships/slide" Target="slide20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5.xml"/><Relationship Id="rId22" Type="http://schemas.openxmlformats.org/officeDocument/2006/relationships/slide" Target="slide2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192"/>
            <a:ext cx="2771800" cy="375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745771" y="1412776"/>
            <a:ext cx="6383842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Детям знать положено </a:t>
            </a:r>
          </a:p>
          <a:p>
            <a:pPr algn="ctr"/>
            <a:r>
              <a:rPr lang="ru-RU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</a:t>
            </a:r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равила дорожные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46488" y="332656"/>
            <a:ext cx="219643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И Г Р А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29255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6" y="188640"/>
            <a:ext cx="5823709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kumimoji="0" lang="ru-RU" sz="5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Место, </a:t>
            </a:r>
          </a:p>
          <a:p>
            <a:pPr algn="ctr"/>
            <a:r>
              <a:rPr kumimoji="0" lang="ru-RU" sz="5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где на время </a:t>
            </a:r>
          </a:p>
          <a:p>
            <a:pPr algn="ctr"/>
            <a:r>
              <a:rPr kumimoji="0" lang="ru-RU" sz="5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оставляют </a:t>
            </a:r>
          </a:p>
          <a:p>
            <a:pPr algn="ctr"/>
            <a:r>
              <a:rPr kumimoji="0" lang="ru-RU" sz="5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свой транспорт. 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580112" y="5085184"/>
            <a:ext cx="2988574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endParaRPr lang="ru-RU" sz="5400" b="1" cap="all" spc="0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endParaRPr lang="ru-RU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стоянка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5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452319" y="260647"/>
            <a:ext cx="1247117" cy="1646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476672"/>
            <a:ext cx="5683031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kumimoji="0" lang="ru-RU" sz="5400" b="1" i="0" u="none" strike="noStrike" cap="all" spc="0" normalizeH="0" baseline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Многоместный </a:t>
            </a:r>
          </a:p>
          <a:p>
            <a:pPr algn="ctr"/>
            <a:r>
              <a:rPr kumimoji="0" lang="ru-RU" sz="5400" b="1" i="0" u="none" strike="noStrike" cap="all" spc="0" normalizeH="0" baseline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автомобиль </a:t>
            </a:r>
          </a:p>
          <a:p>
            <a:pPr algn="ctr"/>
            <a:r>
              <a:rPr kumimoji="0" lang="ru-RU" sz="5400" b="1" i="0" u="none" strike="noStrike" cap="all" spc="0" normalizeH="0" baseline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для перевозки</a:t>
            </a:r>
          </a:p>
          <a:p>
            <a:pPr algn="ctr"/>
            <a:r>
              <a:rPr kumimoji="0" lang="ru-RU" sz="5400" b="1" i="0" u="none" strike="noStrike" cap="all" spc="0" normalizeH="0" baseline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пассажиров. 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580112" y="5085184"/>
            <a:ext cx="2480486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endParaRPr lang="ru-RU" sz="5400" b="1" cap="none" spc="0" dirty="0" smtClean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pPr algn="ctr"/>
            <a:endParaRPr lang="ru-RU" sz="54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pPr algn="ctr"/>
            <a:r>
              <a:rPr lang="ru-RU" sz="5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автобус</a:t>
            </a:r>
            <a:endParaRPr lang="ru-RU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pic>
        <p:nvPicPr>
          <p:cNvPr id="5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452319" y="260647"/>
            <a:ext cx="1247117" cy="1646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404664"/>
            <a:ext cx="7981095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kumimoji="0" lang="ru-RU" sz="5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Водители – </a:t>
            </a:r>
          </a:p>
          <a:p>
            <a:pPr algn="ctr"/>
            <a:r>
              <a:rPr kumimoji="0" lang="ru-RU" sz="5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лихачи очень </a:t>
            </a:r>
          </a:p>
          <a:p>
            <a:pPr algn="ctr"/>
            <a:r>
              <a:rPr kumimoji="0" lang="ru-RU" sz="5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любят его совершать. 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228184" y="5085184"/>
            <a:ext cx="2223301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endParaRPr lang="ru-RU" sz="5400" b="1" cap="all" spc="0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endParaRPr lang="ru-RU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обгон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5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452319" y="260647"/>
            <a:ext cx="1247117" cy="1646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59632" y="1196752"/>
            <a:ext cx="421846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kumimoji="0" lang="ru-RU" sz="5400" b="1" i="0" u="none" strike="noStrike" cap="all" spc="0" normalizeH="0" baseline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Трехглазый </a:t>
            </a:r>
          </a:p>
          <a:p>
            <a:pPr algn="ctr"/>
            <a:r>
              <a:rPr kumimoji="0" lang="ru-RU" sz="5400" b="1" i="0" u="none" strike="noStrike" cap="all" spc="0" normalizeH="0" baseline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постовой. 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92080" y="5085184"/>
            <a:ext cx="3011337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5400" b="1" cap="none" spc="0" dirty="0" smtClean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  <a:p>
            <a:pPr algn="ctr"/>
            <a:endParaRPr lang="ru-RU" sz="54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  <a:p>
            <a:pPr algn="ctr"/>
            <a:r>
              <a:rPr lang="ru-RU" sz="5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светофор</a:t>
            </a:r>
            <a:endParaRPr lang="ru-RU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pic>
        <p:nvPicPr>
          <p:cNvPr id="5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452319" y="260647"/>
            <a:ext cx="1247117" cy="1646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476672"/>
            <a:ext cx="636507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kumimoji="0" lang="ru-RU" sz="5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Самые строгие </a:t>
            </a:r>
          </a:p>
          <a:p>
            <a:pPr algn="ctr"/>
            <a:r>
              <a:rPr kumimoji="0" lang="ru-RU" sz="5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дорожные знаки. 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67944" y="4941168"/>
            <a:ext cx="4599336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endParaRPr lang="ru-RU" sz="5400" b="1" cap="none" spc="0" dirty="0" smtClean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pPr algn="ctr"/>
            <a:endParaRPr lang="ru-RU" sz="54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pPr algn="ctr"/>
            <a:r>
              <a:rPr lang="ru-RU" sz="5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запрещающие</a:t>
            </a:r>
            <a:endParaRPr lang="ru-RU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pic>
        <p:nvPicPr>
          <p:cNvPr id="5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452319" y="260647"/>
            <a:ext cx="1247117" cy="1646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1" y="476672"/>
            <a:ext cx="6768752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kumimoji="0" lang="ru-RU" sz="5400" b="1" i="0" u="none" strike="noStrike" cap="all" spc="0" normalizeH="0" baseline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Дорожка вдоль </a:t>
            </a:r>
          </a:p>
          <a:p>
            <a:pPr algn="ctr"/>
            <a:r>
              <a:rPr kumimoji="0" lang="ru-RU" sz="5400" b="1" i="0" u="none" strike="noStrike" cap="all" spc="0" normalizeH="0" baseline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дороги, не для машин. 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12160" y="5229200"/>
            <a:ext cx="2506007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5400" b="1" cap="none" spc="0" dirty="0" smtClean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  <a:p>
            <a:pPr algn="ctr"/>
            <a:endParaRPr lang="ru-RU" sz="54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  <a:p>
            <a:pPr algn="ctr"/>
            <a:r>
              <a:rPr lang="ru-RU" sz="5400" b="1" cap="none" spc="0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63000"/>
                        <a:sat val="105000"/>
                      </a:schemeClr>
                    </a:gs>
                    <a:gs pos="90000">
                      <a:schemeClr val="accent1">
                        <a:shade val="50000"/>
                        <a:satMod val="100000"/>
                      </a:schemeClr>
                    </a:gs>
                  </a:gsLst>
                  <a:lin ang="5400000"/>
                </a:gradFill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тротуар</a:t>
            </a:r>
            <a:endParaRPr lang="ru-RU" sz="5400" b="1" cap="none" spc="0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63000"/>
                      <a:sat val="105000"/>
                    </a:schemeClr>
                  </a:gs>
                  <a:gs pos="90000">
                    <a:schemeClr val="accent1">
                      <a:shade val="50000"/>
                      <a:satMod val="100000"/>
                    </a:schemeClr>
                  </a:gs>
                </a:gsLst>
                <a:lin ang="5400000"/>
              </a:gradFill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pic>
        <p:nvPicPr>
          <p:cNvPr id="5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452319" y="260647"/>
            <a:ext cx="1247117" cy="1646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332656"/>
            <a:ext cx="6949787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kumimoji="0" lang="ru-RU" sz="5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При каком сигнале</a:t>
            </a:r>
          </a:p>
          <a:p>
            <a:pPr algn="ctr"/>
            <a:r>
              <a:rPr kumimoji="0" lang="ru-RU" sz="5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светофора можно</a:t>
            </a:r>
          </a:p>
          <a:p>
            <a:pPr algn="ctr"/>
            <a:r>
              <a:rPr kumimoji="0" lang="ru-RU" sz="5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переходить улицу? 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580112" y="4941168"/>
            <a:ext cx="2861745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5400" b="1" cap="none" spc="100" dirty="0" smtClean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  <a:p>
            <a:pPr algn="ctr"/>
            <a:endParaRPr lang="ru-RU" sz="5400" b="1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  <a:p>
            <a:pPr algn="ctr"/>
            <a:r>
              <a:rPr lang="ru-RU" sz="54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зелёном</a:t>
            </a:r>
            <a:endParaRPr lang="ru-RU" sz="54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pic>
        <p:nvPicPr>
          <p:cNvPr id="5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452319" y="260647"/>
            <a:ext cx="1247117" cy="1646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260648"/>
            <a:ext cx="6379823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kumimoji="0" lang="ru-RU" sz="5400" b="1" i="0" u="none" strike="noStrike" cap="all" spc="0" normalizeH="0" baseline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Как называется </a:t>
            </a:r>
          </a:p>
          <a:p>
            <a:pPr algn="ctr"/>
            <a:r>
              <a:rPr kumimoji="0" lang="ru-RU" sz="5400" b="1" i="0" u="none" strike="noStrike" cap="all" spc="0" normalizeH="0" baseline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часть улицы,</a:t>
            </a:r>
          </a:p>
          <a:p>
            <a:pPr algn="ctr"/>
            <a:r>
              <a:rPr kumimoji="0" lang="ru-RU" sz="5400" b="1" i="0" u="none" strike="noStrike" cap="all" spc="0" normalizeH="0" baseline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предназначенная</a:t>
            </a:r>
          </a:p>
          <a:p>
            <a:pPr algn="ctr"/>
            <a:r>
              <a:rPr kumimoji="0" lang="ru-RU" sz="5400" b="1" i="0" u="none" strike="noStrike" cap="all" spc="0" normalizeH="0" baseline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для пешеходов? 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56176" y="5157192"/>
            <a:ext cx="2506007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endParaRPr lang="ru-RU" sz="5400" b="1" cap="none" spc="0" dirty="0" smtClean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pPr algn="ctr"/>
            <a:endParaRPr lang="ru-RU" sz="54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pPr algn="ctr"/>
            <a:r>
              <a:rPr lang="ru-RU" sz="5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тротуар</a:t>
            </a:r>
            <a:endParaRPr lang="ru-RU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pic>
        <p:nvPicPr>
          <p:cNvPr id="5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452319" y="260647"/>
            <a:ext cx="1247117" cy="1646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260648"/>
            <a:ext cx="6759543" cy="48320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kumimoji="0" lang="ru-RU" sz="4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Чьими сигналами </a:t>
            </a:r>
          </a:p>
          <a:p>
            <a:pPr algn="ctr"/>
            <a:r>
              <a:rPr kumimoji="0" lang="ru-RU" sz="4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должен </a:t>
            </a:r>
          </a:p>
          <a:p>
            <a:pPr algn="ctr"/>
            <a:r>
              <a:rPr kumimoji="0" lang="ru-RU" sz="4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руководствоваться </a:t>
            </a:r>
          </a:p>
          <a:p>
            <a:pPr algn="ctr"/>
            <a:r>
              <a:rPr kumimoji="0" lang="ru-RU" sz="4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пешеход, </a:t>
            </a:r>
          </a:p>
          <a:p>
            <a:pPr algn="ctr"/>
            <a:r>
              <a:rPr kumimoji="0" lang="ru-RU" sz="4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если на перекрестке, </a:t>
            </a:r>
          </a:p>
          <a:p>
            <a:pPr algn="ctr"/>
            <a:r>
              <a:rPr kumimoji="0" lang="ru-RU" sz="4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рядом со светофором, </a:t>
            </a:r>
          </a:p>
          <a:p>
            <a:pPr algn="ctr"/>
            <a:r>
              <a:rPr kumimoji="0" lang="ru-RU" sz="4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стоит регулировщик?</a:t>
            </a:r>
            <a:endParaRPr lang="ru-RU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67944" y="5589240"/>
            <a:ext cx="4896404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endParaRPr lang="ru-RU" sz="5400" b="1" cap="none" spc="0" dirty="0" smtClean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pPr algn="ctr"/>
            <a:endParaRPr lang="ru-RU" sz="54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pPr algn="ctr"/>
            <a:r>
              <a:rPr lang="ru-RU" sz="5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регулировщика</a:t>
            </a:r>
            <a:endParaRPr lang="ru-RU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pic>
        <p:nvPicPr>
          <p:cNvPr id="6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452319" y="260647"/>
            <a:ext cx="1247117" cy="1646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979712" y="4437112"/>
            <a:ext cx="6865668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kumimoji="0" lang="ru-RU" sz="3600" b="1" i="1" u="none" strike="noStrike" cap="none" spc="100" normalizeH="0" baseline="0" dirty="0" smtClean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ctr"/>
            <a:endParaRPr lang="ru-RU" sz="3600" b="1" i="1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ctr"/>
            <a:endParaRPr kumimoji="0" lang="ru-RU" sz="3600" b="1" i="1" u="none" strike="noStrike" cap="none" spc="100" normalizeH="0" baseline="0" dirty="0" smtClean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ctr"/>
            <a:endParaRPr lang="ru-RU" sz="3600" b="1" i="1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algn="ctr"/>
            <a:r>
              <a:rPr kumimoji="0" lang="ru-RU" sz="3600" b="1" i="1" u="none" strike="noStrike" cap="none" spc="100" normalizeH="0" baseline="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Это часть дороги, </a:t>
            </a:r>
          </a:p>
          <a:p>
            <a:pPr algn="ctr"/>
            <a:r>
              <a:rPr kumimoji="0" lang="ru-RU" sz="3600" b="1" i="1" u="none" strike="noStrike" cap="none" spc="100" normalizeH="0" baseline="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предназначенная </a:t>
            </a:r>
          </a:p>
          <a:p>
            <a:pPr algn="ctr"/>
            <a:r>
              <a:rPr kumimoji="0" lang="ru-RU" sz="3600" b="1" i="1" u="none" strike="noStrike" cap="none" spc="100" normalizeH="0" baseline="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для движения</a:t>
            </a:r>
          </a:p>
          <a:p>
            <a:pPr algn="ctr"/>
            <a:r>
              <a:rPr kumimoji="0" lang="ru-RU" sz="3600" b="1" i="1" u="none" strike="noStrike" cap="none" spc="100" normalizeH="0" baseline="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accent1">
                    <a:satMod val="280000"/>
                    <a:tint val="100000"/>
                    <a:alpha val="5700"/>
                  </a:schemeClr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транспортных средств</a:t>
            </a:r>
            <a:endParaRPr lang="ru-RU" sz="36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accent1">
                  <a:satMod val="280000"/>
                  <a:tint val="100000"/>
                  <a:alpha val="5700"/>
                </a:schemeClr>
              </a:solidFill>
              <a:effectLst>
                <a:outerShdw blurRad="25000" dist="20000" dir="16020000" algn="tl">
                  <a:schemeClr val="accent1">
                    <a:satMod val="200000"/>
                    <a:shade val="1000"/>
                    <a:alpha val="60000"/>
                  </a:scheme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836712"/>
            <a:ext cx="620323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kumimoji="0" lang="ru-RU" sz="5400" b="1" i="0" u="none" strike="noStrike" cap="all" spc="0" normalizeH="0" baseline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Что такое</a:t>
            </a:r>
          </a:p>
          <a:p>
            <a:pPr algn="ctr"/>
            <a:r>
              <a:rPr kumimoji="0" lang="ru-RU" sz="5400" b="1" i="0" u="none" strike="noStrike" cap="all" spc="0" normalizeH="0" baseline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 проезжая часть? 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5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452319" y="260647"/>
            <a:ext cx="1247117" cy="1646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3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20" y="260650"/>
          <a:ext cx="8640960" cy="6408710"/>
        </p:xfrm>
        <a:graphic>
          <a:graphicData uri="http://schemas.openxmlformats.org/drawingml/2006/table">
            <a:tbl>
              <a:tblPr/>
              <a:tblGrid>
                <a:gridCol w="1728192"/>
                <a:gridCol w="1728192"/>
                <a:gridCol w="1728192"/>
                <a:gridCol w="1728192"/>
                <a:gridCol w="1728192"/>
              </a:tblGrid>
              <a:tr h="1281742">
                <a:tc>
                  <a:txBody>
                    <a:bodyPr/>
                    <a:lstStyle/>
                    <a:p>
                      <a:pPr algn="ctr" fontAlgn="b"/>
                      <a:r>
                        <a:rPr lang="ru-RU" sz="6600" b="1" i="0" u="none" strike="noStrike" dirty="0">
                          <a:solidFill>
                            <a:srgbClr val="000000"/>
                          </a:solidFill>
                          <a:latin typeface="Bookman Old Style" pitchFamily="18" charset="0"/>
                          <a:hlinkClick r:id="rId2" action="ppaction://hlinksldjump"/>
                        </a:rPr>
                        <a:t>1</a:t>
                      </a:r>
                      <a:endParaRPr lang="ru-RU" sz="6600" b="1" i="0" u="none" strike="noStrike" dirty="0">
                        <a:solidFill>
                          <a:srgbClr val="000000"/>
                        </a:solidFill>
                        <a:latin typeface="Bookman Old Style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600" b="1" i="0" u="none" strike="noStrike" dirty="0">
                          <a:solidFill>
                            <a:srgbClr val="000000"/>
                          </a:solidFill>
                          <a:latin typeface="Bookman Old Style" pitchFamily="18" charset="0"/>
                          <a:hlinkClick r:id="rId3" action="ppaction://hlinksldjump"/>
                        </a:rPr>
                        <a:t>2</a:t>
                      </a:r>
                      <a:endParaRPr lang="ru-RU" sz="6600" b="1" i="0" u="none" strike="noStrike" dirty="0">
                        <a:solidFill>
                          <a:srgbClr val="000000"/>
                        </a:solidFill>
                        <a:latin typeface="Bookman Old Style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 w="25400" h="25400" prst="angle"/>
                      <a:lightRig rig="flood" dir="t"/>
                    </a:cell3D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600" b="1" i="0" u="none" strike="noStrike" dirty="0">
                          <a:solidFill>
                            <a:srgbClr val="000000"/>
                          </a:solidFill>
                          <a:latin typeface="Bookman Old Style" pitchFamily="18" charset="0"/>
                          <a:hlinkClick r:id="rId4" action="ppaction://hlinksldjump"/>
                        </a:rPr>
                        <a:t>3</a:t>
                      </a:r>
                      <a:endParaRPr lang="ru-RU" sz="6600" b="1" i="0" u="none" strike="noStrike" dirty="0">
                        <a:solidFill>
                          <a:srgbClr val="000000"/>
                        </a:solidFill>
                        <a:latin typeface="Bookman Old Style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600" b="1" i="0" u="none" strike="noStrike" dirty="0">
                          <a:solidFill>
                            <a:srgbClr val="000000"/>
                          </a:solidFill>
                          <a:latin typeface="Bookman Old Style" pitchFamily="18" charset="0"/>
                          <a:hlinkClick r:id="rId5" action="ppaction://hlinksldjump"/>
                        </a:rPr>
                        <a:t>4</a:t>
                      </a:r>
                      <a:endParaRPr lang="ru-RU" sz="6600" b="1" i="0" u="none" strike="noStrike" dirty="0">
                        <a:solidFill>
                          <a:srgbClr val="000000"/>
                        </a:solidFill>
                        <a:latin typeface="Bookman Old Style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600" b="1" i="0" u="none" strike="noStrike" dirty="0">
                          <a:solidFill>
                            <a:srgbClr val="000000"/>
                          </a:solidFill>
                          <a:latin typeface="Bookman Old Style" pitchFamily="18" charset="0"/>
                          <a:hlinkClick r:id="rId6" action="ppaction://hlinksldjump"/>
                        </a:rPr>
                        <a:t>5</a:t>
                      </a:r>
                      <a:endParaRPr lang="ru-RU" sz="6600" b="1" i="0" u="none" strike="noStrike" dirty="0">
                        <a:solidFill>
                          <a:srgbClr val="000000"/>
                        </a:solidFill>
                        <a:latin typeface="Bookman Old Style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1281742">
                <a:tc>
                  <a:txBody>
                    <a:bodyPr/>
                    <a:lstStyle/>
                    <a:p>
                      <a:pPr algn="ctr" fontAlgn="b"/>
                      <a:r>
                        <a:rPr lang="ru-RU" sz="6600" b="1" i="0" u="none" strike="noStrike" dirty="0">
                          <a:solidFill>
                            <a:srgbClr val="000000"/>
                          </a:solidFill>
                          <a:latin typeface="Bookman Old Style" pitchFamily="18" charset="0"/>
                          <a:hlinkClick r:id="rId7" action="ppaction://hlinksldjump"/>
                        </a:rPr>
                        <a:t>6</a:t>
                      </a:r>
                      <a:endParaRPr lang="ru-RU" sz="6600" b="1" i="0" u="none" strike="noStrike" dirty="0">
                        <a:solidFill>
                          <a:srgbClr val="000000"/>
                        </a:solidFill>
                        <a:latin typeface="Bookman Old Style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600" b="1" i="0" u="none" strike="noStrike" dirty="0">
                          <a:solidFill>
                            <a:srgbClr val="000000"/>
                          </a:solidFill>
                          <a:latin typeface="Bookman Old Style" pitchFamily="18" charset="0"/>
                          <a:hlinkClick r:id="rId8" action="ppaction://hlinksldjump"/>
                        </a:rPr>
                        <a:t>7</a:t>
                      </a:r>
                      <a:endParaRPr lang="ru-RU" sz="6600" b="1" i="0" u="none" strike="noStrike" dirty="0">
                        <a:solidFill>
                          <a:srgbClr val="000000"/>
                        </a:solidFill>
                        <a:latin typeface="Bookman Old Style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600" b="1" i="0" u="none" strike="noStrike" dirty="0">
                          <a:solidFill>
                            <a:srgbClr val="000000"/>
                          </a:solidFill>
                          <a:latin typeface="Bookman Old Style" pitchFamily="18" charset="0"/>
                          <a:hlinkClick r:id="rId9" action="ppaction://hlinksldjump"/>
                        </a:rPr>
                        <a:t>8</a:t>
                      </a:r>
                      <a:endParaRPr lang="ru-RU" sz="6600" b="1" i="0" u="none" strike="noStrike" dirty="0">
                        <a:solidFill>
                          <a:srgbClr val="000000"/>
                        </a:solidFill>
                        <a:latin typeface="Bookman Old Style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600" b="1" i="0" u="none" strike="noStrike" dirty="0">
                          <a:solidFill>
                            <a:srgbClr val="000000"/>
                          </a:solidFill>
                          <a:latin typeface="Bookman Old Style" pitchFamily="18" charset="0"/>
                          <a:hlinkClick r:id="rId10" action="ppaction://hlinksldjump"/>
                        </a:rPr>
                        <a:t>9</a:t>
                      </a:r>
                      <a:endParaRPr lang="ru-RU" sz="6600" b="1" i="0" u="none" strike="noStrike" dirty="0">
                        <a:solidFill>
                          <a:srgbClr val="000000"/>
                        </a:solidFill>
                        <a:latin typeface="Bookman Old Style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600" b="1" i="0" u="none" strike="noStrike" dirty="0">
                          <a:solidFill>
                            <a:srgbClr val="000000"/>
                          </a:solidFill>
                          <a:latin typeface="Bookman Old Style" pitchFamily="18" charset="0"/>
                          <a:hlinkClick r:id="rId11" action="ppaction://hlinksldjump"/>
                        </a:rPr>
                        <a:t>10</a:t>
                      </a:r>
                      <a:endParaRPr lang="ru-RU" sz="6600" b="1" i="0" u="none" strike="noStrike" dirty="0">
                        <a:solidFill>
                          <a:srgbClr val="000000"/>
                        </a:solidFill>
                        <a:latin typeface="Bookman Old Style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1281742">
                <a:tc>
                  <a:txBody>
                    <a:bodyPr/>
                    <a:lstStyle/>
                    <a:p>
                      <a:pPr algn="ctr" fontAlgn="b"/>
                      <a:r>
                        <a:rPr lang="ru-RU" sz="6600" b="1" i="0" u="none" strike="noStrike" dirty="0">
                          <a:solidFill>
                            <a:srgbClr val="000000"/>
                          </a:solidFill>
                          <a:latin typeface="Bookman Old Style" pitchFamily="18" charset="0"/>
                          <a:hlinkClick r:id="rId12" action="ppaction://hlinksldjump"/>
                        </a:rPr>
                        <a:t>11</a:t>
                      </a:r>
                      <a:endParaRPr lang="ru-RU" sz="6600" b="1" i="0" u="none" strike="noStrike" dirty="0">
                        <a:solidFill>
                          <a:srgbClr val="000000"/>
                        </a:solidFill>
                        <a:latin typeface="Bookman Old Style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600" b="1" i="0" u="none" strike="noStrike" dirty="0">
                          <a:solidFill>
                            <a:srgbClr val="000000"/>
                          </a:solidFill>
                          <a:latin typeface="Bookman Old Style" pitchFamily="18" charset="0"/>
                          <a:hlinkClick r:id="rId13" action="ppaction://hlinksldjump"/>
                        </a:rPr>
                        <a:t>12</a:t>
                      </a:r>
                      <a:endParaRPr lang="ru-RU" sz="6600" b="1" i="0" u="none" strike="noStrike" dirty="0">
                        <a:solidFill>
                          <a:srgbClr val="000000"/>
                        </a:solidFill>
                        <a:latin typeface="Bookman Old Style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600" b="1" i="0" u="none" strike="noStrike" dirty="0">
                          <a:solidFill>
                            <a:srgbClr val="000000"/>
                          </a:solidFill>
                          <a:latin typeface="Bookman Old Style" pitchFamily="18" charset="0"/>
                          <a:hlinkClick r:id="rId14" action="ppaction://hlinksldjump"/>
                        </a:rPr>
                        <a:t>13</a:t>
                      </a:r>
                      <a:endParaRPr lang="ru-RU" sz="6600" b="1" i="0" u="none" strike="noStrike" dirty="0">
                        <a:solidFill>
                          <a:srgbClr val="000000"/>
                        </a:solidFill>
                        <a:latin typeface="Bookman Old Style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600" b="1" i="0" u="none" strike="noStrike" dirty="0">
                          <a:solidFill>
                            <a:srgbClr val="000000"/>
                          </a:solidFill>
                          <a:latin typeface="Bookman Old Style" pitchFamily="18" charset="0"/>
                          <a:hlinkClick r:id="rId15" action="ppaction://hlinksldjump"/>
                        </a:rPr>
                        <a:t>14</a:t>
                      </a:r>
                      <a:endParaRPr lang="ru-RU" sz="6600" b="1" i="0" u="none" strike="noStrike" dirty="0">
                        <a:solidFill>
                          <a:srgbClr val="000000"/>
                        </a:solidFill>
                        <a:latin typeface="Bookman Old Style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600" b="1" i="0" u="none" strike="noStrike" dirty="0">
                          <a:solidFill>
                            <a:srgbClr val="000000"/>
                          </a:solidFill>
                          <a:latin typeface="Bookman Old Style" pitchFamily="18" charset="0"/>
                          <a:hlinkClick r:id="rId16" action="ppaction://hlinksldjump"/>
                        </a:rPr>
                        <a:t>15</a:t>
                      </a:r>
                      <a:endParaRPr lang="ru-RU" sz="6600" b="1" i="0" u="none" strike="noStrike" dirty="0">
                        <a:solidFill>
                          <a:srgbClr val="000000"/>
                        </a:solidFill>
                        <a:latin typeface="Bookman Old Style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1281742">
                <a:tc>
                  <a:txBody>
                    <a:bodyPr/>
                    <a:lstStyle/>
                    <a:p>
                      <a:pPr algn="ctr" fontAlgn="b"/>
                      <a:r>
                        <a:rPr lang="ru-RU" sz="6600" b="1" i="0" u="none" strike="noStrike" dirty="0">
                          <a:solidFill>
                            <a:srgbClr val="000000"/>
                          </a:solidFill>
                          <a:latin typeface="Bookman Old Style" pitchFamily="18" charset="0"/>
                          <a:hlinkClick r:id="rId17" action="ppaction://hlinksldjump"/>
                        </a:rPr>
                        <a:t>16</a:t>
                      </a:r>
                      <a:endParaRPr lang="ru-RU" sz="6600" b="1" i="0" u="none" strike="noStrike" dirty="0">
                        <a:solidFill>
                          <a:srgbClr val="000000"/>
                        </a:solidFill>
                        <a:latin typeface="Bookman Old Style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600" b="1" i="0" u="none" strike="noStrike" dirty="0">
                          <a:solidFill>
                            <a:srgbClr val="000000"/>
                          </a:solidFill>
                          <a:latin typeface="Bookman Old Style" pitchFamily="18" charset="0"/>
                          <a:hlinkClick r:id="rId18" action="ppaction://hlinksldjump"/>
                        </a:rPr>
                        <a:t>17</a:t>
                      </a:r>
                      <a:endParaRPr lang="ru-RU" sz="6600" b="1" i="0" u="none" strike="noStrike" dirty="0">
                        <a:solidFill>
                          <a:srgbClr val="000000"/>
                        </a:solidFill>
                        <a:latin typeface="Bookman Old Style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600" b="1" i="0" u="none" strike="noStrike" dirty="0">
                          <a:solidFill>
                            <a:srgbClr val="000000"/>
                          </a:solidFill>
                          <a:latin typeface="Bookman Old Style" pitchFamily="18" charset="0"/>
                          <a:hlinkClick r:id="rId19" action="ppaction://hlinksldjump"/>
                        </a:rPr>
                        <a:t>18</a:t>
                      </a:r>
                      <a:endParaRPr lang="ru-RU" sz="6600" b="1" i="0" u="none" strike="noStrike" dirty="0">
                        <a:solidFill>
                          <a:srgbClr val="000000"/>
                        </a:solidFill>
                        <a:latin typeface="Bookman Old Style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600" b="1" i="0" u="none" strike="noStrike" dirty="0">
                          <a:solidFill>
                            <a:srgbClr val="000000"/>
                          </a:solidFill>
                          <a:latin typeface="Bookman Old Style" pitchFamily="18" charset="0"/>
                          <a:hlinkClick r:id="rId20" action="ppaction://hlinksldjump"/>
                        </a:rPr>
                        <a:t>19</a:t>
                      </a:r>
                      <a:endParaRPr lang="ru-RU" sz="6600" b="1" i="0" u="none" strike="noStrike" dirty="0">
                        <a:solidFill>
                          <a:srgbClr val="000000"/>
                        </a:solidFill>
                        <a:latin typeface="Bookman Old Style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600" b="1" i="0" u="none" strike="noStrike" dirty="0">
                          <a:solidFill>
                            <a:srgbClr val="000000"/>
                          </a:solidFill>
                          <a:latin typeface="Bookman Old Style" pitchFamily="18" charset="0"/>
                          <a:hlinkClick r:id="rId21" action="ppaction://hlinksldjump"/>
                        </a:rPr>
                        <a:t>20</a:t>
                      </a:r>
                      <a:endParaRPr lang="ru-RU" sz="6600" b="1" i="0" u="none" strike="noStrike" dirty="0">
                        <a:solidFill>
                          <a:srgbClr val="000000"/>
                        </a:solidFill>
                        <a:latin typeface="Bookman Old Style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  <a:tr h="1281742">
                <a:tc>
                  <a:txBody>
                    <a:bodyPr/>
                    <a:lstStyle/>
                    <a:p>
                      <a:pPr algn="ctr" fontAlgn="b"/>
                      <a:r>
                        <a:rPr lang="ru-RU" sz="6600" b="1" i="0" u="none" strike="noStrike" dirty="0">
                          <a:solidFill>
                            <a:srgbClr val="000000"/>
                          </a:solidFill>
                          <a:latin typeface="Bookman Old Style" pitchFamily="18" charset="0"/>
                          <a:hlinkClick r:id="rId22" action="ppaction://hlinksldjump"/>
                        </a:rPr>
                        <a:t>21</a:t>
                      </a:r>
                      <a:endParaRPr lang="ru-RU" sz="6600" b="1" i="0" u="none" strike="noStrike" dirty="0">
                        <a:solidFill>
                          <a:srgbClr val="000000"/>
                        </a:solidFill>
                        <a:latin typeface="Bookman Old Style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600" b="1" i="0" u="none" strike="noStrike" dirty="0">
                          <a:solidFill>
                            <a:srgbClr val="000000"/>
                          </a:solidFill>
                          <a:latin typeface="Bookman Old Style" pitchFamily="18" charset="0"/>
                          <a:hlinkClick r:id="rId23" action="ppaction://hlinksldjump"/>
                        </a:rPr>
                        <a:t>22</a:t>
                      </a:r>
                      <a:endParaRPr lang="ru-RU" sz="6600" b="1" i="0" u="none" strike="noStrike" dirty="0">
                        <a:solidFill>
                          <a:srgbClr val="000000"/>
                        </a:solidFill>
                        <a:latin typeface="Bookman Old Style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600" b="1" i="0" u="none" strike="noStrike" dirty="0">
                          <a:solidFill>
                            <a:srgbClr val="000000"/>
                          </a:solidFill>
                          <a:latin typeface="Bookman Old Style" pitchFamily="18" charset="0"/>
                          <a:hlinkClick r:id="rId24" action="ppaction://hlinksldjump"/>
                        </a:rPr>
                        <a:t>23</a:t>
                      </a:r>
                      <a:endParaRPr lang="ru-RU" sz="6600" b="1" i="0" u="none" strike="noStrike" dirty="0">
                        <a:solidFill>
                          <a:srgbClr val="000000"/>
                        </a:solidFill>
                        <a:latin typeface="Bookman Old Style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600" b="1" i="0" u="none" strike="noStrike" dirty="0">
                          <a:solidFill>
                            <a:srgbClr val="000000"/>
                          </a:solidFill>
                          <a:latin typeface="Bookman Old Style" pitchFamily="18" charset="0"/>
                          <a:hlinkClick r:id="rId25" action="ppaction://hlinksldjump"/>
                        </a:rPr>
                        <a:t>24</a:t>
                      </a:r>
                      <a:endParaRPr lang="ru-RU" sz="6600" b="1" i="0" u="none" strike="noStrike" dirty="0">
                        <a:solidFill>
                          <a:srgbClr val="000000"/>
                        </a:solidFill>
                        <a:latin typeface="Bookman Old Style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6600" b="1" i="0" u="none" strike="noStrike" dirty="0">
                          <a:solidFill>
                            <a:srgbClr val="000000"/>
                          </a:solidFill>
                          <a:latin typeface="Bookman Old Style" pitchFamily="18" charset="0"/>
                          <a:hlinkClick r:id="rId26" action="ppaction://hlinksldjump"/>
                        </a:rPr>
                        <a:t>25</a:t>
                      </a:r>
                      <a:endParaRPr lang="ru-RU" sz="6600" b="1" i="0" u="none" strike="noStrike" dirty="0">
                        <a:solidFill>
                          <a:srgbClr val="000000"/>
                        </a:solidFill>
                        <a:latin typeface="Bookman Old Style" pitchFamily="18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332656"/>
            <a:ext cx="7072001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kumimoji="0" lang="ru-RU" sz="5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Со скольких лет </a:t>
            </a:r>
          </a:p>
          <a:p>
            <a:pPr algn="ctr"/>
            <a:r>
              <a:rPr kumimoji="0" lang="ru-RU" sz="5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разрешается ездить </a:t>
            </a:r>
          </a:p>
          <a:p>
            <a:pPr algn="ctr"/>
            <a:r>
              <a:rPr kumimoji="0" lang="ru-RU" sz="5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на велосипеде? 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12160" y="5301208"/>
            <a:ext cx="2547429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endParaRPr lang="ru-RU" sz="5400" b="1" cap="none" spc="0" dirty="0" smtClean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pPr algn="ctr"/>
            <a:endParaRPr lang="ru-RU" sz="54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pPr algn="ctr"/>
            <a:r>
              <a:rPr lang="ru-RU" sz="5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С 14 лет</a:t>
            </a:r>
            <a:endParaRPr lang="ru-RU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pic>
        <p:nvPicPr>
          <p:cNvPr id="5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452319" y="260647"/>
            <a:ext cx="1247117" cy="1646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95537" y="476672"/>
            <a:ext cx="6552728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kumimoji="0" lang="ru-RU" sz="5400" b="1" i="0" u="none" strike="noStrike" cap="all" spc="0" normalizeH="0" baseline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Пешеходный </a:t>
            </a:r>
          </a:p>
          <a:p>
            <a:pPr algn="ctr"/>
            <a:r>
              <a:rPr kumimoji="0" lang="ru-RU" sz="5400" b="1" i="0" u="none" strike="noStrike" cap="all" spc="0" normalizeH="0" baseline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переход по-другому. 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444208" y="5085184"/>
            <a:ext cx="1909497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endParaRPr lang="ru-RU" sz="5400" b="1" cap="none" spc="0" dirty="0" smtClean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pPr algn="ctr"/>
            <a:endParaRPr lang="ru-RU" sz="54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pPr algn="ctr"/>
            <a:r>
              <a:rPr lang="ru-RU" sz="5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зебра</a:t>
            </a:r>
            <a:endParaRPr lang="ru-RU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pic>
        <p:nvPicPr>
          <p:cNvPr id="5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452319" y="260647"/>
            <a:ext cx="1247117" cy="1646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260648"/>
            <a:ext cx="5456237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kumimoji="0" lang="ru-RU" sz="5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Самое опасное</a:t>
            </a:r>
          </a:p>
          <a:p>
            <a:pPr algn="ctr"/>
            <a:r>
              <a:rPr kumimoji="0" lang="ru-RU" sz="5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место для</a:t>
            </a:r>
          </a:p>
          <a:p>
            <a:pPr algn="ctr"/>
            <a:r>
              <a:rPr kumimoji="0" lang="ru-RU" sz="5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пешеходов. 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67944" y="5445224"/>
            <a:ext cx="4298869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endParaRPr lang="ru-RU" sz="5400" b="1" cap="all" spc="0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endParaRPr lang="ru-RU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перекрёсток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5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452319" y="260647"/>
            <a:ext cx="1247117" cy="1646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260648"/>
            <a:ext cx="5024068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kumimoji="0" lang="ru-RU" sz="5400" b="1" i="0" u="none" strike="noStrike" cap="all" spc="0" normalizeH="0" baseline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Это “говорит” </a:t>
            </a:r>
          </a:p>
          <a:p>
            <a:pPr algn="ctr"/>
            <a:r>
              <a:rPr kumimoji="0" lang="ru-RU" sz="5400" b="1" i="0" u="none" strike="noStrike" cap="all" spc="0" normalizeH="0" baseline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желтый свет </a:t>
            </a:r>
          </a:p>
          <a:p>
            <a:pPr algn="ctr"/>
            <a:r>
              <a:rPr kumimoji="0" lang="ru-RU" sz="5400" b="1" i="0" u="none" strike="noStrike" cap="all" spc="0" normalizeH="0" baseline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светофора. 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92080" y="5301208"/>
            <a:ext cx="3236784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endParaRPr lang="ru-RU" sz="5400" b="1" cap="none" spc="0" dirty="0" smtClean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pPr algn="ctr"/>
            <a:endParaRPr lang="ru-RU" sz="54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pPr algn="ctr"/>
            <a:r>
              <a:rPr lang="ru-RU" sz="5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внимание</a:t>
            </a:r>
            <a:endParaRPr lang="ru-RU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pic>
        <p:nvPicPr>
          <p:cNvPr id="5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452319" y="260647"/>
            <a:ext cx="1247117" cy="1646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-253839" y="332656"/>
            <a:ext cx="8053102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kumimoji="0" lang="ru-RU" sz="5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Часть автомобиля, </a:t>
            </a:r>
          </a:p>
          <a:p>
            <a:pPr algn="ctr"/>
            <a:r>
              <a:rPr kumimoji="0" lang="ru-RU" sz="5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под которую</a:t>
            </a:r>
          </a:p>
          <a:p>
            <a:pPr algn="ctr"/>
            <a:r>
              <a:rPr kumimoji="0" lang="ru-RU" sz="5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попадает рассеянный</a:t>
            </a:r>
            <a:r>
              <a:rPr kumimoji="0" lang="ru-RU" sz="5400" b="1" i="0" u="none" strike="noStrike" cap="all" spc="0" normalizeH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kumimoji="0" lang="ru-RU" sz="5400" b="1" i="0" u="none" strike="noStrike" cap="all" spc="0" normalizeH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человек</a:t>
            </a:r>
            <a:r>
              <a:rPr kumimoji="0" lang="ru-RU" sz="5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 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228184" y="5445224"/>
            <a:ext cx="2480486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ru-RU" sz="5400" b="1" cap="none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/>
            <a:endParaRPr lang="ru-RU" sz="5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  <a:p>
            <a:pPr algn="ctr"/>
            <a:r>
              <a:rPr lang="ru-RU" sz="54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колесо</a:t>
            </a:r>
            <a:endParaRPr lang="ru-RU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5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452319" y="260647"/>
            <a:ext cx="1247117" cy="1646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476672"/>
            <a:ext cx="738022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kumimoji="0" lang="ru-RU" sz="5400" b="1" i="0" u="none" strike="noStrike" cap="all" spc="0" normalizeH="0" baseline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Его боятся </a:t>
            </a:r>
          </a:p>
          <a:p>
            <a:pPr algn="ctr"/>
            <a:r>
              <a:rPr kumimoji="0" lang="ru-RU" sz="5400" b="1" i="0" u="none" strike="noStrike" cap="all" spc="0" normalizeH="0" baseline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нарушители правил. 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20072" y="5373216"/>
            <a:ext cx="330635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endParaRPr lang="ru-RU" sz="5400" b="1" cap="none" spc="0" dirty="0" smtClean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pPr algn="ctr"/>
            <a:r>
              <a:rPr lang="ru-RU" sz="5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инспектор</a:t>
            </a:r>
            <a:endParaRPr lang="ru-RU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pic>
        <p:nvPicPr>
          <p:cNvPr id="5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452319" y="260647"/>
            <a:ext cx="1247117" cy="1646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692696"/>
            <a:ext cx="6588224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ru-RU" sz="5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 него попадает </a:t>
            </a:r>
          </a:p>
          <a:p>
            <a:pPr algn="ctr"/>
            <a:r>
              <a:rPr kumimoji="0" lang="ru-RU" sz="5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зазевавшийся водитель. 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372200" y="5373216"/>
            <a:ext cx="2274212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endParaRPr lang="ru-RU" sz="5400" b="1" cap="all" spc="0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endParaRPr lang="ru-RU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кювет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5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452319" y="260647"/>
            <a:ext cx="1247117" cy="1646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548680"/>
            <a:ext cx="583264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kumimoji="0" lang="ru-RU" sz="5400" b="1" i="0" u="none" strike="noStrike" cap="all" spc="0" normalizeH="0" baseline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libri" pitchFamily="34" charset="0"/>
                <a:ea typeface="Calibri" pitchFamily="34" charset="0"/>
                <a:cs typeface="Times New Roman" pitchFamily="18" charset="0"/>
              </a:rPr>
              <a:t>Пересечение двух дорог 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004048" y="5517232"/>
            <a:ext cx="3953967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endParaRPr lang="ru-RU" sz="5400" b="1" cap="none" spc="0" dirty="0" smtClean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pPr algn="ctr"/>
            <a:endParaRPr lang="ru-RU" sz="54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pPr algn="ctr"/>
            <a:r>
              <a:rPr lang="ru-RU" sz="5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перекрёсток</a:t>
            </a:r>
            <a:endParaRPr lang="ru-RU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pic>
        <p:nvPicPr>
          <p:cNvPr id="5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452319" y="260647"/>
            <a:ext cx="1247117" cy="1646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548680"/>
            <a:ext cx="5838650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kumimoji="0" lang="ru-RU" sz="4800" b="1" i="0" u="none" strike="noStrike" cap="all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Проезжая часть</a:t>
            </a:r>
          </a:p>
          <a:p>
            <a:pPr algn="ctr"/>
            <a:r>
              <a:rPr kumimoji="0" lang="ru-RU" sz="4800" b="1" i="0" u="none" strike="noStrike" cap="all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дороги с твердым</a:t>
            </a:r>
          </a:p>
          <a:p>
            <a:pPr algn="ctr"/>
            <a:r>
              <a:rPr kumimoji="0" lang="ru-RU" sz="4800" b="1" i="0" u="none" strike="noStrike" cap="all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покрытием. </a:t>
            </a:r>
            <a:endParaRPr lang="ru-RU" sz="48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12160" y="4869160"/>
            <a:ext cx="2340128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endParaRPr lang="ru-RU" sz="5400" b="1" cap="all" spc="0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endParaRPr lang="ru-RU" sz="5400" b="1" cap="all" spc="0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Шоссе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14338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452319" y="260647"/>
            <a:ext cx="1247117" cy="1646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476672"/>
            <a:ext cx="6264696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ru-RU" sz="5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Человек, </a:t>
            </a:r>
          </a:p>
          <a:p>
            <a:pPr algn="ctr"/>
            <a:r>
              <a:rPr kumimoji="0" lang="ru-RU" sz="5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едущий на транспорте.</a:t>
            </a:r>
          </a:p>
          <a:p>
            <a:pPr algn="ctr"/>
            <a:r>
              <a:rPr kumimoji="0" lang="ru-RU" sz="5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но не водитель 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220072" y="5085184"/>
            <a:ext cx="3560590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ru-RU" sz="5400" b="1" cap="all" spc="0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algn="ctr"/>
            <a:endParaRPr lang="ru-RU" sz="54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algn="ctr"/>
            <a:r>
              <a:rPr lang="ru-RU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пассажир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5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452319" y="260647"/>
            <a:ext cx="1247117" cy="1646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88640"/>
            <a:ext cx="6214906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kumimoji="0" lang="ru-RU" sz="5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Человек,</a:t>
            </a:r>
          </a:p>
          <a:p>
            <a:pPr algn="ctr"/>
            <a:r>
              <a:rPr kumimoji="0" lang="ru-RU" sz="5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совершающий </a:t>
            </a:r>
          </a:p>
          <a:p>
            <a:pPr algn="ctr"/>
            <a:r>
              <a:rPr kumimoji="0" lang="ru-RU" sz="5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движение пешком. 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12160" y="5085184"/>
            <a:ext cx="2836802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endParaRPr lang="ru-RU" sz="5400" b="1" cap="none" spc="0" dirty="0" smtClean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pPr algn="ctr"/>
            <a:endParaRPr lang="ru-RU" sz="54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pPr algn="ctr"/>
            <a:r>
              <a:rPr lang="ru-RU" sz="5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пешеход</a:t>
            </a:r>
            <a:endParaRPr lang="ru-RU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pic>
        <p:nvPicPr>
          <p:cNvPr id="5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452319" y="260647"/>
            <a:ext cx="1247117" cy="1646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404664"/>
            <a:ext cx="8784976" cy="34163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kumimoji="0" lang="ru-RU" sz="5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Он бывает запрещающий, </a:t>
            </a:r>
          </a:p>
          <a:p>
            <a:pPr algn="ctr"/>
            <a:r>
              <a:rPr kumimoji="0" lang="ru-RU" sz="5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разрешающий, </a:t>
            </a:r>
          </a:p>
          <a:p>
            <a:pPr algn="ctr"/>
            <a:r>
              <a:rPr kumimoji="0" lang="ru-RU" sz="5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информационный. 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732240" y="5229200"/>
            <a:ext cx="1765227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endParaRPr lang="ru-RU" sz="5400" b="1" cap="all" spc="0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endParaRPr lang="ru-RU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  <a:p>
            <a:pPr algn="ctr"/>
            <a:r>
              <a:rPr lang="ru-RU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знак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5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452319" y="260647"/>
            <a:ext cx="1247117" cy="1646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11560" y="908720"/>
            <a:ext cx="6272102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kumimoji="0" lang="ru-RU" sz="5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Место </a:t>
            </a:r>
          </a:p>
          <a:p>
            <a:pPr algn="ctr"/>
            <a:r>
              <a:rPr kumimoji="0" lang="ru-RU" sz="5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ожидания автобуса.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652120" y="5373216"/>
            <a:ext cx="3226396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endParaRPr lang="ru-RU" sz="5400" b="1" cap="none" spc="0" dirty="0" smtClean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pPr algn="ctr"/>
            <a:endParaRPr lang="ru-RU" sz="54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pPr algn="ctr"/>
            <a:r>
              <a:rPr lang="ru-RU" sz="5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остановка</a:t>
            </a:r>
            <a:endParaRPr lang="ru-RU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pic>
        <p:nvPicPr>
          <p:cNvPr id="5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452319" y="260647"/>
            <a:ext cx="1247117" cy="1646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332656"/>
            <a:ext cx="6389121" cy="34163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5400" b="1" i="0" u="none" strike="noStrike" cap="all" spc="0" normalizeH="0" baseline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5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Транспорт,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5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работающий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5400" b="1" i="0" u="none" strike="noStrike" cap="all" spc="0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от электричества. 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340330" y="5013176"/>
            <a:ext cx="7398244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endParaRPr kumimoji="0" lang="ru-RU" sz="5400" b="1" i="0" u="none" strike="noStrike" cap="all" spc="0" normalizeH="0" baseline="0" dirty="0" smtClean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algn="ctr"/>
            <a:endParaRPr lang="ru-RU" sz="54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algn="ctr"/>
            <a:r>
              <a:rPr kumimoji="0" lang="ru-RU" sz="5400" b="1" i="0" u="none" strike="noStrike" cap="all" spc="0" normalizeH="0" baseline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троллейбус, трамвай</a:t>
            </a:r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pic>
        <p:nvPicPr>
          <p:cNvPr id="5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452319" y="260647"/>
            <a:ext cx="1247117" cy="1646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9552" y="620688"/>
            <a:ext cx="550118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kumimoji="0" lang="ru-RU" sz="5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Номер телефона</a:t>
            </a:r>
          </a:p>
          <a:p>
            <a:pPr algn="ctr"/>
            <a:r>
              <a:rPr kumimoji="0" lang="ru-RU" sz="5400" b="1" i="0" u="none" strike="noStrike" cap="none" spc="0" normalizeH="0" baseline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скорой помощи. </a:t>
            </a:r>
            <a:endParaRPr lang="ru-RU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228184" y="4509120"/>
            <a:ext cx="1584176" cy="31393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endParaRPr lang="ru-RU" sz="6600" b="1" cap="none" spc="0" dirty="0" smtClean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pPr algn="ctr"/>
            <a:endParaRPr lang="ru-RU" sz="6600" b="1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pPr algn="ctr"/>
            <a:r>
              <a:rPr lang="ru-RU" sz="66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03</a:t>
            </a:r>
            <a:endParaRPr lang="ru-RU" sz="66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pic>
        <p:nvPicPr>
          <p:cNvPr id="5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452319" y="260647"/>
            <a:ext cx="1247117" cy="1646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257</Words>
  <Application>Microsoft Office PowerPoint</Application>
  <PresentationFormat>Экран (4:3)</PresentationFormat>
  <Paragraphs>180</Paragraphs>
  <Slides>27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Холдинг СИД</cp:lastModifiedBy>
  <cp:revision>13</cp:revision>
  <dcterms:created xsi:type="dcterms:W3CDTF">2012-11-12T16:49:32Z</dcterms:created>
  <dcterms:modified xsi:type="dcterms:W3CDTF">2019-09-17T07:42:16Z</dcterms:modified>
</cp:coreProperties>
</file>