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257" r:id="rId2"/>
    <p:sldId id="258" r:id="rId3"/>
    <p:sldId id="283" r:id="rId4"/>
    <p:sldId id="284" r:id="rId5"/>
    <p:sldId id="260" r:id="rId6"/>
    <p:sldId id="292" r:id="rId7"/>
    <p:sldId id="259" r:id="rId8"/>
    <p:sldId id="293" r:id="rId9"/>
    <p:sldId id="265" r:id="rId10"/>
    <p:sldId id="294" r:id="rId11"/>
    <p:sldId id="261" r:id="rId12"/>
    <p:sldId id="285" r:id="rId13"/>
    <p:sldId id="295" r:id="rId14"/>
    <p:sldId id="286" r:id="rId15"/>
    <p:sldId id="296" r:id="rId16"/>
    <p:sldId id="287" r:id="rId17"/>
    <p:sldId id="297" r:id="rId18"/>
    <p:sldId id="288" r:id="rId19"/>
    <p:sldId id="298" r:id="rId20"/>
    <p:sldId id="289" r:id="rId21"/>
    <p:sldId id="299" r:id="rId22"/>
    <p:sldId id="290" r:id="rId23"/>
    <p:sldId id="291" r:id="rId24"/>
    <p:sldId id="277" r:id="rId25"/>
    <p:sldId id="278" r:id="rId26"/>
    <p:sldId id="264" r:id="rId27"/>
    <p:sldId id="266" r:id="rId28"/>
    <p:sldId id="300" r:id="rId29"/>
    <p:sldId id="301" r:id="rId30"/>
    <p:sldId id="267" r:id="rId31"/>
    <p:sldId id="302" r:id="rId32"/>
    <p:sldId id="270" r:id="rId33"/>
    <p:sldId id="279" r:id="rId34"/>
    <p:sldId id="280" r:id="rId35"/>
    <p:sldId id="304" r:id="rId36"/>
    <p:sldId id="282" r:id="rId37"/>
    <p:sldId id="303" r:id="rId38"/>
    <p:sldId id="274" r:id="rId39"/>
    <p:sldId id="275" r:id="rId40"/>
    <p:sldId id="281" r:id="rId41"/>
    <p:sldId id="305"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Надежда" initials="Н"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86323" autoAdjust="0"/>
  </p:normalViewPr>
  <p:slideViewPr>
    <p:cSldViewPr>
      <p:cViewPr varScale="1">
        <p:scale>
          <a:sx n="105" d="100"/>
          <a:sy n="105" d="100"/>
        </p:scale>
        <p:origin x="123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4662"/>
    </p:cViewPr>
  </p:sorterViewPr>
  <p:notesViewPr>
    <p:cSldViewPr>
      <p:cViewPr>
        <p:scale>
          <a:sx n="100" d="100"/>
          <a:sy n="100" d="100"/>
        </p:scale>
        <p:origin x="3552" y="-18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0E8460-7370-4CFF-B979-7F40D2FB6042}" type="datetimeFigureOut">
              <a:rPr lang="ru-RU" smtClean="0"/>
              <a:pPr/>
              <a:t>08.04.2020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EC352A-5D35-4484-A5D6-7E4C22352AC0}" type="slidenum">
              <a:rPr lang="ru-RU" smtClean="0"/>
              <a:pPr/>
              <a:t>‹#›</a:t>
            </a:fld>
            <a:endParaRPr lang="ru-RU"/>
          </a:p>
        </p:txBody>
      </p:sp>
    </p:spTree>
    <p:extLst>
      <p:ext uri="{BB962C8B-B14F-4D97-AF65-F5344CB8AC3E}">
        <p14:creationId xmlns:p14="http://schemas.microsoft.com/office/powerpoint/2010/main" val="2405626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hool.xvatit.com/index.php?title=%D0%9C%D0%B5%D1%82%D0%B0%D0%BB%D0%BB%D1%83%D1%80%D0%B3%D0%B8%D1%87%D0%B5%D1%81%D0%BA%D0%B0%D1%8F_%D0%BF%D1%80%D0%BE%D0%BC%D1%8B%D1%88%D0%BB%D0%B5%D0%BD%D0%BD%D0%BE%D1%81%D1%82%D1%8C"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tk-moris.ru/index.php?page=view_products&amp;m=13&amp;pid=32"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600" dirty="0"/>
              <a:t>Плитки широко применяют для облицовки стен и настилки полов. Облицованные плиткой поверхности гигиеничны, их легко содержать в чистоте.</a:t>
            </a:r>
          </a:p>
          <a:p>
            <a:r>
              <a:rPr lang="ru-RU" sz="1600" dirty="0"/>
              <a:t>Плитки, </a:t>
            </a:r>
            <a:r>
              <a:rPr lang="ru-RU" sz="1600" dirty="0" smtClean="0"/>
              <a:t>выпускаемые </a:t>
            </a:r>
            <a:r>
              <a:rPr lang="ru-RU" sz="1600" u="sng" dirty="0" smtClean="0">
                <a:hlinkClick r:id="rId3" tooltip="Металлургическая промышленность"/>
              </a:rPr>
              <a:t>промышленностью</a:t>
            </a:r>
            <a:r>
              <a:rPr lang="ru-RU" sz="1600" dirty="0"/>
              <a:t> для внутренней отделки помещений, могут быть керамическими (изготовленными из глины или близких к ней материалов и подвергнутыми обжигу) и пластмассовыми.</a:t>
            </a:r>
          </a:p>
          <a:p>
            <a:r>
              <a:rPr lang="ru-RU" sz="1600" dirty="0"/>
              <a:t>Плитки могут быть квадратными, прямоугольными, шести- и восьмигранными, фасонными и др.</a:t>
            </a:r>
          </a:p>
          <a:p>
            <a:r>
              <a:rPr lang="ru-RU" sz="1600" dirty="0"/>
              <a:t>Лицевая сторона керамических плиток покрыта глазурью — тонким стеклообразным слоем различных цветов. Обратная (тыльная) сторона плиток имеет рифленую, шероховатую поверхность, что улучшает их сцепление с раствором или мастикой при наклейке. </a:t>
            </a:r>
          </a:p>
          <a:p>
            <a:r>
              <a:rPr lang="ru-RU" sz="1600" dirty="0"/>
              <a:t> </a:t>
            </a:r>
          </a:p>
          <a:p>
            <a:endParaRPr lang="ru-RU" sz="1400" dirty="0"/>
          </a:p>
        </p:txBody>
      </p:sp>
      <p:sp>
        <p:nvSpPr>
          <p:cNvPr id="4" name="Номер слайда 3"/>
          <p:cNvSpPr>
            <a:spLocks noGrp="1"/>
          </p:cNvSpPr>
          <p:nvPr>
            <p:ph type="sldNum" sz="quarter" idx="10"/>
          </p:nvPr>
        </p:nvSpPr>
        <p:spPr/>
        <p:txBody>
          <a:bodyPr/>
          <a:lstStyle/>
          <a:p>
            <a:fld id="{AFEC352A-5D35-4484-A5D6-7E4C22352AC0}" type="slidenum">
              <a:rPr lang="ru-RU" smtClean="0"/>
              <a:pPr/>
              <a:t>1</a:t>
            </a:fld>
            <a:endParaRPr lang="ru-RU" dirty="0"/>
          </a:p>
        </p:txBody>
      </p:sp>
    </p:spTree>
    <p:extLst>
      <p:ext uri="{BB962C8B-B14F-4D97-AF65-F5344CB8AC3E}">
        <p14:creationId xmlns:p14="http://schemas.microsoft.com/office/powerpoint/2010/main" val="1838444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1" fontAlgn="base"/>
            <a:r>
              <a:rPr lang="ru-RU" sz="1600" kern="1200" dirty="0" smtClean="0">
                <a:solidFill>
                  <a:schemeClr val="tx1"/>
                </a:solidFill>
                <a:effectLst/>
                <a:latin typeface="+mn-lt"/>
                <a:ea typeface="+mn-ea"/>
                <a:cs typeface="+mn-cs"/>
              </a:rPr>
              <a:t>Раскладываем плитку по всей площади, проводим контроль ее внешнего вида и качества. Делаем отверстия в плитках, которые будут укладываться возле труб, в соответствие с диаметром этих труб.</a:t>
            </a:r>
          </a:p>
          <a:p>
            <a:pPr lvl="1" fontAlgn="base"/>
            <a:r>
              <a:rPr lang="ru-RU" sz="1600" kern="1200" dirty="0" smtClean="0">
                <a:solidFill>
                  <a:schemeClr val="tx1"/>
                </a:solidFill>
                <a:effectLst/>
                <a:latin typeface="+mn-lt"/>
                <a:ea typeface="+mn-ea"/>
                <a:cs typeface="+mn-cs"/>
              </a:rPr>
              <a:t>Необходимо убедиться, что предварительно разложенная плитка не мешает открываться дверям. В противном случае снимаем дверь с петель, подравниваем ее по низу.</a:t>
            </a:r>
            <a:endParaRPr lang="ru-RU" sz="16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FEC352A-5D35-4484-A5D6-7E4C22352AC0}" type="slidenum">
              <a:rPr lang="ru-RU" smtClean="0"/>
              <a:pPr/>
              <a:t>14</a:t>
            </a:fld>
            <a:endParaRPr lang="ru-RU"/>
          </a:p>
        </p:txBody>
      </p:sp>
    </p:spTree>
    <p:extLst>
      <p:ext uri="{BB962C8B-B14F-4D97-AF65-F5344CB8AC3E}">
        <p14:creationId xmlns:p14="http://schemas.microsoft.com/office/powerpoint/2010/main" val="1960861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kern="1200" dirty="0" smtClean="0">
                <a:solidFill>
                  <a:schemeClr val="tx1"/>
                </a:solidFill>
                <a:effectLst/>
                <a:latin typeface="+mn-lt"/>
                <a:ea typeface="+mn-ea"/>
                <a:cs typeface="+mn-cs"/>
              </a:rPr>
              <a:t>При помощи мелованного шнура проводим линию, соединяющую середины длинных стен. Такой же линией соединяем середины коротких стен. Линии пересекаются в центре пола. Ориентируясь на них, кафель выкладываем таким образом, чтобы возле стен получилось минимум порезанных плиток. Если укладываем кафель по диагонали, избежать порезки плитки не удастся. При укладывании целой плитки вдоль стен, работу начинаем от противоположного к входу в помещение конца пола. Линия окна должна быть параллельной линии кафеля. По осям также можем разложить ряды перпендикулярные друг другу. Вставляя между плитками крестики, определяем расстояние швов</a:t>
            </a:r>
          </a:p>
          <a:p>
            <a:endParaRPr lang="ru-RU" dirty="0"/>
          </a:p>
        </p:txBody>
      </p:sp>
      <p:sp>
        <p:nvSpPr>
          <p:cNvPr id="4" name="Номер слайда 3"/>
          <p:cNvSpPr>
            <a:spLocks noGrp="1"/>
          </p:cNvSpPr>
          <p:nvPr>
            <p:ph type="sldNum" sz="quarter" idx="10"/>
          </p:nvPr>
        </p:nvSpPr>
        <p:spPr/>
        <p:txBody>
          <a:bodyPr/>
          <a:lstStyle/>
          <a:p>
            <a:fld id="{AFEC352A-5D35-4484-A5D6-7E4C22352AC0}" type="slidenum">
              <a:rPr lang="ru-RU" smtClean="0"/>
              <a:pPr/>
              <a:t>16</a:t>
            </a:fld>
            <a:endParaRPr lang="ru-RU"/>
          </a:p>
        </p:txBody>
      </p:sp>
    </p:spTree>
    <p:extLst>
      <p:ext uri="{BB962C8B-B14F-4D97-AF65-F5344CB8AC3E}">
        <p14:creationId xmlns:p14="http://schemas.microsoft.com/office/powerpoint/2010/main" val="3675554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ru-RU" sz="1600" kern="1200" dirty="0" smtClean="0">
                <a:solidFill>
                  <a:schemeClr val="tx1"/>
                </a:solidFill>
                <a:effectLst/>
                <a:latin typeface="+mn-lt"/>
                <a:ea typeface="+mn-ea"/>
                <a:cs typeface="+mn-cs"/>
              </a:rPr>
              <a:t>Укладку плитки на деревянное основание рекомендуется проводить с  использованием специального цементного клея. Сухую смесь смешиваем с водой (количество воды берем в соответствие с рекомендациями производителя). Чтобы повысить сцепление плитки с клеевым раствором, добавляем в него 10-15% пластификаторов. Готовим небольшие порции клеевого состава, так как смесь сохнет за 3-4 часа. Для получения однородного состава размешиваем его при помощи строительного миксера. Клеевой состав наносим зубчатым шпателем на грунтованную высохшую поверхность пола. Клей наносим ровными полосами, начиная с любого угла в центре комнаты. Размер зубцов шпателя зависит от величины плитки (к примеру, для плитки размерами 30х30см понадобится шпатель с зубьями величиной от 8 мм до одного сантиметра). Готовый клеевой раствор высыхает за 10-15 минут, поэтому наносим его на небольшую площадь (не более 1 м2) и быстро выполняем корректирующие действия.</a:t>
            </a:r>
          </a:p>
          <a:p>
            <a:pPr fontAlgn="base"/>
            <a:endParaRPr lang="ru-RU" sz="16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FEC352A-5D35-4484-A5D6-7E4C22352AC0}" type="slidenum">
              <a:rPr lang="ru-RU" smtClean="0"/>
              <a:pPr/>
              <a:t>18</a:t>
            </a:fld>
            <a:endParaRPr lang="ru-RU"/>
          </a:p>
        </p:txBody>
      </p:sp>
    </p:spTree>
    <p:extLst>
      <p:ext uri="{BB962C8B-B14F-4D97-AF65-F5344CB8AC3E}">
        <p14:creationId xmlns:p14="http://schemas.microsoft.com/office/powerpoint/2010/main" val="1423203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116632" y="4283968"/>
            <a:ext cx="6624736"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kern="1200" dirty="0" smtClean="0">
                <a:solidFill>
                  <a:schemeClr val="tx1"/>
                </a:solidFill>
                <a:effectLst/>
              </a:rPr>
              <a:t>Клеевой раствор нанесли, сформировали структуру пола при помощи крестиков, дальше можем переходить к непосредственной укладке плитки. Прикладываем кафель к поверхности, прижимаем его, постукиваем слегка резиновым молотком для улучшения прилегания. Таким способом обкладываем плиткой всю поверхность, которую предварительно обработали клеем, и только потом переходим к следующему участку. В ходе выполнения работы постоянно следим за уровнем уложенных плиток при помощи строительного уровня, так как через 10 минут, когда клей высохнет, положение плитки, которая была уложена неправильно, нельзя будет уже </a:t>
            </a:r>
            <a:r>
              <a:rPr lang="ru-RU" sz="1600" kern="1200" dirty="0" err="1" smtClean="0">
                <a:solidFill>
                  <a:schemeClr val="tx1"/>
                </a:solidFill>
                <a:effectLst/>
              </a:rPr>
              <a:t>подкорректироватьПосле</a:t>
            </a:r>
            <a:r>
              <a:rPr lang="ru-RU" sz="1600" kern="1200" dirty="0" smtClean="0">
                <a:solidFill>
                  <a:schemeClr val="tx1"/>
                </a:solidFill>
                <a:effectLst/>
              </a:rPr>
              <a:t> того, как выложили все целые плитки, приступаем к заполнению свободных пространств между полом и стенами. Нарезаем куски плитки нужных размеров при помощи  </a:t>
            </a:r>
            <a:r>
              <a:rPr lang="ru-RU" sz="1600" kern="1200" dirty="0" err="1" smtClean="0">
                <a:solidFill>
                  <a:schemeClr val="tx1"/>
                </a:solidFill>
                <a:effectLst/>
              </a:rPr>
              <a:t>плиткореза</a:t>
            </a:r>
            <a:r>
              <a:rPr lang="ru-RU" sz="1600" kern="1200" dirty="0" smtClean="0">
                <a:solidFill>
                  <a:schemeClr val="tx1"/>
                </a:solidFill>
                <a:effectLst/>
              </a:rPr>
              <a:t>.</a:t>
            </a:r>
          </a:p>
          <a:p>
            <a:pPr marL="0" marR="0" indent="0" algn="l" defTabSz="914400" rtl="0" eaLnBrk="1" fontAlgn="auto" latinLnBrk="0" hangingPunct="1">
              <a:lnSpc>
                <a:spcPct val="100000"/>
              </a:lnSpc>
              <a:spcBef>
                <a:spcPts val="0"/>
              </a:spcBef>
              <a:spcAft>
                <a:spcPts val="0"/>
              </a:spcAft>
              <a:buClrTx/>
              <a:buSzTx/>
              <a:buFontTx/>
              <a:buNone/>
              <a:tabLst/>
              <a:defRPr/>
            </a:pPr>
            <a:r>
              <a:rPr lang="ru-RU" sz="1600" kern="1200" dirty="0" smtClean="0">
                <a:solidFill>
                  <a:schemeClr val="tx1"/>
                </a:solidFill>
                <a:effectLst/>
              </a:rPr>
              <a:t>Когда закончили укладку плитки по всей поверхности пола, очищаем его ветошью от излишков клея. Через два дня уже плитка будет держаться максимально прочно. Тогда и приступаем к заключительному этапу – заделке швов.</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600" kern="1200" dirty="0" smtClean="0">
              <a:solidFill>
                <a:schemeClr val="tx1"/>
              </a:solidFill>
              <a:effectLst/>
            </a:endParaRPr>
          </a:p>
          <a:p>
            <a:endParaRPr lang="ru-RU" sz="1600" dirty="0"/>
          </a:p>
        </p:txBody>
      </p:sp>
      <p:sp>
        <p:nvSpPr>
          <p:cNvPr id="4" name="Номер слайда 3"/>
          <p:cNvSpPr>
            <a:spLocks noGrp="1"/>
          </p:cNvSpPr>
          <p:nvPr>
            <p:ph type="sldNum" sz="quarter" idx="10"/>
          </p:nvPr>
        </p:nvSpPr>
        <p:spPr/>
        <p:txBody>
          <a:bodyPr/>
          <a:lstStyle/>
          <a:p>
            <a:fld id="{AFEC352A-5D35-4484-A5D6-7E4C22352AC0}" type="slidenum">
              <a:rPr lang="ru-RU" smtClean="0"/>
              <a:pPr/>
              <a:t>20</a:t>
            </a:fld>
            <a:endParaRPr lang="ru-RU"/>
          </a:p>
        </p:txBody>
      </p:sp>
    </p:spTree>
    <p:extLst>
      <p:ext uri="{BB962C8B-B14F-4D97-AF65-F5344CB8AC3E}">
        <p14:creationId xmlns:p14="http://schemas.microsoft.com/office/powerpoint/2010/main" val="1241665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fontAlgn="base"/>
            <a:r>
              <a:rPr lang="ru-RU" sz="1600" kern="1200" dirty="0" smtClean="0">
                <a:solidFill>
                  <a:schemeClr val="tx1"/>
                </a:solidFill>
                <a:effectLst/>
                <a:latin typeface="+mn-lt"/>
                <a:ea typeface="+mn-ea"/>
                <a:cs typeface="+mn-cs"/>
              </a:rPr>
              <a:t>Правильно выполненная заделка швов напольной плитки придает отделке эстетичный вид, эффектно скрывает возможные недостатки укладки. Зазоры, образовавшиеся  в процессе укладки между плитками, заполняем специальными затирками (фугами). Большинство затирок рассчитано на швы шириной до 6 мм. Сначала увлажняем швы при помощи кисти, а затем наносим затирку диагональными движениями специальным резиновым шпателем.</a:t>
            </a:r>
          </a:p>
          <a:p>
            <a:pPr fontAlgn="base"/>
            <a:r>
              <a:rPr lang="ru-RU" sz="1600" i="1" kern="1200" dirty="0" smtClean="0">
                <a:solidFill>
                  <a:schemeClr val="tx1"/>
                </a:solidFill>
                <a:effectLst/>
                <a:latin typeface="+mn-lt"/>
                <a:ea typeface="+mn-ea"/>
                <a:cs typeface="+mn-cs"/>
              </a:rPr>
              <a:t>   Внимание! Вместо традиционной затирки для заделки швов специалисты советуют лучше использовать новое средство – эластичный цветной силикон.</a:t>
            </a:r>
            <a:endParaRPr lang="ru-RU" sz="1600" kern="1200" dirty="0" smtClean="0">
              <a:solidFill>
                <a:schemeClr val="tx1"/>
              </a:solidFill>
              <a:effectLst/>
              <a:latin typeface="+mn-lt"/>
              <a:ea typeface="+mn-ea"/>
              <a:cs typeface="+mn-cs"/>
            </a:endParaRPr>
          </a:p>
          <a:p>
            <a:r>
              <a:rPr lang="ru-RU" sz="1600" kern="1200" dirty="0" smtClean="0">
                <a:solidFill>
                  <a:schemeClr val="tx1"/>
                </a:solidFill>
                <a:effectLst/>
                <a:latin typeface="+mn-lt"/>
                <a:ea typeface="+mn-ea"/>
                <a:cs typeface="+mn-cs"/>
              </a:rPr>
              <a:t>Заполняем таким образом все </a:t>
            </a:r>
            <a:r>
              <a:rPr lang="ru-RU" sz="1600" kern="1200" dirty="0" err="1" smtClean="0">
                <a:solidFill>
                  <a:schemeClr val="tx1"/>
                </a:solidFill>
                <a:effectLst/>
                <a:latin typeface="+mn-lt"/>
                <a:ea typeface="+mn-ea"/>
                <a:cs typeface="+mn-cs"/>
              </a:rPr>
              <a:t>межплиточные</a:t>
            </a:r>
            <a:r>
              <a:rPr lang="ru-RU" sz="1600" kern="1200" dirty="0" smtClean="0">
                <a:solidFill>
                  <a:schemeClr val="tx1"/>
                </a:solidFill>
                <a:effectLst/>
                <a:latin typeface="+mn-lt"/>
                <a:ea typeface="+mn-ea"/>
                <a:cs typeface="+mn-cs"/>
              </a:rPr>
              <a:t> щели, удаляя излишки фуги. Высыхание швов происходит от 20 до 30 минут. Когда это время истекло, аккуратно протираем плитку влажной тряпкой, а через час — сухой  тканью. Работа закончена. </a:t>
            </a:r>
            <a:endParaRPr lang="ru-RU" sz="16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FEC352A-5D35-4484-A5D6-7E4C22352AC0}" type="slidenum">
              <a:rPr lang="ru-RU" smtClean="0"/>
              <a:pPr/>
              <a:t>22</a:t>
            </a:fld>
            <a:endParaRPr lang="ru-RU"/>
          </a:p>
        </p:txBody>
      </p:sp>
    </p:spTree>
    <p:extLst>
      <p:ext uri="{BB962C8B-B14F-4D97-AF65-F5344CB8AC3E}">
        <p14:creationId xmlns:p14="http://schemas.microsoft.com/office/powerpoint/2010/main" val="2690125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FEC352A-5D35-4484-A5D6-7E4C22352AC0}" type="slidenum">
              <a:rPr lang="ru-RU" smtClean="0"/>
              <a:pPr/>
              <a:t>23</a:t>
            </a:fld>
            <a:endParaRPr lang="ru-RU"/>
          </a:p>
        </p:txBody>
      </p:sp>
    </p:spTree>
    <p:extLst>
      <p:ext uri="{BB962C8B-B14F-4D97-AF65-F5344CB8AC3E}">
        <p14:creationId xmlns:p14="http://schemas.microsoft.com/office/powerpoint/2010/main" val="4142633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FEC352A-5D35-4484-A5D6-7E4C22352AC0}" type="slidenum">
              <a:rPr lang="ru-RU" smtClean="0"/>
              <a:pPr/>
              <a:t>24</a:t>
            </a:fld>
            <a:endParaRPr lang="ru-RU"/>
          </a:p>
        </p:txBody>
      </p:sp>
    </p:spTree>
    <p:extLst>
      <p:ext uri="{BB962C8B-B14F-4D97-AF65-F5344CB8AC3E}">
        <p14:creationId xmlns:p14="http://schemas.microsoft.com/office/powerpoint/2010/main" val="62415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92696" y="4355976"/>
            <a:ext cx="5486400" cy="4114800"/>
          </a:xfrm>
        </p:spPr>
        <p:txBody>
          <a:bodyPr/>
          <a:lstStyle/>
          <a:p>
            <a:r>
              <a:rPr lang="ru-RU" sz="1600" b="0" i="0" kern="1200" dirty="0" smtClean="0">
                <a:solidFill>
                  <a:schemeClr val="tx1"/>
                </a:solidFill>
                <a:effectLst/>
              </a:rPr>
              <a:t>Подготовка стен </a:t>
            </a:r>
            <a:r>
              <a:rPr lang="ru-RU" sz="1600" dirty="0" smtClean="0"/>
              <a:t/>
            </a:r>
            <a:br>
              <a:rPr lang="ru-RU" sz="1600" dirty="0" smtClean="0"/>
            </a:br>
            <a:r>
              <a:rPr lang="ru-RU" sz="1600" b="0" i="0" kern="1200" dirty="0" smtClean="0">
                <a:solidFill>
                  <a:schemeClr val="tx1"/>
                </a:solidFill>
                <a:effectLst/>
              </a:rPr>
              <a:t>Чтобы клеящая мастика схватилась со стеной, удалите со стены обои или крупнозернистой наждачной бумагой зачистите все окрашенные поверхности. Возможно, краску потребуется удалить. Вымойте подготовленную стену раствором кальцинированной соды или моющего средства. Заделайте все большие трещины и раковины. Новую штукатурку или </a:t>
            </a:r>
            <a:r>
              <a:rPr lang="ru-RU" sz="1600" b="0" i="0" kern="1200" dirty="0" err="1" smtClean="0">
                <a:solidFill>
                  <a:schemeClr val="tx1"/>
                </a:solidFill>
                <a:effectLst/>
              </a:rPr>
              <a:t>гипсокартон</a:t>
            </a:r>
            <a:r>
              <a:rPr lang="ru-RU" sz="1600" b="0" i="0" kern="1200" dirty="0" smtClean="0">
                <a:solidFill>
                  <a:schemeClr val="tx1"/>
                </a:solidFill>
                <a:effectLst/>
              </a:rPr>
              <a:t> покройте грунтовкой или эмульсионной краской. Если стена облицована надежно удерживающейся ровной плиткой, новую плитку можно уложить поверх вымытой старой. </a:t>
            </a:r>
            <a:r>
              <a:rPr lang="ru-RU" sz="1600" dirty="0" smtClean="0"/>
              <a:t/>
            </a:r>
            <a:br>
              <a:rPr lang="ru-RU" sz="1600" dirty="0" smtClean="0"/>
            </a:br>
            <a:endParaRPr lang="ru-RU" sz="1600" dirty="0"/>
          </a:p>
        </p:txBody>
      </p:sp>
      <p:sp>
        <p:nvSpPr>
          <p:cNvPr id="4" name="Номер слайда 3"/>
          <p:cNvSpPr>
            <a:spLocks noGrp="1"/>
          </p:cNvSpPr>
          <p:nvPr>
            <p:ph type="sldNum" sz="quarter" idx="10"/>
          </p:nvPr>
        </p:nvSpPr>
        <p:spPr/>
        <p:txBody>
          <a:bodyPr/>
          <a:lstStyle/>
          <a:p>
            <a:fld id="{AFEC352A-5D35-4484-A5D6-7E4C22352AC0}" type="slidenum">
              <a:rPr lang="ru-RU" smtClean="0"/>
              <a:pPr/>
              <a:t>25</a:t>
            </a:fld>
            <a:endParaRPr lang="ru-RU"/>
          </a:p>
        </p:txBody>
      </p:sp>
    </p:spTree>
    <p:extLst>
      <p:ext uri="{BB962C8B-B14F-4D97-AF65-F5344CB8AC3E}">
        <p14:creationId xmlns:p14="http://schemas.microsoft.com/office/powerpoint/2010/main" val="463359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FEC352A-5D35-4484-A5D6-7E4C22352AC0}" type="slidenum">
              <a:rPr lang="ru-RU" smtClean="0"/>
              <a:pPr/>
              <a:t>26</a:t>
            </a:fld>
            <a:endParaRPr lang="ru-RU"/>
          </a:p>
        </p:txBody>
      </p:sp>
    </p:spTree>
    <p:extLst>
      <p:ext uri="{BB962C8B-B14F-4D97-AF65-F5344CB8AC3E}">
        <p14:creationId xmlns:p14="http://schemas.microsoft.com/office/powerpoint/2010/main" val="2162348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a:t>  </a:t>
            </a:r>
            <a:r>
              <a:rPr lang="ru-RU" sz="1600" b="1" dirty="0"/>
              <a:t>  Правила безопасности</a:t>
            </a:r>
            <a:r>
              <a:rPr lang="ru-RU" sz="1600" dirty="0"/>
              <a:t/>
            </a:r>
            <a:br>
              <a:rPr lang="ru-RU" sz="1600" dirty="0"/>
            </a:br>
            <a:r>
              <a:rPr lang="ru-RU" sz="1600" dirty="0"/>
              <a:t/>
            </a:r>
            <a:br>
              <a:rPr lang="ru-RU" sz="1600" dirty="0"/>
            </a:br>
            <a:r>
              <a:rPr lang="ru-RU" sz="1600" dirty="0"/>
              <a:t>1.    При резке и раскалывании плиток надевать защитные очки.</a:t>
            </a:r>
            <a:br>
              <a:rPr lang="ru-RU" sz="1600" dirty="0"/>
            </a:br>
            <a:r>
              <a:rPr lang="ru-RU" sz="1600" dirty="0"/>
              <a:t>2.    Не проводить пальцами по краю разрезанной плитки. </a:t>
            </a:r>
            <a:br>
              <a:rPr lang="ru-RU" sz="1600" dirty="0"/>
            </a:br>
            <a:r>
              <a:rPr lang="ru-RU" sz="1600" dirty="0"/>
              <a:t>3.    После завершения работ тщательно мыть руки с мылом. </a:t>
            </a:r>
            <a:br>
              <a:rPr lang="ru-RU" sz="1600" dirty="0"/>
            </a:br>
            <a:r>
              <a:rPr lang="ru-RU" sz="1600" dirty="0"/>
              <a:t/>
            </a:r>
            <a:br>
              <a:rPr lang="ru-RU" sz="1600" dirty="0"/>
            </a:br>
            <a:endParaRPr lang="ru-RU" sz="1600" dirty="0"/>
          </a:p>
        </p:txBody>
      </p:sp>
      <p:sp>
        <p:nvSpPr>
          <p:cNvPr id="4" name="Номер слайда 3"/>
          <p:cNvSpPr>
            <a:spLocks noGrp="1"/>
          </p:cNvSpPr>
          <p:nvPr>
            <p:ph type="sldNum" sz="quarter" idx="10"/>
          </p:nvPr>
        </p:nvSpPr>
        <p:spPr/>
        <p:txBody>
          <a:bodyPr/>
          <a:lstStyle/>
          <a:p>
            <a:fld id="{AFEC352A-5D35-4484-A5D6-7E4C22352AC0}" type="slidenum">
              <a:rPr lang="ru-RU" smtClean="0"/>
              <a:pPr/>
              <a:t>27</a:t>
            </a:fld>
            <a:endParaRPr lang="ru-RU"/>
          </a:p>
        </p:txBody>
      </p:sp>
    </p:spTree>
    <p:extLst>
      <p:ext uri="{BB962C8B-B14F-4D97-AF65-F5344CB8AC3E}">
        <p14:creationId xmlns:p14="http://schemas.microsoft.com/office/powerpoint/2010/main" val="473237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FEC352A-5D35-4484-A5D6-7E4C22352AC0}" type="slidenum">
              <a:rPr lang="ru-RU" smtClean="0"/>
              <a:pPr/>
              <a:t>2</a:t>
            </a:fld>
            <a:endParaRPr lang="ru-RU"/>
          </a:p>
        </p:txBody>
      </p:sp>
    </p:spTree>
    <p:extLst>
      <p:ext uri="{BB962C8B-B14F-4D97-AF65-F5344CB8AC3E}">
        <p14:creationId xmlns:p14="http://schemas.microsoft.com/office/powerpoint/2010/main" val="1975633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600" dirty="0"/>
              <a:t>Шпатель – форма зубьев выбирается в зависимости от размеров плитки: квадратные – для плитки среднего размера, V-образные – для плитки малого размера, U-образные – для плитки больших размеров</a:t>
            </a:r>
          </a:p>
        </p:txBody>
      </p:sp>
      <p:sp>
        <p:nvSpPr>
          <p:cNvPr id="4" name="Номер слайда 3"/>
          <p:cNvSpPr>
            <a:spLocks noGrp="1"/>
          </p:cNvSpPr>
          <p:nvPr>
            <p:ph type="sldNum" sz="quarter" idx="10"/>
          </p:nvPr>
        </p:nvSpPr>
        <p:spPr/>
        <p:txBody>
          <a:bodyPr/>
          <a:lstStyle/>
          <a:p>
            <a:fld id="{AFEC352A-5D35-4484-A5D6-7E4C22352AC0}" type="slidenum">
              <a:rPr lang="ru-RU" smtClean="0"/>
              <a:pPr/>
              <a:t>30</a:t>
            </a:fld>
            <a:endParaRPr lang="ru-RU"/>
          </a:p>
        </p:txBody>
      </p:sp>
    </p:spTree>
    <p:extLst>
      <p:ext uri="{BB962C8B-B14F-4D97-AF65-F5344CB8AC3E}">
        <p14:creationId xmlns:p14="http://schemas.microsoft.com/office/powerpoint/2010/main" val="48307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476672" y="4211960"/>
            <a:ext cx="5486400" cy="4114800"/>
          </a:xfrm>
        </p:spPr>
        <p:txBody>
          <a:bodyPr/>
          <a:lstStyle/>
          <a:p>
            <a:r>
              <a:rPr lang="ru-RU" sz="1600" kern="1200" dirty="0" smtClean="0">
                <a:solidFill>
                  <a:schemeClr val="tx1"/>
                </a:solidFill>
                <a:effectLst/>
                <a:latin typeface="+mn-lt"/>
                <a:ea typeface="+mn-ea"/>
                <a:cs typeface="+mn-cs"/>
              </a:rPr>
              <a:t>Иногда плитки имеют отклонения кромок от плоско­сти. Такие плитки, при облицовке с плотным примыкани­ем, не всегда будут лежать в одной плоскости. В этом слу­чае плитки укладывают с уширенным зазором (не более 3 мм) между кромками.</a:t>
            </a:r>
          </a:p>
          <a:p>
            <a:r>
              <a:rPr lang="ru-RU" sz="1600" kern="1200" dirty="0" smtClean="0">
                <a:solidFill>
                  <a:schemeClr val="tx1"/>
                </a:solidFill>
                <a:effectLst/>
                <a:latin typeface="+mn-lt"/>
                <a:ea typeface="+mn-ea"/>
                <a:cs typeface="+mn-cs"/>
              </a:rPr>
              <a:t>Чтобы зазоры (швы)  были одинаковой ширины, между плитками ставят крестовины. Установив первую плитку нижнего ряда, к ней ста­вят вторую, но не вплот­ную к первой, а вставля­ют между ними крестовину. Точно так же устанавли­вают и другие плитки этого ряда, а также плит­ки второго и последующих рядов. После того как рас­твор затвердеет и плитки не будут сползать вниз по </a:t>
            </a:r>
            <a:r>
              <a:rPr lang="ru-RU" sz="1600" kern="1200" dirty="0" err="1" smtClean="0">
                <a:solidFill>
                  <a:schemeClr val="tx1"/>
                </a:solidFill>
                <a:effectLst/>
                <a:latin typeface="+mn-lt"/>
                <a:ea typeface="+mn-ea"/>
                <a:cs typeface="+mn-cs"/>
              </a:rPr>
              <a:t>стене,крестовины</a:t>
            </a:r>
            <a:r>
              <a:rPr lang="ru-RU" sz="1600" kern="1200" dirty="0" smtClean="0">
                <a:solidFill>
                  <a:schemeClr val="tx1"/>
                </a:solidFill>
                <a:effectLst/>
                <a:latin typeface="+mn-lt"/>
                <a:ea typeface="+mn-ea"/>
                <a:cs typeface="+mn-cs"/>
              </a:rPr>
              <a:t> вынимают, а швы заполняют раство­ром.</a:t>
            </a:r>
          </a:p>
          <a:p>
            <a:endParaRPr lang="ru-RU" sz="16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FEC352A-5D35-4484-A5D6-7E4C22352AC0}" type="slidenum">
              <a:rPr lang="ru-RU" smtClean="0"/>
              <a:pPr/>
              <a:t>32</a:t>
            </a:fld>
            <a:endParaRPr lang="ru-RU"/>
          </a:p>
        </p:txBody>
      </p:sp>
    </p:spTree>
    <p:extLst>
      <p:ext uri="{BB962C8B-B14F-4D97-AF65-F5344CB8AC3E}">
        <p14:creationId xmlns:p14="http://schemas.microsoft.com/office/powerpoint/2010/main" val="2505564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FEC352A-5D35-4484-A5D6-7E4C22352AC0}" type="slidenum">
              <a:rPr lang="ru-RU" smtClean="0"/>
              <a:pPr/>
              <a:t>33</a:t>
            </a:fld>
            <a:endParaRPr lang="ru-RU"/>
          </a:p>
        </p:txBody>
      </p:sp>
    </p:spTree>
    <p:extLst>
      <p:ext uri="{BB962C8B-B14F-4D97-AF65-F5344CB8AC3E}">
        <p14:creationId xmlns:p14="http://schemas.microsoft.com/office/powerpoint/2010/main" val="320128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FEC352A-5D35-4484-A5D6-7E4C22352AC0}" type="slidenum">
              <a:rPr lang="ru-RU" smtClean="0"/>
              <a:pPr/>
              <a:t>34</a:t>
            </a:fld>
            <a:endParaRPr lang="ru-RU"/>
          </a:p>
        </p:txBody>
      </p:sp>
    </p:spTree>
    <p:extLst>
      <p:ext uri="{BB962C8B-B14F-4D97-AF65-F5344CB8AC3E}">
        <p14:creationId xmlns:p14="http://schemas.microsoft.com/office/powerpoint/2010/main" val="1686235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Из последних разработок строительных инструментов также стоит отметить </a:t>
            </a:r>
            <a:r>
              <a:rPr lang="ru-RU" sz="1200" b="1" kern="1200" dirty="0" smtClean="0">
                <a:solidFill>
                  <a:schemeClr val="tx1"/>
                </a:solidFill>
                <a:effectLst/>
                <a:latin typeface="+mn-lt"/>
                <a:ea typeface="+mn-ea"/>
                <a:cs typeface="+mn-cs"/>
              </a:rPr>
              <a:t>лазерный уровень</a:t>
            </a:r>
            <a:r>
              <a:rPr lang="ru-RU" sz="1200" kern="1200" dirty="0" smtClean="0">
                <a:solidFill>
                  <a:schemeClr val="tx1"/>
                </a:solidFill>
                <a:effectLst/>
                <a:latin typeface="+mn-lt"/>
                <a:ea typeface="+mn-ea"/>
                <a:cs typeface="+mn-cs"/>
              </a:rPr>
              <a:t>. Как и следовало ожидать, он наиболее точный и удобный из всех вышеперечисленных, но и самый дорогой. Среди его преимуществ также и компактность, совмещенная с внушительным радиусом действия. Его луч способен действовать на расстоянии до 100 м, чего практически невозможно добиться от других видов уровней. Лазерные уровни для получения более точных результатов измерений крепятся на штативы или магниты. Их также применяют для построения направлений и плоскостей. Особенно интересен второй случай, когда в конструкцию строительного уровня входит оптическая система, разворачивающая луч в плоскость. Также есть модели с двумя и более лучами, которые пересекаются между собой. Одним словом, такой лазерный уровень может заменить собой все остальные и при этом уместится в небольшой сумке. Его точность, надежность, удобство в эксплуатации, универсальность делают его незаменимым в руках не только профессионалов, но и любителей. Вот только его цена заставляет задуматься о необходимости такого приобретения, поскольку стоит он до десяти раз дороже, чем обыкновенный пузырьковый</a:t>
            </a:r>
          </a:p>
          <a:p>
            <a:r>
              <a:rPr lang="ru-RU" sz="1200" kern="1200" dirty="0" smtClean="0">
                <a:solidFill>
                  <a:schemeClr val="tx1"/>
                </a:solidFill>
                <a:effectLst/>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AFEC352A-5D35-4484-A5D6-7E4C22352AC0}" type="slidenum">
              <a:rPr lang="ru-RU" smtClean="0"/>
              <a:pPr/>
              <a:t>35</a:t>
            </a:fld>
            <a:endParaRPr lang="ru-RU"/>
          </a:p>
        </p:txBody>
      </p:sp>
    </p:spTree>
    <p:extLst>
      <p:ext uri="{BB962C8B-B14F-4D97-AF65-F5344CB8AC3E}">
        <p14:creationId xmlns:p14="http://schemas.microsoft.com/office/powerpoint/2010/main" val="3462725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FEC352A-5D35-4484-A5D6-7E4C22352AC0}" type="slidenum">
              <a:rPr lang="ru-RU" smtClean="0"/>
              <a:pPr/>
              <a:t>36</a:t>
            </a:fld>
            <a:endParaRPr lang="ru-RU"/>
          </a:p>
        </p:txBody>
      </p:sp>
    </p:spTree>
    <p:extLst>
      <p:ext uri="{BB962C8B-B14F-4D97-AF65-F5344CB8AC3E}">
        <p14:creationId xmlns:p14="http://schemas.microsoft.com/office/powerpoint/2010/main" val="241603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116632" y="4211960"/>
            <a:ext cx="6624736" cy="4258816"/>
          </a:xfrm>
        </p:spPr>
        <p:txBody>
          <a:bodyPr/>
          <a:lstStyle/>
          <a:p>
            <a:r>
              <a:rPr lang="ru-RU" sz="1400" b="1" i="0" kern="1200" dirty="0" smtClean="0">
                <a:solidFill>
                  <a:schemeClr val="tx1"/>
                </a:solidFill>
                <a:effectLst/>
              </a:rPr>
              <a:t>Выбор плиточного клея при отделки помещения плиткой</a:t>
            </a:r>
          </a:p>
          <a:p>
            <a:r>
              <a:rPr lang="ru-RU" sz="1400" b="0" i="0" kern="1200" dirty="0" smtClean="0">
                <a:solidFill>
                  <a:schemeClr val="tx1"/>
                </a:solidFill>
                <a:effectLst/>
              </a:rPr>
              <a:t>Благодаря своим неоспоримым достоинствам плитка сегодня довольно прочно заняла свое место среди большого разнообразия отделочных материалов. Свое использование она нашла и в качестве отделки зданий, и как декоративный материал. Насколько ровно ляжет керамическая плитка и сколько времени продержится, зависит от качества плиточного клея, поэтому особое внимание уделяется его выбору. </a:t>
            </a:r>
            <a:r>
              <a:rPr lang="ru-RU" sz="1400" b="0" i="0" u="sng" kern="1200" dirty="0" smtClean="0">
                <a:solidFill>
                  <a:schemeClr val="tx1"/>
                </a:solidFill>
                <a:effectLst/>
                <a:hlinkClick r:id="rId3"/>
              </a:rPr>
              <a:t>Плиточный клей</a:t>
            </a:r>
            <a:r>
              <a:rPr lang="ru-RU" sz="1400" b="0" i="0" kern="1200" dirty="0" smtClean="0">
                <a:solidFill>
                  <a:schemeClr val="tx1"/>
                </a:solidFill>
                <a:effectLst/>
              </a:rPr>
              <a:t> - полимерный цементный раствор, продающийся в виде сухой смеси, разводящаяся водой непосредственно перед использованием. Полученная вязкая масса аккуратно наносится шпателем и распределяется равномерно по всей отделываемой поверхности.</a:t>
            </a:r>
          </a:p>
          <a:p>
            <a:r>
              <a:rPr lang="ru-RU" sz="1400" b="0" i="0" kern="1200" dirty="0" smtClean="0">
                <a:solidFill>
                  <a:schemeClr val="tx1"/>
                </a:solidFill>
                <a:effectLst/>
              </a:rPr>
              <a:t>На выбор плиточного клея влияет цель, для которой он приобретается: для облицовки бассейнов, отделки фасада, стен, ниш, полов кухонь и ванных комнат. Эти факторы выступают в качестве определяющих, так как для ванных комнат необходим влагоустойчивый материал, а при отделке бассейна большое значение имеет еще и прочность. В случае отделки для теплого пола немаловажным критерием выступает термостойкость клея. В продаже плиточный клей встречается, как универсальный, так и с предназначением в зависимости от вида работ:</a:t>
            </a:r>
          </a:p>
          <a:p>
            <a:r>
              <a:rPr lang="ru-RU" sz="1400" b="0" i="0" kern="1200" dirty="0" smtClean="0">
                <a:solidFill>
                  <a:schemeClr val="tx1"/>
                </a:solidFill>
                <a:effectLst/>
              </a:rPr>
              <a:t>для напольной и настенной плитки;</a:t>
            </a:r>
          </a:p>
          <a:p>
            <a:r>
              <a:rPr lang="ru-RU" sz="1400" b="0" i="0" kern="1200" dirty="0" smtClean="0">
                <a:solidFill>
                  <a:schemeClr val="tx1"/>
                </a:solidFill>
                <a:effectLst/>
              </a:rPr>
              <a:t>с морозостойкими и/или водостойкими свойствами;</a:t>
            </a:r>
          </a:p>
          <a:p>
            <a:r>
              <a:rPr lang="ru-RU" sz="1400" b="0" i="0" kern="1200" dirty="0" smtClean="0">
                <a:solidFill>
                  <a:schemeClr val="tx1"/>
                </a:solidFill>
                <a:effectLst/>
              </a:rPr>
              <a:t>с повышенными адгезивными свойствами;</a:t>
            </a:r>
          </a:p>
          <a:p>
            <a:r>
              <a:rPr lang="ru-RU" sz="1400" b="0" i="0" kern="1200" dirty="0" smtClean="0">
                <a:solidFill>
                  <a:schemeClr val="tx1"/>
                </a:solidFill>
                <a:effectLst/>
              </a:rPr>
              <a:t>для наружных работ;</a:t>
            </a:r>
          </a:p>
          <a:p>
            <a:r>
              <a:rPr lang="ru-RU" sz="1400" b="0" i="0" kern="1200" dirty="0" smtClean="0">
                <a:solidFill>
                  <a:schemeClr val="tx1"/>
                </a:solidFill>
                <a:effectLst/>
              </a:rPr>
              <a:t>плиточный клей ускоренного застывания.</a:t>
            </a:r>
          </a:p>
          <a:p>
            <a:r>
              <a:rPr lang="ru-RU" sz="1400" b="0" i="0" kern="1200" dirty="0" smtClean="0">
                <a:solidFill>
                  <a:schemeClr val="tx1"/>
                </a:solidFill>
                <a:effectLst/>
              </a:rPr>
              <a:t> </a:t>
            </a:r>
          </a:p>
          <a:p>
            <a:endParaRPr lang="ru-RU" dirty="0"/>
          </a:p>
        </p:txBody>
      </p:sp>
      <p:sp>
        <p:nvSpPr>
          <p:cNvPr id="4" name="Номер слайда 3"/>
          <p:cNvSpPr>
            <a:spLocks noGrp="1"/>
          </p:cNvSpPr>
          <p:nvPr>
            <p:ph type="sldNum" sz="quarter" idx="10"/>
          </p:nvPr>
        </p:nvSpPr>
        <p:spPr/>
        <p:txBody>
          <a:bodyPr/>
          <a:lstStyle/>
          <a:p>
            <a:fld id="{AFEC352A-5D35-4484-A5D6-7E4C22352AC0}" type="slidenum">
              <a:rPr lang="ru-RU" smtClean="0"/>
              <a:pPr/>
              <a:t>38</a:t>
            </a:fld>
            <a:endParaRPr lang="ru-RU"/>
          </a:p>
        </p:txBody>
      </p:sp>
    </p:spTree>
    <p:extLst>
      <p:ext uri="{BB962C8B-B14F-4D97-AF65-F5344CB8AC3E}">
        <p14:creationId xmlns:p14="http://schemas.microsoft.com/office/powerpoint/2010/main" val="1312370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44624" y="4211960"/>
            <a:ext cx="6696744" cy="4464496"/>
          </a:xfrm>
        </p:spPr>
        <p:txBody>
          <a:bodyPr/>
          <a:lstStyle/>
          <a:p>
            <a:r>
              <a:rPr lang="ru-RU" sz="1600" b="1" kern="1200" dirty="0" smtClean="0">
                <a:solidFill>
                  <a:schemeClr val="tx1"/>
                </a:solidFill>
                <a:effectLst/>
              </a:rPr>
              <a:t>Средства для крепления плиток.</a:t>
            </a:r>
            <a:r>
              <a:rPr lang="ru-RU" sz="1600" kern="1200" dirty="0" smtClean="0">
                <a:solidFill>
                  <a:schemeClr val="tx1"/>
                </a:solidFill>
                <a:effectLst/>
              </a:rPr>
              <a:t> Цементные растворы для наклеивания плиток имеют следующие составы: для стен 1:4, для полов — от 1:5 до 1:6 (это означает, что на одну часть цемента берут 4—6 частей песка).</a:t>
            </a:r>
          </a:p>
          <a:p>
            <a:r>
              <a:rPr lang="ru-RU" sz="1600" i="1" kern="1200" dirty="0" smtClean="0">
                <a:solidFill>
                  <a:schemeClr val="tx1"/>
                </a:solidFill>
                <a:effectLst/>
              </a:rPr>
              <a:t>Казеиново-цементная мастика</a:t>
            </a:r>
            <a:r>
              <a:rPr lang="ru-RU" sz="1600" kern="1200" dirty="0" smtClean="0">
                <a:solidFill>
                  <a:schemeClr val="tx1"/>
                </a:solidFill>
                <a:effectLst/>
              </a:rPr>
              <a:t> применяется для облицовки стен. Ее готовят так: на три части цемента марки 400 или 500 берется одна часть казеинового клея марки ОБ, одна часть мелкозернистого речного песка, 2,5 части воды. Казеиновый клей тщательно перемешивают с водой до полного разбухания зерен клея. Далее приготавливают сухую цементно-песчаную смесь, всыпают ее в казеиновый клей и тщательно перемешивают.</a:t>
            </a:r>
          </a:p>
          <a:p>
            <a:r>
              <a:rPr lang="ru-RU" sz="1600" kern="1200" dirty="0" smtClean="0">
                <a:solidFill>
                  <a:schemeClr val="tx1"/>
                </a:solidFill>
                <a:effectLst/>
              </a:rPr>
              <a:t>Керамические плитки можно наклеивать на стены с помощью готовых клеев и мастик. Клеи на цементной основе (более соответствующие напольным покрытиям) используют там, где неровности поверхности компенсируются слоем клея толщиной более 3 мм. Для повышения водостойкости облицовываемых поверхностей применяют специальные грунтовки</a:t>
            </a:r>
          </a:p>
          <a:p>
            <a:r>
              <a:rPr lang="ru-RU" sz="1600" kern="1200" dirty="0" smtClean="0">
                <a:solidFill>
                  <a:schemeClr val="tx1"/>
                </a:solidFill>
                <a:effectLst/>
              </a:rPr>
              <a:t>. </a:t>
            </a:r>
            <a:r>
              <a:rPr lang="ru-RU" sz="1600" kern="1200" dirty="0" err="1" smtClean="0">
                <a:solidFill>
                  <a:schemeClr val="tx1"/>
                </a:solidFill>
                <a:effectLst/>
              </a:rPr>
              <a:t>Межплиточные</a:t>
            </a:r>
            <a:r>
              <a:rPr lang="ru-RU" sz="1600" kern="1200" dirty="0" smtClean="0">
                <a:solidFill>
                  <a:schemeClr val="tx1"/>
                </a:solidFill>
                <a:effectLst/>
              </a:rPr>
              <a:t> швы шириной до 6 мм можно заделывать силиконовым или акриловым герметиками.</a:t>
            </a:r>
          </a:p>
          <a:p>
            <a:endParaRPr lang="ru-RU" sz="1600" dirty="0"/>
          </a:p>
        </p:txBody>
      </p:sp>
      <p:sp>
        <p:nvSpPr>
          <p:cNvPr id="4" name="Номер слайда 3"/>
          <p:cNvSpPr>
            <a:spLocks noGrp="1"/>
          </p:cNvSpPr>
          <p:nvPr>
            <p:ph type="sldNum" sz="quarter" idx="10"/>
          </p:nvPr>
        </p:nvSpPr>
        <p:spPr/>
        <p:txBody>
          <a:bodyPr/>
          <a:lstStyle/>
          <a:p>
            <a:fld id="{AFEC352A-5D35-4484-A5D6-7E4C22352AC0}" type="slidenum">
              <a:rPr lang="ru-RU" smtClean="0"/>
              <a:pPr/>
              <a:t>39</a:t>
            </a:fld>
            <a:endParaRPr lang="ru-RU"/>
          </a:p>
        </p:txBody>
      </p:sp>
    </p:spTree>
    <p:extLst>
      <p:ext uri="{BB962C8B-B14F-4D97-AF65-F5344CB8AC3E}">
        <p14:creationId xmlns:p14="http://schemas.microsoft.com/office/powerpoint/2010/main" val="3565193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kern="1200" dirty="0" smtClean="0">
                <a:solidFill>
                  <a:schemeClr val="tx1"/>
                </a:solidFill>
                <a:effectLst/>
                <a:latin typeface="+mn-lt"/>
                <a:ea typeface="+mn-ea"/>
                <a:cs typeface="+mn-cs"/>
              </a:rPr>
              <a:t>Заделку швов между плитками выполняют не ранее чем через 1-2 суток после настилки пола. Для этого цементный раствор разливают по поверхности пола и деревянными шпателями или гребком равномерно распределяют, заполняя швы между плитками. После схватывания раствора в швах облицовки поверхность покрытия протирают влажными опилками, удаляя цемент с поверхности плиток.</a:t>
            </a:r>
          </a:p>
          <a:p>
            <a:endParaRPr lang="ru-RU" dirty="0"/>
          </a:p>
        </p:txBody>
      </p:sp>
      <p:sp>
        <p:nvSpPr>
          <p:cNvPr id="4" name="Номер слайда 3"/>
          <p:cNvSpPr>
            <a:spLocks noGrp="1"/>
          </p:cNvSpPr>
          <p:nvPr>
            <p:ph type="sldNum" sz="quarter" idx="10"/>
          </p:nvPr>
        </p:nvSpPr>
        <p:spPr/>
        <p:txBody>
          <a:bodyPr/>
          <a:lstStyle/>
          <a:p>
            <a:fld id="{AFEC352A-5D35-4484-A5D6-7E4C22352AC0}" type="slidenum">
              <a:rPr lang="ru-RU" smtClean="0"/>
              <a:pPr/>
              <a:t>40</a:t>
            </a:fld>
            <a:endParaRPr lang="ru-RU"/>
          </a:p>
        </p:txBody>
      </p:sp>
    </p:spTree>
    <p:extLst>
      <p:ext uri="{BB962C8B-B14F-4D97-AF65-F5344CB8AC3E}">
        <p14:creationId xmlns:p14="http://schemas.microsoft.com/office/powerpoint/2010/main" val="3906228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FEC352A-5D35-4484-A5D6-7E4C22352AC0}" type="slidenum">
              <a:rPr lang="ru-RU" smtClean="0"/>
              <a:pPr/>
              <a:t>3</a:t>
            </a:fld>
            <a:endParaRPr lang="ru-RU"/>
          </a:p>
        </p:txBody>
      </p:sp>
    </p:spTree>
    <p:extLst>
      <p:ext uri="{BB962C8B-B14F-4D97-AF65-F5344CB8AC3E}">
        <p14:creationId xmlns:p14="http://schemas.microsoft.com/office/powerpoint/2010/main" val="944116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FEC352A-5D35-4484-A5D6-7E4C22352AC0}" type="slidenum">
              <a:rPr lang="ru-RU" smtClean="0"/>
              <a:pPr/>
              <a:t>4</a:t>
            </a:fld>
            <a:endParaRPr lang="ru-RU"/>
          </a:p>
        </p:txBody>
      </p:sp>
    </p:spTree>
    <p:extLst>
      <p:ext uri="{BB962C8B-B14F-4D97-AF65-F5344CB8AC3E}">
        <p14:creationId xmlns:p14="http://schemas.microsoft.com/office/powerpoint/2010/main" val="2913015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44624" y="4139952"/>
            <a:ext cx="6768752" cy="4896544"/>
          </a:xfrm>
        </p:spPr>
        <p:txBody>
          <a:bodyPr/>
          <a:lstStyle/>
          <a:p>
            <a:endParaRPr lang="ru-RU" sz="1400" dirty="0"/>
          </a:p>
          <a:p>
            <a:pPr lvl="0"/>
            <a:r>
              <a:rPr lang="ru-RU" sz="1400" b="1" kern="1200" dirty="0" smtClean="0">
                <a:solidFill>
                  <a:schemeClr val="tx1"/>
                </a:solidFill>
                <a:effectLst/>
                <a:latin typeface="+mn-lt"/>
                <a:ea typeface="+mn-ea"/>
                <a:cs typeface="+mn-cs"/>
              </a:rPr>
              <a:t>«Шов в шов»</a:t>
            </a:r>
            <a:r>
              <a:rPr lang="ru-RU" sz="1400" kern="1200" dirty="0" smtClean="0">
                <a:solidFill>
                  <a:schemeClr val="tx1"/>
                </a:solidFill>
                <a:effectLst/>
                <a:latin typeface="+mn-lt"/>
                <a:ea typeface="+mn-ea"/>
                <a:cs typeface="+mn-cs"/>
              </a:rPr>
              <a:t>. Это самый простой и наиболее часто употребляемый способ укладки. При облицовке «шов в шов» плитки расположены рядами одна под другой. По окончании работы создается впечатление, что поверхность расчерчена швами между плитками на правильные квадраты или прямоугольники. Линии швов должны быть строго перпендикулярными друг к другу Отдельно нужно отметить, что при укладке плитки способом «шов в шов» необходимо строго отслеживать горизонталь и вертикаль линий, чтобы не было уклона по отношению к полу, потолку и боковым стенам. Точности вертикальных линий достигают при помощи уровня.</a:t>
            </a:r>
            <a:br>
              <a:rPr lang="ru-RU" sz="1400" kern="1200" dirty="0" smtClean="0">
                <a:solidFill>
                  <a:schemeClr val="tx1"/>
                </a:solidFill>
                <a:effectLst/>
                <a:latin typeface="+mn-lt"/>
                <a:ea typeface="+mn-ea"/>
                <a:cs typeface="+mn-cs"/>
              </a:rPr>
            </a:br>
            <a:r>
              <a:rPr lang="ru-RU" sz="1400" kern="1200" dirty="0" smtClean="0">
                <a:solidFill>
                  <a:schemeClr val="tx1"/>
                </a:solidFill>
                <a:effectLst/>
                <a:latin typeface="+mn-lt"/>
                <a:ea typeface="+mn-ea"/>
                <a:cs typeface="+mn-cs"/>
              </a:rPr>
              <a:t>. </a:t>
            </a:r>
            <a:r>
              <a:rPr lang="ru-RU" sz="1400" b="1" kern="1200" dirty="0" smtClean="0">
                <a:solidFill>
                  <a:schemeClr val="tx1"/>
                </a:solidFill>
                <a:effectLst/>
                <a:latin typeface="+mn-lt"/>
                <a:ea typeface="+mn-ea"/>
                <a:cs typeface="+mn-cs"/>
              </a:rPr>
              <a:t>«</a:t>
            </a:r>
            <a:r>
              <a:rPr lang="ru-RU" sz="1400" b="1" kern="1200" dirty="0" err="1" smtClean="0">
                <a:solidFill>
                  <a:schemeClr val="tx1"/>
                </a:solidFill>
                <a:effectLst/>
                <a:latin typeface="+mn-lt"/>
                <a:ea typeface="+mn-ea"/>
                <a:cs typeface="+mn-cs"/>
              </a:rPr>
              <a:t>Вразбежку</a:t>
            </a:r>
            <a:r>
              <a:rPr lang="ru-RU" sz="1400" b="1" kern="1200" dirty="0" smtClean="0">
                <a:solidFill>
                  <a:schemeClr val="tx1"/>
                </a:solidFill>
                <a:effectLst/>
                <a:latin typeface="+mn-lt"/>
                <a:ea typeface="+mn-ea"/>
                <a:cs typeface="+mn-cs"/>
              </a:rPr>
              <a:t>»</a:t>
            </a:r>
            <a:r>
              <a:rPr lang="ru-RU" sz="1400" kern="1200" dirty="0" smtClean="0">
                <a:solidFill>
                  <a:schemeClr val="tx1"/>
                </a:solidFill>
                <a:effectLst/>
                <a:latin typeface="+mn-lt"/>
                <a:ea typeface="+mn-ea"/>
                <a:cs typeface="+mn-cs"/>
              </a:rPr>
              <a:t>. При облицовке поверхности «</a:t>
            </a:r>
            <a:r>
              <a:rPr lang="ru-RU" sz="1400" kern="1200" dirty="0" err="1" smtClean="0">
                <a:solidFill>
                  <a:schemeClr val="tx1"/>
                </a:solidFill>
                <a:effectLst/>
                <a:latin typeface="+mn-lt"/>
                <a:ea typeface="+mn-ea"/>
                <a:cs typeface="+mn-cs"/>
              </a:rPr>
              <a:t>вразбежку</a:t>
            </a:r>
            <a:r>
              <a:rPr lang="ru-RU" sz="1400" kern="1200" dirty="0" smtClean="0">
                <a:solidFill>
                  <a:schemeClr val="tx1"/>
                </a:solidFill>
                <a:effectLst/>
                <a:latin typeface="+mn-lt"/>
                <a:ea typeface="+mn-ea"/>
                <a:cs typeface="+mn-cs"/>
              </a:rPr>
              <a:t>» сплошным, неразрывным и абсолютно точным должен быть только горизонтальный шов. Сплошной вертикальный шов делается исключительно по углам поверхности. Плитки каждого последующего верхнего ряда смещены по отношению к плиткам предыдущего нижнего ряда таким образом, чтобы </a:t>
            </a:r>
            <a:r>
              <a:rPr lang="ru-RU" sz="1400" kern="1200" dirty="0" err="1" smtClean="0">
                <a:solidFill>
                  <a:schemeClr val="tx1"/>
                </a:solidFill>
                <a:effectLst/>
                <a:latin typeface="+mn-lt"/>
                <a:ea typeface="+mn-ea"/>
                <a:cs typeface="+mn-cs"/>
              </a:rPr>
              <a:t>межплиточный</a:t>
            </a:r>
            <a:r>
              <a:rPr lang="ru-RU" sz="1400" kern="1200" dirty="0" smtClean="0">
                <a:solidFill>
                  <a:schemeClr val="tx1"/>
                </a:solidFill>
                <a:effectLst/>
                <a:latin typeface="+mn-lt"/>
                <a:ea typeface="+mn-ea"/>
                <a:cs typeface="+mn-cs"/>
              </a:rPr>
              <a:t> шов верхнего ряда располагался по центру плитки нижнего. Надо отметить, что при таком способе укладки небольшие отклонения от вертикали не так заметны, как при способе «шов в шов».</a:t>
            </a:r>
            <a:br>
              <a:rPr lang="ru-RU" sz="1400" kern="1200" dirty="0" smtClean="0">
                <a:solidFill>
                  <a:schemeClr val="tx1"/>
                </a:solidFill>
                <a:effectLst/>
                <a:latin typeface="+mn-lt"/>
                <a:ea typeface="+mn-ea"/>
                <a:cs typeface="+mn-cs"/>
              </a:rPr>
            </a:br>
            <a:r>
              <a:rPr lang="ru-RU" sz="1400" kern="1200" dirty="0" smtClean="0">
                <a:solidFill>
                  <a:schemeClr val="tx1"/>
                </a:solidFill>
                <a:effectLst/>
                <a:latin typeface="+mn-lt"/>
                <a:ea typeface="+mn-ea"/>
                <a:cs typeface="+mn-cs"/>
              </a:rPr>
              <a:t>3. </a:t>
            </a:r>
            <a:r>
              <a:rPr lang="ru-RU" sz="1400" b="1" kern="1200" dirty="0" smtClean="0">
                <a:solidFill>
                  <a:schemeClr val="tx1"/>
                </a:solidFill>
                <a:effectLst/>
                <a:latin typeface="+mn-lt"/>
                <a:ea typeface="+mn-ea"/>
                <a:cs typeface="+mn-cs"/>
              </a:rPr>
              <a:t>«По диагонали».</a:t>
            </a:r>
            <a:r>
              <a:rPr lang="ru-RU" sz="1400" kern="1200" dirty="0" smtClean="0">
                <a:solidFill>
                  <a:schemeClr val="tx1"/>
                </a:solidFill>
                <a:effectLst/>
                <a:latin typeface="+mn-lt"/>
                <a:ea typeface="+mn-ea"/>
                <a:cs typeface="+mn-cs"/>
              </a:rPr>
              <a:t> При облицовке поверхности «по диагонали» швы между плитками, также как и при кладке «шов в шов», образуют непрерывные взаимно перпендикулярные линии. Линии швов по отношению к полу или стенам должны быть под углом 45 градусов.</a:t>
            </a:r>
          </a:p>
          <a:p>
            <a:r>
              <a:rPr lang="ru-RU" sz="1400" kern="1200" dirty="0" smtClean="0">
                <a:solidFill>
                  <a:schemeClr val="tx1"/>
                </a:solidFill>
                <a:effectLst/>
                <a:latin typeface="+mn-lt"/>
                <a:ea typeface="+mn-ea"/>
                <a:cs typeface="+mn-cs"/>
              </a:rPr>
              <a:t> </a:t>
            </a:r>
          </a:p>
          <a:p>
            <a:r>
              <a:rPr lang="ru-RU" sz="1400" kern="1200" dirty="0" smtClean="0">
                <a:solidFill>
                  <a:schemeClr val="tx1"/>
                </a:solidFill>
                <a:effectLst/>
                <a:latin typeface="+mn-lt"/>
                <a:ea typeface="+mn-ea"/>
                <a:cs typeface="+mn-cs"/>
              </a:rPr>
              <a:t> </a:t>
            </a:r>
          </a:p>
          <a:p>
            <a:r>
              <a:rPr lang="ru-RU" sz="1400" kern="1200" dirty="0" smtClean="0">
                <a:solidFill>
                  <a:schemeClr val="tx1"/>
                </a:solidFill>
                <a:effectLst/>
                <a:latin typeface="+mn-lt"/>
                <a:ea typeface="+mn-ea"/>
                <a:cs typeface="+mn-cs"/>
              </a:rPr>
              <a:t> </a:t>
            </a:r>
            <a:endParaRPr lang="ru-RU" sz="14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FEC352A-5D35-4484-A5D6-7E4C22352AC0}" type="slidenum">
              <a:rPr lang="ru-RU" smtClean="0"/>
              <a:pPr/>
              <a:t>5</a:t>
            </a:fld>
            <a:endParaRPr lang="ru-RU"/>
          </a:p>
        </p:txBody>
      </p:sp>
    </p:spTree>
    <p:extLst>
      <p:ext uri="{BB962C8B-B14F-4D97-AF65-F5344CB8AC3E}">
        <p14:creationId xmlns:p14="http://schemas.microsoft.com/office/powerpoint/2010/main" val="618064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FEC352A-5D35-4484-A5D6-7E4C22352AC0}" type="slidenum">
              <a:rPr lang="ru-RU" smtClean="0"/>
              <a:pPr/>
              <a:t>7</a:t>
            </a:fld>
            <a:endParaRPr lang="ru-RU"/>
          </a:p>
        </p:txBody>
      </p:sp>
    </p:spTree>
    <p:extLst>
      <p:ext uri="{BB962C8B-B14F-4D97-AF65-F5344CB8AC3E}">
        <p14:creationId xmlns:p14="http://schemas.microsoft.com/office/powerpoint/2010/main" val="833641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FEC352A-5D35-4484-A5D6-7E4C22352AC0}" type="slidenum">
              <a:rPr lang="ru-RU" smtClean="0"/>
              <a:pPr/>
              <a:t>9</a:t>
            </a:fld>
            <a:endParaRPr lang="ru-RU"/>
          </a:p>
        </p:txBody>
      </p:sp>
    </p:spTree>
    <p:extLst>
      <p:ext uri="{BB962C8B-B14F-4D97-AF65-F5344CB8AC3E}">
        <p14:creationId xmlns:p14="http://schemas.microsoft.com/office/powerpoint/2010/main" val="3936406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600" kern="1200" dirty="0" smtClean="0">
                <a:solidFill>
                  <a:schemeClr val="tx1"/>
                </a:solidFill>
                <a:effectLst/>
              </a:rPr>
              <a:t>Если стены облицовывают плитками впервые, то сначала выбирают, каким образом будут расположены плитки: шов в шов, </a:t>
            </a:r>
            <a:r>
              <a:rPr lang="ru-RU" sz="1600" kern="1200" dirty="0" err="1" smtClean="0">
                <a:solidFill>
                  <a:schemeClr val="tx1"/>
                </a:solidFill>
                <a:effectLst/>
              </a:rPr>
              <a:t>вразбежку</a:t>
            </a:r>
            <a:r>
              <a:rPr lang="ru-RU" sz="1600" kern="1200" dirty="0" smtClean="0">
                <a:solidFill>
                  <a:schemeClr val="tx1"/>
                </a:solidFill>
                <a:effectLst/>
              </a:rPr>
              <a:t> или по диагонали. Здесь используется лазерный уровень.</a:t>
            </a:r>
          </a:p>
          <a:p>
            <a:r>
              <a:rPr lang="ru-RU" sz="1600" kern="1200" dirty="0" smtClean="0">
                <a:solidFill>
                  <a:schemeClr val="tx1"/>
                </a:solidFill>
                <a:effectLst/>
              </a:rPr>
              <a:t>Ровные кирпичные и бетонные стены можно не штука­турить, а сразу облицовывать, предварительно очистив их от пыли и грязи. Прямолинейность укладки плитки прове­ряют с помощью туго натянутого шнура или лазерного уровня. Укладку плитки начинают с нижних рядов. Не всегда на облицовываемой поверхности укладывает­ся целое число плиток, поэтому их приходится резать. Для этого намечают карандашом по линейке линию, по которой </a:t>
            </a:r>
            <a:r>
              <a:rPr lang="ru-RU" sz="1600" kern="1200" dirty="0" err="1" smtClean="0">
                <a:solidFill>
                  <a:schemeClr val="tx1"/>
                </a:solidFill>
                <a:effectLst/>
              </a:rPr>
              <a:t>плиткорезом</a:t>
            </a:r>
            <a:r>
              <a:rPr lang="ru-RU" sz="1600" kern="1200" baseline="0" dirty="0" smtClean="0">
                <a:solidFill>
                  <a:schemeClr val="tx1"/>
                </a:solidFill>
                <a:effectLst/>
              </a:rPr>
              <a:t> отрезают.</a:t>
            </a:r>
            <a:endParaRPr lang="ru-RU" sz="1600" kern="1200" dirty="0" smtClean="0">
              <a:solidFill>
                <a:schemeClr val="tx1"/>
              </a:solidFill>
              <a:effectLst/>
            </a:endParaRPr>
          </a:p>
          <a:p>
            <a:endParaRPr lang="ru-RU" sz="1600" dirty="0"/>
          </a:p>
        </p:txBody>
      </p:sp>
      <p:sp>
        <p:nvSpPr>
          <p:cNvPr id="4" name="Номер слайда 3"/>
          <p:cNvSpPr>
            <a:spLocks noGrp="1"/>
          </p:cNvSpPr>
          <p:nvPr>
            <p:ph type="sldNum" sz="quarter" idx="10"/>
          </p:nvPr>
        </p:nvSpPr>
        <p:spPr/>
        <p:txBody>
          <a:bodyPr/>
          <a:lstStyle/>
          <a:p>
            <a:fld id="{AFEC352A-5D35-4484-A5D6-7E4C22352AC0}" type="slidenum">
              <a:rPr lang="ru-RU" smtClean="0"/>
              <a:pPr/>
              <a:t>11</a:t>
            </a:fld>
            <a:endParaRPr lang="ru-RU"/>
          </a:p>
        </p:txBody>
      </p:sp>
    </p:spTree>
    <p:extLst>
      <p:ext uri="{BB962C8B-B14F-4D97-AF65-F5344CB8AC3E}">
        <p14:creationId xmlns:p14="http://schemas.microsoft.com/office/powerpoint/2010/main" val="524644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FEC352A-5D35-4484-A5D6-7E4C22352AC0}" type="slidenum">
              <a:rPr lang="ru-RU" smtClean="0"/>
              <a:pPr/>
              <a:t>12</a:t>
            </a:fld>
            <a:endParaRPr lang="ru-RU"/>
          </a:p>
        </p:txBody>
      </p:sp>
    </p:spTree>
    <p:extLst>
      <p:ext uri="{BB962C8B-B14F-4D97-AF65-F5344CB8AC3E}">
        <p14:creationId xmlns:p14="http://schemas.microsoft.com/office/powerpoint/2010/main" val="4076158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9DF66D47-07AB-4AE6-9E16-BFA2B767EB72}" type="datetimeFigureOut">
              <a:rPr lang="ru-RU" smtClean="0"/>
              <a:pPr/>
              <a:t>08.04.2020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FE9709A9-224B-4056-A0F3-42B03CDF7664}"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DF66D47-07AB-4AE6-9E16-BFA2B767EB72}" type="datetimeFigureOut">
              <a:rPr lang="ru-RU" smtClean="0"/>
              <a:pPr/>
              <a:t>08.04.2020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9709A9-224B-4056-A0F3-42B03CDF766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DF66D47-07AB-4AE6-9E16-BFA2B767EB72}" type="datetimeFigureOut">
              <a:rPr lang="ru-RU" smtClean="0"/>
              <a:pPr/>
              <a:t>08.04.2020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9709A9-224B-4056-A0F3-42B03CDF766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DF66D47-07AB-4AE6-9E16-BFA2B767EB72}" type="datetimeFigureOut">
              <a:rPr lang="ru-RU" smtClean="0"/>
              <a:pPr/>
              <a:t>08.04.2020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E9709A9-224B-4056-A0F3-42B03CDF766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DF66D47-07AB-4AE6-9E16-BFA2B767EB72}" type="datetimeFigureOut">
              <a:rPr lang="ru-RU" smtClean="0"/>
              <a:pPr/>
              <a:t>08.04.2020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FE9709A9-224B-4056-A0F3-42B03CDF7664}"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DF66D47-07AB-4AE6-9E16-BFA2B767EB72}" type="datetimeFigureOut">
              <a:rPr lang="ru-RU" smtClean="0"/>
              <a:pPr/>
              <a:t>08.04.2020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9709A9-224B-4056-A0F3-42B03CDF766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9DF66D47-07AB-4AE6-9E16-BFA2B767EB72}" type="datetimeFigureOut">
              <a:rPr lang="ru-RU" smtClean="0"/>
              <a:pPr/>
              <a:t>08.04.2020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E9709A9-224B-4056-A0F3-42B03CDF766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DF66D47-07AB-4AE6-9E16-BFA2B767EB72}" type="datetimeFigureOut">
              <a:rPr lang="ru-RU" smtClean="0"/>
              <a:pPr/>
              <a:t>08.04.2020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E9709A9-224B-4056-A0F3-42B03CDF766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DF66D47-07AB-4AE6-9E16-BFA2B767EB72}" type="datetimeFigureOut">
              <a:rPr lang="ru-RU" smtClean="0"/>
              <a:pPr/>
              <a:t>08.04.2020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E9709A9-224B-4056-A0F3-42B03CDF766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DF66D47-07AB-4AE6-9E16-BFA2B767EB72}" type="datetimeFigureOut">
              <a:rPr lang="ru-RU" smtClean="0"/>
              <a:pPr/>
              <a:t>08.04.2020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9709A9-224B-4056-A0F3-42B03CDF766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DF66D47-07AB-4AE6-9E16-BFA2B767EB72}" type="datetimeFigureOut">
              <a:rPr lang="ru-RU" smtClean="0"/>
              <a:pPr/>
              <a:t>08.04.2020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9709A9-224B-4056-A0F3-42B03CDF766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DF66D47-07AB-4AE6-9E16-BFA2B767EB72}" type="datetimeFigureOut">
              <a:rPr lang="ru-RU" smtClean="0"/>
              <a:pPr/>
              <a:t>08.04.2020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E9709A9-224B-4056-A0F3-42B03CDF7664}"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mrpol.ru/wp-content/uploads/2012/10/20100826020449.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mrpol.ru/wp-content/uploads/2012/10/i-31.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hyperlink" Target="http://mrpol.ru/ukladka-plitki-na-derevyannyj-pol.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mrpol.ru/ukladka-plitki-na-derevyannyj-pol.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mrpol.ru/wp-content/uploads/2012/10/upr_4.jpg"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mrpol.ru/ukladka-plitki-na-derevyannyj-pol.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mrpol.ru/ukladka-plitki-na-derevyannyj-pol.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mrpol.ru/wp-content/uploads/2012/10/ukladka_plitki5.jpg"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mrpol.ru/ukladka-plitki-na-derevyannyj-pol.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mrpol.ru/ukladka-plitki-na-derevyannyj-pol.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mrpol.ru/wp-content/uploads/2012/10/gidro_foto_3.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tk-moris.ru/index.php?page=view_products&amp;m=13&amp;pid=32"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chool.xvatit.com/index.php?title=%D0%A4%D0%B0%D0%B9%D0%BB:20.04-46.jpg"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412776"/>
            <a:ext cx="8229600" cy="2664296"/>
          </a:xfrm>
        </p:spPr>
        <p:txBody>
          <a:bodyPr>
            <a:normAutofit/>
          </a:bodyPr>
          <a:lstStyle/>
          <a:p>
            <a:r>
              <a:rPr lang="ru-RU" sz="4400" dirty="0" smtClean="0">
                <a:solidFill>
                  <a:srgbClr val="FF0000"/>
                </a:solidFill>
                <a:cs typeface="Angsana New" pitchFamily="18" charset="-34"/>
              </a:rPr>
              <a:t>Основные технологии плиточных работ</a:t>
            </a:r>
            <a:br>
              <a:rPr lang="ru-RU" sz="4400" dirty="0" smtClean="0">
                <a:solidFill>
                  <a:srgbClr val="FF0000"/>
                </a:solidFill>
                <a:cs typeface="Angsana New" pitchFamily="18" charset="-34"/>
              </a:rPr>
            </a:br>
            <a:endParaRPr lang="ru-RU" sz="4400" dirty="0">
              <a:solidFill>
                <a:srgbClr val="FF0000"/>
              </a:solidFill>
              <a:cs typeface="Angsana New" pitchFamily="18" charset="-34"/>
            </a:endParaRPr>
          </a:p>
        </p:txBody>
      </p:sp>
      <p:sp>
        <p:nvSpPr>
          <p:cNvPr id="7" name="TextBox 6"/>
          <p:cNvSpPr txBox="1"/>
          <p:nvPr/>
        </p:nvSpPr>
        <p:spPr>
          <a:xfrm>
            <a:off x="2643174" y="5643578"/>
            <a:ext cx="3571900" cy="830997"/>
          </a:xfrm>
          <a:prstGeom prst="rect">
            <a:avLst/>
          </a:prstGeom>
          <a:noFill/>
        </p:spPr>
        <p:txBody>
          <a:bodyPr wrap="square" rtlCol="0">
            <a:spAutoFit/>
          </a:bodyPr>
          <a:lstStyle/>
          <a:p>
            <a:r>
              <a:rPr lang="ru-RU" sz="2400" dirty="0" smtClean="0">
                <a:solidFill>
                  <a:schemeClr val="accent5">
                    <a:lumMod val="50000"/>
                  </a:schemeClr>
                </a:solidFill>
              </a:rPr>
              <a:t>Учитель технологи: </a:t>
            </a:r>
            <a:r>
              <a:rPr lang="ru-RU" sz="2400" dirty="0" smtClean="0">
                <a:solidFill>
                  <a:schemeClr val="accent5">
                    <a:lumMod val="50000"/>
                  </a:schemeClr>
                </a:solidFill>
              </a:rPr>
              <a:t>Потапова С.М.</a:t>
            </a:r>
            <a:endParaRPr lang="ru-RU" dirty="0"/>
          </a:p>
        </p:txBody>
      </p:sp>
    </p:spTree>
    <p:extLst>
      <p:ext uri="{BB962C8B-B14F-4D97-AF65-F5344CB8AC3E}">
        <p14:creationId xmlns:p14="http://schemas.microsoft.com/office/powerpoint/2010/main" val="34265156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551837"/>
            <a:ext cx="8496944" cy="3046988"/>
          </a:xfrm>
          <a:prstGeom prst="rect">
            <a:avLst/>
          </a:prstGeom>
        </p:spPr>
        <p:txBody>
          <a:bodyPr wrap="square">
            <a:spAutoFit/>
          </a:bodyPr>
          <a:lstStyle/>
          <a:p>
            <a:pPr lvl="0"/>
            <a:r>
              <a:rPr lang="ru-RU" sz="3200" dirty="0">
                <a:solidFill>
                  <a:schemeClr val="bg1"/>
                </a:solidFill>
              </a:rPr>
              <a:t>При облицовке поверхности «по диагонали» швы между плитками, также как и при кладке «шов в шов», образуют непрерывные взаимно перпендикулярные линии. Линии швов по отношению к полу или стенам должны быть под углом 45 градусов.</a:t>
            </a:r>
          </a:p>
        </p:txBody>
      </p:sp>
      <p:sp>
        <p:nvSpPr>
          <p:cNvPr id="3" name="Прямоугольник 2"/>
          <p:cNvSpPr/>
          <p:nvPr/>
        </p:nvSpPr>
        <p:spPr>
          <a:xfrm>
            <a:off x="1760871" y="846110"/>
            <a:ext cx="5904656" cy="769441"/>
          </a:xfrm>
          <a:prstGeom prst="rect">
            <a:avLst/>
          </a:prstGeom>
        </p:spPr>
        <p:txBody>
          <a:bodyPr wrap="square">
            <a:spAutoFit/>
          </a:bodyPr>
          <a:lstStyle/>
          <a:p>
            <a:pPr algn="ctr"/>
            <a:r>
              <a:rPr lang="ru-RU" sz="4400" dirty="0" smtClean="0">
                <a:solidFill>
                  <a:schemeClr val="bg1"/>
                </a:solidFill>
              </a:rPr>
              <a:t>«По диагонали»</a:t>
            </a:r>
            <a:endParaRPr lang="ru-RU" sz="4400" dirty="0">
              <a:solidFill>
                <a:schemeClr val="bg1"/>
              </a:solidFill>
            </a:endParaRPr>
          </a:p>
        </p:txBody>
      </p:sp>
    </p:spTree>
    <p:extLst>
      <p:ext uri="{BB962C8B-B14F-4D97-AF65-F5344CB8AC3E}">
        <p14:creationId xmlns:p14="http://schemas.microsoft.com/office/powerpoint/2010/main" val="3893511490"/>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propertysalon.com/wp-content/uploads/2011/05/3-2.jpeg"/>
          <p:cNvPicPr/>
          <p:nvPr/>
        </p:nvPicPr>
        <p:blipFill>
          <a:blip r:embed="rId3">
            <a:extLst>
              <a:ext uri="{28A0092B-C50C-407E-A947-70E740481C1C}">
                <a14:useLocalDpi xmlns:a14="http://schemas.microsoft.com/office/drawing/2010/main" val="0"/>
              </a:ext>
            </a:extLst>
          </a:blip>
          <a:srcRect/>
          <a:stretch>
            <a:fillRect/>
          </a:stretch>
        </p:blipFill>
        <p:spPr bwMode="auto">
          <a:xfrm>
            <a:off x="0" y="126473"/>
            <a:ext cx="9144000" cy="6624736"/>
          </a:xfrm>
          <a:prstGeom prst="rect">
            <a:avLst/>
          </a:prstGeom>
          <a:noFill/>
          <a:ln>
            <a:noFill/>
          </a:ln>
        </p:spPr>
      </p:pic>
    </p:spTree>
    <p:extLst>
      <p:ext uri="{BB962C8B-B14F-4D97-AF65-F5344CB8AC3E}">
        <p14:creationId xmlns:p14="http://schemas.microsoft.com/office/powerpoint/2010/main" val="1620206668"/>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4400" dirty="0">
                <a:solidFill>
                  <a:schemeClr val="accent5">
                    <a:lumMod val="50000"/>
                  </a:schemeClr>
                </a:solidFill>
                <a:effectLst/>
                <a:cs typeface="Angsana New" pitchFamily="18" charset="-34"/>
              </a:rPr>
              <a:t>Э</a:t>
            </a:r>
            <a:r>
              <a:rPr lang="ru-RU" sz="4400" dirty="0" smtClean="0">
                <a:solidFill>
                  <a:schemeClr val="accent5">
                    <a:lumMod val="50000"/>
                  </a:schemeClr>
                </a:solidFill>
                <a:effectLst/>
                <a:cs typeface="Angsana New" pitchFamily="18" charset="-34"/>
              </a:rPr>
              <a:t>тапы</a:t>
            </a:r>
            <a:r>
              <a:rPr lang="ru-RU" sz="4400" dirty="0" smtClean="0">
                <a:solidFill>
                  <a:schemeClr val="accent5">
                    <a:lumMod val="50000"/>
                  </a:schemeClr>
                </a:solidFill>
                <a:effectLst/>
              </a:rPr>
              <a:t> </a:t>
            </a:r>
            <a:r>
              <a:rPr lang="ru-RU" sz="4400" dirty="0">
                <a:solidFill>
                  <a:schemeClr val="accent5">
                    <a:lumMod val="50000"/>
                  </a:schemeClr>
                </a:solidFill>
                <a:effectLst/>
              </a:rPr>
              <a:t>укладки плитки</a:t>
            </a:r>
            <a:endParaRPr lang="ru-RU" sz="4400" dirty="0">
              <a:solidFill>
                <a:schemeClr val="accent5">
                  <a:lumMod val="50000"/>
                </a:schemeClr>
              </a:solidFill>
            </a:endParaRPr>
          </a:p>
        </p:txBody>
      </p:sp>
      <p:sp>
        <p:nvSpPr>
          <p:cNvPr id="6" name="Объект 5"/>
          <p:cNvSpPr>
            <a:spLocks noGrp="1"/>
          </p:cNvSpPr>
          <p:nvPr>
            <p:ph idx="1"/>
          </p:nvPr>
        </p:nvSpPr>
        <p:spPr/>
        <p:txBody>
          <a:bodyPr>
            <a:normAutofit/>
          </a:bodyPr>
          <a:lstStyle/>
          <a:p>
            <a:pPr lvl="1" fontAlgn="base"/>
            <a:r>
              <a:rPr lang="ru-RU" sz="3600" dirty="0">
                <a:solidFill>
                  <a:schemeClr val="bg1">
                    <a:lumMod val="95000"/>
                    <a:lumOff val="5000"/>
                  </a:schemeClr>
                </a:solidFill>
              </a:rPr>
              <a:t>Подготовка плитки</a:t>
            </a:r>
          </a:p>
          <a:p>
            <a:pPr lvl="1" fontAlgn="base"/>
            <a:r>
              <a:rPr lang="ru-RU" sz="3600" dirty="0">
                <a:solidFill>
                  <a:schemeClr val="bg1">
                    <a:lumMod val="95000"/>
                    <a:lumOff val="5000"/>
                  </a:schemeClr>
                </a:solidFill>
              </a:rPr>
              <a:t>Разметка пола</a:t>
            </a:r>
          </a:p>
          <a:p>
            <a:pPr lvl="1" fontAlgn="base"/>
            <a:r>
              <a:rPr lang="ru-RU" sz="3600" dirty="0">
                <a:solidFill>
                  <a:schemeClr val="bg1">
                    <a:lumMod val="95000"/>
                    <a:lumOff val="5000"/>
                  </a:schemeClr>
                </a:solidFill>
              </a:rPr>
              <a:t>Подготовка клеевого состава</a:t>
            </a:r>
          </a:p>
          <a:p>
            <a:pPr lvl="1" fontAlgn="base"/>
            <a:r>
              <a:rPr lang="ru-RU" sz="3600" dirty="0">
                <a:solidFill>
                  <a:schemeClr val="bg1">
                    <a:lumMod val="95000"/>
                    <a:lumOff val="5000"/>
                  </a:schemeClr>
                </a:solidFill>
              </a:rPr>
              <a:t>Укладка плитки</a:t>
            </a:r>
          </a:p>
          <a:p>
            <a:pPr lvl="1" fontAlgn="base"/>
            <a:r>
              <a:rPr lang="ru-RU" sz="3600" dirty="0">
                <a:solidFill>
                  <a:schemeClr val="bg1">
                    <a:lumMod val="95000"/>
                    <a:lumOff val="5000"/>
                  </a:schemeClr>
                </a:solidFill>
              </a:rPr>
              <a:t>Заделка швов</a:t>
            </a:r>
          </a:p>
        </p:txBody>
      </p:sp>
    </p:spTree>
    <p:extLst>
      <p:ext uri="{BB962C8B-B14F-4D97-AF65-F5344CB8AC3E}">
        <p14:creationId xmlns:p14="http://schemas.microsoft.com/office/powerpoint/2010/main" val="22027581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a:solidFill>
                  <a:schemeClr val="accent5">
                    <a:lumMod val="75000"/>
                  </a:schemeClr>
                </a:solidFill>
                <a:effectLst/>
              </a:rPr>
              <a:t>Подготовка плитки</a:t>
            </a:r>
            <a:endParaRPr lang="ru-RU" sz="4400" dirty="0"/>
          </a:p>
        </p:txBody>
      </p:sp>
      <p:sp>
        <p:nvSpPr>
          <p:cNvPr id="3" name="Объект 2"/>
          <p:cNvSpPr>
            <a:spLocks noGrp="1"/>
          </p:cNvSpPr>
          <p:nvPr>
            <p:ph sz="quarter" idx="2"/>
          </p:nvPr>
        </p:nvSpPr>
        <p:spPr>
          <a:xfrm>
            <a:off x="179512" y="1196752"/>
            <a:ext cx="4389884" cy="5400600"/>
          </a:xfrm>
        </p:spPr>
        <p:txBody>
          <a:bodyPr>
            <a:normAutofit/>
          </a:bodyPr>
          <a:lstStyle/>
          <a:p>
            <a:pPr lvl="1" fontAlgn="base"/>
            <a:r>
              <a:rPr lang="ru-RU" sz="2800" dirty="0">
                <a:solidFill>
                  <a:srgbClr val="002060"/>
                </a:solidFill>
              </a:rPr>
              <a:t>Раскладываем плитку по всей площади, проводим контроль ее внешнего вида и качества. Делаем отверстия в плитках, которые будут укладываться возле труб, в соответствие с диаметром этих труб.</a:t>
            </a:r>
          </a:p>
          <a:p>
            <a:pPr marL="585216" lvl="1" indent="0" fontAlgn="base">
              <a:buNone/>
            </a:pPr>
            <a:endParaRPr lang="ru-RU" sz="2800" dirty="0">
              <a:solidFill>
                <a:schemeClr val="accent5">
                  <a:lumMod val="50000"/>
                </a:schemeClr>
              </a:solidFill>
            </a:endParaRPr>
          </a:p>
        </p:txBody>
      </p:sp>
      <p:sp>
        <p:nvSpPr>
          <p:cNvPr id="6" name="Объект 5"/>
          <p:cNvSpPr>
            <a:spLocks noGrp="1"/>
          </p:cNvSpPr>
          <p:nvPr>
            <p:ph sz="quarter" idx="4"/>
          </p:nvPr>
        </p:nvSpPr>
        <p:spPr>
          <a:xfrm>
            <a:off x="4645025" y="1196752"/>
            <a:ext cx="4041775" cy="4929411"/>
          </a:xfrm>
        </p:spPr>
        <p:txBody>
          <a:bodyPr>
            <a:noAutofit/>
          </a:bodyPr>
          <a:lstStyle/>
          <a:p>
            <a:pPr lvl="1" fontAlgn="base"/>
            <a:r>
              <a:rPr lang="ru-RU" sz="2800" dirty="0">
                <a:solidFill>
                  <a:schemeClr val="accent5">
                    <a:lumMod val="40000"/>
                    <a:lumOff val="60000"/>
                  </a:schemeClr>
                </a:solidFill>
              </a:rPr>
              <a:t>Необходимо убедиться, что предварительно разложенная плитка не мешает открываться дверям. В противном случае снимаем дверь с петель, подравниваем ее по низу.</a:t>
            </a:r>
          </a:p>
        </p:txBody>
      </p:sp>
    </p:spTree>
    <p:extLst>
      <p:ext uri="{BB962C8B-B14F-4D97-AF65-F5344CB8AC3E}">
        <p14:creationId xmlns:p14="http://schemas.microsoft.com/office/powerpoint/2010/main" val="24131659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a:solidFill>
                  <a:srgbClr val="002060"/>
                </a:solidFill>
                <a:effectLst/>
              </a:rPr>
              <a:t>Подготовка плитки</a:t>
            </a:r>
            <a:endParaRPr lang="ru-RU" sz="4400" dirty="0">
              <a:solidFill>
                <a:srgbClr val="002060"/>
              </a:solidFill>
            </a:endParaRPr>
          </a:p>
        </p:txBody>
      </p:sp>
      <p:pic>
        <p:nvPicPr>
          <p:cNvPr id="4" name="Объект 3" descr="Подготовка плитки к укладке">
            <a:hlinkClick r:id="rId3" tooltip="&quot;Подготовка плитки к укладке&quot;"/>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1196752"/>
            <a:ext cx="8964488" cy="5544616"/>
          </a:xfrm>
          <a:prstGeom prst="rect">
            <a:avLst/>
          </a:prstGeom>
          <a:noFill/>
          <a:ln>
            <a:noFill/>
          </a:ln>
        </p:spPr>
      </p:pic>
    </p:spTree>
    <p:extLst>
      <p:ext uri="{BB962C8B-B14F-4D97-AF65-F5344CB8AC3E}">
        <p14:creationId xmlns:p14="http://schemas.microsoft.com/office/powerpoint/2010/main" val="7257740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a:solidFill>
                  <a:srgbClr val="002060"/>
                </a:solidFill>
                <a:effectLst/>
              </a:rPr>
              <a:t>Разметка пола</a:t>
            </a:r>
            <a:endParaRPr lang="ru-RU" dirty="0">
              <a:solidFill>
                <a:srgbClr val="002060"/>
              </a:solidFill>
            </a:endParaRPr>
          </a:p>
        </p:txBody>
      </p:sp>
      <p:sp>
        <p:nvSpPr>
          <p:cNvPr id="3" name="Объект 2"/>
          <p:cNvSpPr>
            <a:spLocks noGrp="1"/>
          </p:cNvSpPr>
          <p:nvPr>
            <p:ph idx="1"/>
          </p:nvPr>
        </p:nvSpPr>
        <p:spPr>
          <a:xfrm>
            <a:off x="179512" y="1600200"/>
            <a:ext cx="8712968" cy="5069160"/>
          </a:xfrm>
        </p:spPr>
        <p:txBody>
          <a:bodyPr>
            <a:normAutofit fontScale="85000" lnSpcReduction="20000"/>
          </a:bodyPr>
          <a:lstStyle/>
          <a:p>
            <a:pPr marL="0" indent="0">
              <a:spcBef>
                <a:spcPts val="0"/>
              </a:spcBef>
              <a:buClrTx/>
              <a:buSzTx/>
              <a:buNone/>
              <a:defRPr/>
            </a:pPr>
            <a:r>
              <a:rPr lang="ru-RU" sz="3300" dirty="0">
                <a:solidFill>
                  <a:schemeClr val="bg1"/>
                </a:solidFill>
              </a:rPr>
              <a:t>При помощи мелованного шнура проводим линию, соединяющую середины длинных стен. Такой же линией соединяем середины коротких стен. </a:t>
            </a:r>
            <a:r>
              <a:rPr lang="ru-RU" sz="3300" dirty="0">
                <a:solidFill>
                  <a:srgbClr val="FFFF00"/>
                </a:solidFill>
              </a:rPr>
              <a:t>Линии пересекаются в центре пола.</a:t>
            </a:r>
            <a:r>
              <a:rPr lang="ru-RU" sz="3300" dirty="0">
                <a:solidFill>
                  <a:schemeClr val="bg1"/>
                </a:solidFill>
              </a:rPr>
              <a:t> Ориентируясь на них, кафель выкладываем таким образом, чтобы возле стен получилось минимум порезанных плиток. Если укладываем кафель по диагонали, избежать порезки плитки не удастся. При укладывании целой плитки вдоль стен, работу начинаем от противоположного к входу в помещение конца пола. </a:t>
            </a:r>
            <a:r>
              <a:rPr lang="ru-RU" sz="3300" dirty="0">
                <a:solidFill>
                  <a:srgbClr val="FF0000"/>
                </a:solidFill>
              </a:rPr>
              <a:t>Линия окна должна быть параллельной линии кафеля. </a:t>
            </a:r>
            <a:r>
              <a:rPr lang="ru-RU" sz="3300" dirty="0">
                <a:solidFill>
                  <a:schemeClr val="bg1"/>
                </a:solidFill>
              </a:rPr>
              <a:t>По осям также можем разложить ряды перпендикулярные друг другу. Вставляя между плитками крестики, определяем расстояние швов</a:t>
            </a:r>
          </a:p>
          <a:p>
            <a:endParaRPr lang="ru-RU" dirty="0"/>
          </a:p>
          <a:p>
            <a:endParaRPr lang="ru-RU" dirty="0"/>
          </a:p>
        </p:txBody>
      </p:sp>
    </p:spTree>
    <p:extLst>
      <p:ext uri="{BB962C8B-B14F-4D97-AF65-F5344CB8AC3E}">
        <p14:creationId xmlns:p14="http://schemas.microsoft.com/office/powerpoint/2010/main" val="97594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a:solidFill>
                  <a:schemeClr val="accent5">
                    <a:lumMod val="75000"/>
                  </a:schemeClr>
                </a:solidFill>
                <a:effectLst/>
              </a:rPr>
              <a:t>Разметка пола</a:t>
            </a:r>
            <a:endParaRPr lang="ru-RU" sz="4400" dirty="0">
              <a:solidFill>
                <a:schemeClr val="accent5">
                  <a:lumMod val="75000"/>
                </a:schemeClr>
              </a:solidFill>
            </a:endParaRPr>
          </a:p>
        </p:txBody>
      </p:sp>
      <p:pic>
        <p:nvPicPr>
          <p:cNvPr id="4" name="Объект 3" descr="Разметка пола при укладке плитки">
            <a:hlinkClick r:id="rId3" tooltip="&quot;Разметка пола при укладке плитки&quot;"/>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07504" y="1268760"/>
            <a:ext cx="8856984" cy="5328592"/>
          </a:xfrm>
          <a:prstGeom prst="rect">
            <a:avLst/>
          </a:prstGeom>
          <a:noFill/>
          <a:ln>
            <a:noFill/>
          </a:ln>
        </p:spPr>
      </p:pic>
    </p:spTree>
    <p:extLst>
      <p:ext uri="{BB962C8B-B14F-4D97-AF65-F5344CB8AC3E}">
        <p14:creationId xmlns:p14="http://schemas.microsoft.com/office/powerpoint/2010/main" val="173719352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002060"/>
                </a:solidFill>
                <a:effectLst/>
                <a:hlinkClick r:id="rId2" tooltip="вернуться к содержанию"/>
              </a:rPr>
              <a:t>Подготовка клеевого состава</a:t>
            </a:r>
            <a:endParaRPr lang="ru-RU" dirty="0">
              <a:solidFill>
                <a:srgbClr val="002060"/>
              </a:solidFill>
            </a:endParaRPr>
          </a:p>
        </p:txBody>
      </p:sp>
      <p:sp>
        <p:nvSpPr>
          <p:cNvPr id="3" name="Объект 2"/>
          <p:cNvSpPr>
            <a:spLocks noGrp="1"/>
          </p:cNvSpPr>
          <p:nvPr>
            <p:ph idx="1"/>
          </p:nvPr>
        </p:nvSpPr>
        <p:spPr>
          <a:xfrm>
            <a:off x="107504" y="1268760"/>
            <a:ext cx="8928992" cy="5400600"/>
          </a:xfrm>
        </p:spPr>
        <p:txBody>
          <a:bodyPr>
            <a:normAutofit fontScale="55000" lnSpcReduction="20000"/>
          </a:bodyPr>
          <a:lstStyle/>
          <a:p>
            <a:pPr marL="0" indent="0" fontAlgn="base">
              <a:spcBef>
                <a:spcPts val="0"/>
              </a:spcBef>
              <a:buClrTx/>
              <a:buSzTx/>
              <a:buNone/>
              <a:defRPr/>
            </a:pPr>
            <a:r>
              <a:rPr lang="ru-RU" sz="4400" dirty="0">
                <a:solidFill>
                  <a:schemeClr val="bg1"/>
                </a:solidFill>
              </a:rPr>
              <a:t>Укладку плитки на деревянное основание рекомендуется проводить с  использованием специального цементного клея. Сухую смесь смешиваем с водой (количество воды берем в соответствие с рекомендациями производителя). Чтобы повысить сцепление плитки с клеевым раствором, добавляем в него 10-15% пластификаторов. Готовим небольшие порции клеевого состава, так как смесь сохнет за 3-4 часа. Для получения однородного состава размешиваем его при помощи строительного миксера. Клеевой состав наносим зубчатым шпателем на грунтованную высохшую поверхность пола. Клей наносим ровными полосами, начиная с любого угла в центре комнаты. Размер зубцов шпателя зависит от величины плитки (к примеру, для плитки размерами 30х30см понадобится шпатель с зубьями величиной от 8 мм до одного сантиметра). Готовый клеевой раствор высыхает за 10-15 минут, поэтому наносим его на небольшую площадь (не более 1 м2) и быстро выполняем корректирующие действия.</a:t>
            </a:r>
          </a:p>
          <a:p>
            <a:pPr fontAlgn="base"/>
            <a:endParaRPr lang="ru-RU" dirty="0"/>
          </a:p>
          <a:p>
            <a:endParaRPr lang="ru-RU" dirty="0"/>
          </a:p>
        </p:txBody>
      </p:sp>
    </p:spTree>
    <p:extLst>
      <p:ext uri="{BB962C8B-B14F-4D97-AF65-F5344CB8AC3E}">
        <p14:creationId xmlns:p14="http://schemas.microsoft.com/office/powerpoint/2010/main" val="4568606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fontAlgn="base"/>
            <a:r>
              <a:rPr lang="ru-RU" u="sng" dirty="0">
                <a:effectLst/>
                <a:hlinkClick r:id="rId3" tooltip="вернуться к содержанию"/>
              </a:rPr>
              <a:t> </a:t>
            </a:r>
            <a:r>
              <a:rPr lang="ru-RU" u="sng" dirty="0">
                <a:solidFill>
                  <a:schemeClr val="tx1"/>
                </a:solidFill>
                <a:effectLst/>
                <a:hlinkClick r:id="rId3" tooltip="вернуться к содержанию"/>
              </a:rPr>
              <a:t>Подготовка</a:t>
            </a:r>
            <a:r>
              <a:rPr lang="ru-RU" u="sng" dirty="0">
                <a:solidFill>
                  <a:srgbClr val="FFFF00"/>
                </a:solidFill>
                <a:effectLst/>
                <a:hlinkClick r:id="rId3" tooltip="вернуться к содержанию"/>
              </a:rPr>
              <a:t> клеевого состава</a:t>
            </a:r>
            <a:endParaRPr lang="ru-RU" dirty="0">
              <a:solidFill>
                <a:srgbClr val="FFFF00"/>
              </a:solidFill>
              <a:effectLst/>
            </a:endParaRPr>
          </a:p>
        </p:txBody>
      </p:sp>
      <p:pic>
        <p:nvPicPr>
          <p:cNvPr id="4" name="Объект 3" descr="Подготовка клеевого раствора">
            <a:hlinkClick r:id="rId4" tooltip="&quot;Подготовка клеевого раствора&quot;"/>
          </p:cNvPr>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79512" y="1340767"/>
            <a:ext cx="8856984" cy="5509975"/>
          </a:xfrm>
          <a:prstGeom prst="rect">
            <a:avLst/>
          </a:prstGeom>
          <a:noFill/>
          <a:ln>
            <a:noFill/>
          </a:ln>
        </p:spPr>
      </p:pic>
    </p:spTree>
    <p:extLst>
      <p:ext uri="{BB962C8B-B14F-4D97-AF65-F5344CB8AC3E}">
        <p14:creationId xmlns:p14="http://schemas.microsoft.com/office/powerpoint/2010/main" val="33242759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u="sng" dirty="0">
                <a:effectLst/>
                <a:hlinkClick r:id="rId2" tooltip="вернуться к содержанию"/>
              </a:rPr>
              <a:t>Укладка плитки</a:t>
            </a:r>
            <a:endParaRPr lang="ru-RU" dirty="0"/>
          </a:p>
        </p:txBody>
      </p:sp>
      <p:sp>
        <p:nvSpPr>
          <p:cNvPr id="3" name="Объект 2"/>
          <p:cNvSpPr>
            <a:spLocks noGrp="1"/>
          </p:cNvSpPr>
          <p:nvPr>
            <p:ph idx="1"/>
          </p:nvPr>
        </p:nvSpPr>
        <p:spPr>
          <a:xfrm>
            <a:off x="179512" y="1268760"/>
            <a:ext cx="8856984" cy="5328592"/>
          </a:xfrm>
          <a:solidFill>
            <a:schemeClr val="accent2"/>
          </a:solidFill>
        </p:spPr>
        <p:txBody>
          <a:bodyPr>
            <a:normAutofit fontScale="55000" lnSpcReduction="20000"/>
          </a:bodyPr>
          <a:lstStyle/>
          <a:p>
            <a:pPr marL="0" indent="0">
              <a:spcBef>
                <a:spcPts val="0"/>
              </a:spcBef>
              <a:buClrTx/>
              <a:buSzTx/>
              <a:buNone/>
              <a:defRPr/>
            </a:pPr>
            <a:r>
              <a:rPr lang="ru-RU" sz="4200" dirty="0">
                <a:solidFill>
                  <a:schemeClr val="bg1"/>
                </a:solidFill>
                <a:latin typeface="Arial" pitchFamily="34" charset="0"/>
                <a:cs typeface="Arial" pitchFamily="34" charset="0"/>
              </a:rPr>
              <a:t>Клеевой раствор нанесли, сформировали структуру пола при помощи крестиков, дальше можем переходить к непосредственной укладке плитки. Прикладываем кафель к поверхности, прижимаем его, постукиваем слегка резиновым молотком для улучшения прилегания. Таким способом обкладываем плиткой всю поверхность, которую предварительно обработали клеем, и только потом переходим к следующему участку. В ходе выполнения работы постоянно следим за уровнем уложенных плиток при помощи строительного уровня, так как через 10 минут, когда клей высохнет, положение плитки, которая была уложена неправильно, нельзя будет уже </a:t>
            </a:r>
            <a:r>
              <a:rPr lang="ru-RU" sz="4200" dirty="0" smtClean="0">
                <a:solidFill>
                  <a:schemeClr val="bg1"/>
                </a:solidFill>
                <a:latin typeface="Arial" pitchFamily="34" charset="0"/>
                <a:cs typeface="Arial" pitchFamily="34" charset="0"/>
              </a:rPr>
              <a:t>подкорректировать После </a:t>
            </a:r>
            <a:r>
              <a:rPr lang="ru-RU" sz="4200" dirty="0">
                <a:solidFill>
                  <a:schemeClr val="bg1"/>
                </a:solidFill>
                <a:latin typeface="Arial" pitchFamily="34" charset="0"/>
                <a:cs typeface="Arial" pitchFamily="34" charset="0"/>
              </a:rPr>
              <a:t>того, как выложили все целые плитки, приступаем к заполнению свободных пространств между полом и стенами. Нарезаем куски плитки нужных размеров при помощи  </a:t>
            </a:r>
            <a:r>
              <a:rPr lang="ru-RU" sz="4200" dirty="0" err="1">
                <a:solidFill>
                  <a:schemeClr val="bg1"/>
                </a:solidFill>
                <a:latin typeface="Arial" pitchFamily="34" charset="0"/>
                <a:cs typeface="Arial" pitchFamily="34" charset="0"/>
              </a:rPr>
              <a:t>плиткореза</a:t>
            </a:r>
            <a:r>
              <a:rPr lang="ru-RU" sz="4200" dirty="0">
                <a:solidFill>
                  <a:schemeClr val="bg1"/>
                </a:solidFill>
                <a:latin typeface="Arial" pitchFamily="34" charset="0"/>
                <a:cs typeface="Arial" pitchFamily="34" charset="0"/>
              </a:rPr>
              <a:t>.</a:t>
            </a:r>
          </a:p>
          <a:p>
            <a:pPr marL="0" indent="0">
              <a:spcBef>
                <a:spcPts val="0"/>
              </a:spcBef>
              <a:buClrTx/>
              <a:buSzTx/>
              <a:buNone/>
              <a:defRPr/>
            </a:pPr>
            <a:r>
              <a:rPr lang="ru-RU" sz="4200" dirty="0">
                <a:solidFill>
                  <a:schemeClr val="bg1"/>
                </a:solidFill>
                <a:latin typeface="Arial" pitchFamily="34" charset="0"/>
                <a:cs typeface="Arial" pitchFamily="34" charset="0"/>
              </a:rPr>
              <a:t>Когда закончили укладку плитки по всей поверхности пола, очищаем его ветошью от излишков клея. Через два дня уже плитка будет держаться максимально прочно. </a:t>
            </a:r>
          </a:p>
          <a:p>
            <a:endParaRPr lang="ru-RU" dirty="0"/>
          </a:p>
        </p:txBody>
      </p:sp>
    </p:spTree>
    <p:extLst>
      <p:ext uri="{BB962C8B-B14F-4D97-AF65-F5344CB8AC3E}">
        <p14:creationId xmlns:p14="http://schemas.microsoft.com/office/powerpoint/2010/main" val="14154827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0" y="274638"/>
            <a:ext cx="8229600" cy="1143000"/>
          </a:xfrm>
        </p:spPr>
        <p:txBody>
          <a:bodyPr>
            <a:normAutofit/>
          </a:bodyPr>
          <a:lstStyle/>
          <a:p>
            <a:r>
              <a:rPr lang="ru-RU" sz="4800" dirty="0" smtClean="0">
                <a:solidFill>
                  <a:schemeClr val="accent5">
                    <a:lumMod val="50000"/>
                  </a:schemeClr>
                </a:solidFill>
                <a:cs typeface="Angsana New" pitchFamily="18" charset="-34"/>
              </a:rPr>
              <a:t>Виды плиток</a:t>
            </a:r>
            <a:endParaRPr lang="ru-RU" sz="4800" dirty="0">
              <a:solidFill>
                <a:schemeClr val="accent5">
                  <a:lumMod val="50000"/>
                </a:schemeClr>
              </a:solidFill>
              <a:cs typeface="Angsana New" pitchFamily="18" charset="-34"/>
            </a:endParaRPr>
          </a:p>
        </p:txBody>
      </p:sp>
      <p:sp>
        <p:nvSpPr>
          <p:cNvPr id="5" name="Объект 4"/>
          <p:cNvSpPr>
            <a:spLocks noGrp="1"/>
          </p:cNvSpPr>
          <p:nvPr>
            <p:ph idx="4294967295"/>
          </p:nvPr>
        </p:nvSpPr>
        <p:spPr>
          <a:xfrm>
            <a:off x="0" y="1600200"/>
            <a:ext cx="8229600" cy="4997152"/>
          </a:xfrm>
        </p:spPr>
        <p:txBody>
          <a:bodyPr>
            <a:noAutofit/>
          </a:bodyPr>
          <a:lstStyle/>
          <a:p>
            <a:r>
              <a:rPr lang="ru-RU" sz="4000" dirty="0">
                <a:solidFill>
                  <a:schemeClr val="accent4">
                    <a:lumMod val="50000"/>
                  </a:schemeClr>
                </a:solidFill>
              </a:rPr>
              <a:t>Плитки, выпускаемые промышленностью для внутрен­ней отделки помещений, могут быть </a:t>
            </a:r>
            <a:r>
              <a:rPr lang="ru-RU" sz="4000" i="1" dirty="0">
                <a:solidFill>
                  <a:srgbClr val="FF0000"/>
                </a:solidFill>
              </a:rPr>
              <a:t>керамическими</a:t>
            </a:r>
            <a:r>
              <a:rPr lang="ru-RU" sz="4000" i="1" dirty="0">
                <a:solidFill>
                  <a:schemeClr val="accent4">
                    <a:lumMod val="50000"/>
                  </a:schemeClr>
                </a:solidFill>
              </a:rPr>
              <a:t> </a:t>
            </a:r>
            <a:r>
              <a:rPr lang="ru-RU" sz="4000" i="1" dirty="0" smtClean="0">
                <a:solidFill>
                  <a:schemeClr val="accent4">
                    <a:lumMod val="50000"/>
                  </a:schemeClr>
                </a:solidFill>
              </a:rPr>
              <a:t>              </a:t>
            </a:r>
            <a:r>
              <a:rPr lang="ru-RU" sz="4000" dirty="0" smtClean="0">
                <a:solidFill>
                  <a:schemeClr val="accent4">
                    <a:lumMod val="50000"/>
                  </a:schemeClr>
                </a:solidFill>
              </a:rPr>
              <a:t>(</a:t>
            </a:r>
            <a:r>
              <a:rPr lang="ru-RU" sz="4000" dirty="0">
                <a:solidFill>
                  <a:schemeClr val="accent4">
                    <a:lumMod val="50000"/>
                  </a:schemeClr>
                </a:solidFill>
              </a:rPr>
              <a:t>изго­товленными из глины или близких к ней материалов и подвергнутыми обжигу) и </a:t>
            </a:r>
            <a:r>
              <a:rPr lang="ru-RU" sz="4000" dirty="0" smtClean="0">
                <a:solidFill>
                  <a:schemeClr val="accent4">
                    <a:lumMod val="50000"/>
                  </a:schemeClr>
                </a:solidFill>
              </a:rPr>
              <a:t>         </a:t>
            </a:r>
            <a:r>
              <a:rPr lang="ru-RU" sz="4000" i="1" dirty="0" smtClean="0">
                <a:solidFill>
                  <a:srgbClr val="FF0000"/>
                </a:solidFill>
              </a:rPr>
              <a:t>пластмассовыми</a:t>
            </a:r>
            <a:endParaRPr lang="ru-RU" sz="4000" dirty="0">
              <a:solidFill>
                <a:srgbClr val="FF0000"/>
              </a:solidFill>
            </a:endParaRPr>
          </a:p>
        </p:txBody>
      </p:sp>
    </p:spTree>
    <p:extLst>
      <p:ext uri="{BB962C8B-B14F-4D97-AF65-F5344CB8AC3E}">
        <p14:creationId xmlns:p14="http://schemas.microsoft.com/office/powerpoint/2010/main" val="3402680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base"/>
            <a:r>
              <a:rPr lang="ru-RU" u="sng" dirty="0" smtClean="0">
                <a:effectLst/>
                <a:hlinkClick r:id="rId3" tooltip="вернуться к содержанию"/>
              </a:rPr>
              <a:t> </a:t>
            </a:r>
            <a:r>
              <a:rPr lang="ru-RU" sz="4400" u="sng" dirty="0">
                <a:effectLst/>
                <a:hlinkClick r:id="rId3" tooltip="вернуться к содержанию"/>
              </a:rPr>
              <a:t>Укладка плитки</a:t>
            </a:r>
            <a:endParaRPr lang="ru-RU" sz="4400" dirty="0">
              <a:effectLst/>
            </a:endParaRPr>
          </a:p>
        </p:txBody>
      </p:sp>
      <p:pic>
        <p:nvPicPr>
          <p:cNvPr id="4" name="Объект 3" descr="Укладка плитки на деревянный пол">
            <a:hlinkClick r:id="rId4" tooltip="&quot;Укладка плитки на деревянный пол&quot;"/>
          </p:cNvPr>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611560" y="2043765"/>
            <a:ext cx="7612136" cy="4337564"/>
          </a:xfrm>
          <a:prstGeom prst="rect">
            <a:avLst/>
          </a:prstGeom>
          <a:noFill/>
          <a:ln>
            <a:noFill/>
          </a:ln>
        </p:spPr>
      </p:pic>
    </p:spTree>
    <p:extLst>
      <p:ext uri="{BB962C8B-B14F-4D97-AF65-F5344CB8AC3E}">
        <p14:creationId xmlns:p14="http://schemas.microsoft.com/office/powerpoint/2010/main" val="8075632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u="sng" dirty="0">
                <a:effectLst/>
                <a:hlinkClick r:id="rId2" tooltip="вернуться к содержанию"/>
              </a:rPr>
              <a:t>Заделка швов</a:t>
            </a:r>
            <a:endParaRPr lang="ru-RU" dirty="0"/>
          </a:p>
        </p:txBody>
      </p:sp>
      <p:sp>
        <p:nvSpPr>
          <p:cNvPr id="3" name="Объект 2"/>
          <p:cNvSpPr>
            <a:spLocks noGrp="1"/>
          </p:cNvSpPr>
          <p:nvPr>
            <p:ph idx="1"/>
          </p:nvPr>
        </p:nvSpPr>
        <p:spPr>
          <a:xfrm>
            <a:off x="518" y="1484784"/>
            <a:ext cx="9144000" cy="5184576"/>
          </a:xfrm>
          <a:solidFill>
            <a:srgbClr val="92D050"/>
          </a:solidFill>
        </p:spPr>
        <p:txBody>
          <a:bodyPr>
            <a:noAutofit/>
          </a:bodyPr>
          <a:lstStyle/>
          <a:p>
            <a:pPr fontAlgn="base"/>
            <a:r>
              <a:rPr lang="ru-RU" sz="2400" dirty="0">
                <a:solidFill>
                  <a:schemeClr val="bg1"/>
                </a:solidFill>
              </a:rPr>
              <a:t>Правильно выполненная заделка швов напольной плитки придает отделке эстетичный вид, эффектно скрывает возможные недостатки укладки. Зазоры, образовавшиеся  в процессе укладки между плитками, заполняем специальными затирками </a:t>
            </a:r>
            <a:r>
              <a:rPr lang="ru-RU" sz="2400" dirty="0" smtClean="0">
                <a:solidFill>
                  <a:schemeClr val="bg1"/>
                </a:solidFill>
              </a:rPr>
              <a:t>. </a:t>
            </a:r>
            <a:r>
              <a:rPr lang="ru-RU" sz="2400" dirty="0">
                <a:solidFill>
                  <a:schemeClr val="bg1"/>
                </a:solidFill>
              </a:rPr>
              <a:t>Большинство затирок рассчитано на швы шириной до 6 мм. Сначала увлажняем швы при помощи кисти, а затем наносим затирку диагональными движениями специальным резиновым шпателем</a:t>
            </a:r>
            <a:r>
              <a:rPr lang="ru-RU" sz="2400" dirty="0" smtClean="0">
                <a:solidFill>
                  <a:schemeClr val="bg1"/>
                </a:solidFill>
              </a:rPr>
              <a:t>.</a:t>
            </a:r>
            <a:endParaRPr lang="ru-RU" sz="2400" dirty="0">
              <a:solidFill>
                <a:schemeClr val="bg1"/>
              </a:solidFill>
            </a:endParaRPr>
          </a:p>
          <a:p>
            <a:r>
              <a:rPr lang="ru-RU" sz="2400" dirty="0">
                <a:solidFill>
                  <a:schemeClr val="bg1"/>
                </a:solidFill>
              </a:rPr>
              <a:t>Заполняем таким образом все </a:t>
            </a:r>
            <a:r>
              <a:rPr lang="ru-RU" sz="2400" dirty="0" err="1">
                <a:solidFill>
                  <a:schemeClr val="bg1"/>
                </a:solidFill>
              </a:rPr>
              <a:t>межплиточные</a:t>
            </a:r>
            <a:r>
              <a:rPr lang="ru-RU" sz="2400" dirty="0">
                <a:solidFill>
                  <a:schemeClr val="bg1"/>
                </a:solidFill>
              </a:rPr>
              <a:t> щели, удаляя излишки фуги. Высыхание швов происходит от 20 до 30 минут. Когда это время истекло, аккуратно протираем плитку влажной тряпкой, а через час — сухой  тканью. Работа </a:t>
            </a:r>
            <a:r>
              <a:rPr lang="ru-RU" sz="2400" dirty="0" smtClean="0">
                <a:solidFill>
                  <a:schemeClr val="bg1"/>
                </a:solidFill>
              </a:rPr>
              <a:t>закончена.</a:t>
            </a:r>
            <a:endParaRPr lang="ru-RU" sz="2400" dirty="0">
              <a:solidFill>
                <a:schemeClr val="bg1"/>
              </a:solidFill>
            </a:endParaRPr>
          </a:p>
        </p:txBody>
      </p:sp>
    </p:spTree>
    <p:extLst>
      <p:ext uri="{BB962C8B-B14F-4D97-AF65-F5344CB8AC3E}">
        <p14:creationId xmlns:p14="http://schemas.microsoft.com/office/powerpoint/2010/main" val="6555344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400" u="sng" dirty="0" smtClean="0">
                <a:effectLst/>
                <a:hlinkClick r:id="rId3" tooltip="вернуться к содержанию"/>
              </a:rPr>
              <a:t> </a:t>
            </a:r>
            <a:r>
              <a:rPr lang="ru-RU" sz="4400" u="sng" dirty="0">
                <a:effectLst/>
                <a:hlinkClick r:id="rId3" tooltip="вернуться к содержанию"/>
              </a:rPr>
              <a:t>Заделка швов</a:t>
            </a:r>
            <a:r>
              <a:rPr lang="ru-RU" sz="4400" dirty="0">
                <a:effectLst/>
              </a:rPr>
              <a:t/>
            </a:r>
            <a:br>
              <a:rPr lang="ru-RU" sz="4400" dirty="0">
                <a:effectLst/>
              </a:rPr>
            </a:br>
            <a:endParaRPr lang="ru-RU" sz="4400" dirty="0"/>
          </a:p>
        </p:txBody>
      </p:sp>
      <p:pic>
        <p:nvPicPr>
          <p:cNvPr id="4" name="Объект 3" descr="Затирка швов напольной плитки">
            <a:hlinkClick r:id="rId4" tooltip="&quot;Затирка швов напольной плитки&quot;"/>
          </p:cNvPr>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0" y="908720"/>
            <a:ext cx="9144000" cy="5832648"/>
          </a:xfrm>
          <a:prstGeom prst="rect">
            <a:avLst/>
          </a:prstGeom>
          <a:noFill/>
          <a:ln>
            <a:noFill/>
          </a:ln>
        </p:spPr>
      </p:pic>
    </p:spTree>
    <p:extLst>
      <p:ext uri="{BB962C8B-B14F-4D97-AF65-F5344CB8AC3E}">
        <p14:creationId xmlns:p14="http://schemas.microsoft.com/office/powerpoint/2010/main" val="17524365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chemeClr val="accent3">
                    <a:lumMod val="60000"/>
                    <a:lumOff val="40000"/>
                  </a:schemeClr>
                </a:solidFill>
                <a:effectLst/>
              </a:rPr>
              <a:t>Протирка уложенной плитки влажной губкой</a:t>
            </a:r>
            <a:r>
              <a:rPr lang="ru-RU" dirty="0">
                <a:effectLst/>
              </a:rPr>
              <a:t/>
            </a:r>
            <a:br>
              <a:rPr lang="ru-RU" dirty="0">
                <a:effectLst/>
              </a:rPr>
            </a:br>
            <a:endParaRPr lang="ru-RU" dirty="0"/>
          </a:p>
        </p:txBody>
      </p:sp>
      <p:pic>
        <p:nvPicPr>
          <p:cNvPr id="4" name="Объект 3" descr="Протирка уложенной плитки влажной губкой"/>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124744"/>
            <a:ext cx="9144000" cy="5733256"/>
          </a:xfrm>
          <a:prstGeom prst="rect">
            <a:avLst/>
          </a:prstGeom>
          <a:noFill/>
          <a:ln>
            <a:noFill/>
          </a:ln>
        </p:spPr>
      </p:pic>
    </p:spTree>
    <p:extLst>
      <p:ext uri="{BB962C8B-B14F-4D97-AF65-F5344CB8AC3E}">
        <p14:creationId xmlns:p14="http://schemas.microsoft.com/office/powerpoint/2010/main" val="34442199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rb7.ru/files/decl_oth_images/53752607.jpg"/>
          <p:cNvPicPr/>
          <p:nvPr/>
        </p:nvPicPr>
        <p:blipFill>
          <a:blip r:embed="rId3">
            <a:extLst>
              <a:ext uri="{28A0092B-C50C-407E-A947-70E740481C1C}">
                <a14:useLocalDpi xmlns:a14="http://schemas.microsoft.com/office/drawing/2010/main" val="0"/>
              </a:ext>
            </a:extLst>
          </a:blip>
          <a:srcRect/>
          <a:stretch>
            <a:fillRect/>
          </a:stretch>
        </p:blipFill>
        <p:spPr bwMode="auto">
          <a:xfrm>
            <a:off x="0" y="44624"/>
            <a:ext cx="9108503" cy="6768752"/>
          </a:xfrm>
          <a:prstGeom prst="rect">
            <a:avLst/>
          </a:prstGeom>
          <a:noFill/>
          <a:ln>
            <a:noFill/>
          </a:ln>
        </p:spPr>
      </p:pic>
    </p:spTree>
    <p:extLst>
      <p:ext uri="{BB962C8B-B14F-4D97-AF65-F5344CB8AC3E}">
        <p14:creationId xmlns:p14="http://schemas.microsoft.com/office/powerpoint/2010/main" val="403545133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bv.ucoz.ru/_ph/4/2/513676746.jpg"/>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8928992" cy="6624736"/>
          </a:xfrm>
          <a:prstGeom prst="rect">
            <a:avLst/>
          </a:prstGeom>
          <a:noFill/>
          <a:ln>
            <a:noFill/>
          </a:ln>
        </p:spPr>
      </p:pic>
    </p:spTree>
    <p:extLst>
      <p:ext uri="{BB962C8B-B14F-4D97-AF65-F5344CB8AC3E}">
        <p14:creationId xmlns:p14="http://schemas.microsoft.com/office/powerpoint/2010/main" val="28854654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652934"/>
          </a:xfrm>
        </p:spPr>
        <p:txBody>
          <a:bodyPr>
            <a:normAutofit fontScale="90000"/>
          </a:bodyPr>
          <a:lstStyle/>
          <a:p>
            <a:r>
              <a:rPr lang="ru-RU" dirty="0">
                <a:solidFill>
                  <a:srgbClr val="FFFF00"/>
                </a:solidFill>
                <a:effectLst/>
              </a:rPr>
              <a:t>ИНСТРУМЕНТЫ ДЛЯ ПЛИТОЧНЫХ РАБОТ</a:t>
            </a:r>
            <a:r>
              <a:rPr lang="ru-RU" dirty="0">
                <a:solidFill>
                  <a:schemeClr val="accent5">
                    <a:lumMod val="50000"/>
                  </a:schemeClr>
                </a:solidFill>
                <a:effectLst/>
              </a:rPr>
              <a:t/>
            </a:r>
            <a:br>
              <a:rPr lang="ru-RU" dirty="0">
                <a:solidFill>
                  <a:schemeClr val="accent5">
                    <a:lumMod val="50000"/>
                  </a:schemeClr>
                </a:solidFill>
                <a:effectLst/>
              </a:rPr>
            </a:br>
            <a:endParaRPr lang="ru-RU" dirty="0">
              <a:solidFill>
                <a:schemeClr val="accent5">
                  <a:lumMod val="50000"/>
                </a:schemeClr>
              </a:solidFill>
            </a:endParaRPr>
          </a:p>
        </p:txBody>
      </p:sp>
      <p:pic>
        <p:nvPicPr>
          <p:cNvPr id="4" name="Объект 3" descr="http://old.mastercity.ru/gallery/main.php?g2_view=core.DownloadItem&amp;g2_itemId=20416&amp;g2_serialNumber=2"/>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412776"/>
            <a:ext cx="9144000" cy="5445224"/>
          </a:xfrm>
          <a:prstGeom prst="rect">
            <a:avLst/>
          </a:prstGeom>
          <a:noFill/>
          <a:ln>
            <a:noFill/>
          </a:ln>
        </p:spPr>
      </p:pic>
    </p:spTree>
    <p:extLst>
      <p:ext uri="{BB962C8B-B14F-4D97-AF65-F5344CB8AC3E}">
        <p14:creationId xmlns:p14="http://schemas.microsoft.com/office/powerpoint/2010/main" val="334706491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solidFill>
                  <a:srgbClr val="FFFF00"/>
                </a:solidFill>
                <a:effectLst/>
              </a:rPr>
              <a:t>Плиткорез</a:t>
            </a:r>
            <a:endParaRPr lang="ru-RU" dirty="0">
              <a:solidFill>
                <a:srgbClr val="FFFF00"/>
              </a:solidFill>
            </a:endParaRPr>
          </a:p>
        </p:txBody>
      </p:sp>
      <p:pic>
        <p:nvPicPr>
          <p:cNvPr id="4" name="Объект 3" descr="http://images.kakprosto.ru/articles/201104/article_921_b793f536c904444979dfc78904e3700f1302254634.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412776"/>
            <a:ext cx="9144000" cy="5445223"/>
          </a:xfrm>
          <a:prstGeom prst="rect">
            <a:avLst/>
          </a:prstGeom>
          <a:noFill/>
          <a:ln>
            <a:noFill/>
          </a:ln>
        </p:spPr>
      </p:pic>
    </p:spTree>
    <p:extLst>
      <p:ext uri="{BB962C8B-B14F-4D97-AF65-F5344CB8AC3E}">
        <p14:creationId xmlns:p14="http://schemas.microsoft.com/office/powerpoint/2010/main" val="28448899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400" dirty="0">
                <a:solidFill>
                  <a:srgbClr val="FF0000"/>
                </a:solidFill>
              </a:rPr>
              <a:t>Правила безопасности</a:t>
            </a:r>
            <a:endParaRPr lang="ru-RU" dirty="0">
              <a:solidFill>
                <a:srgbClr val="FF0000"/>
              </a:solidFill>
            </a:endParaRPr>
          </a:p>
        </p:txBody>
      </p:sp>
      <p:sp>
        <p:nvSpPr>
          <p:cNvPr id="3" name="Объект 2"/>
          <p:cNvSpPr>
            <a:spLocks noGrp="1"/>
          </p:cNvSpPr>
          <p:nvPr>
            <p:ph idx="1"/>
          </p:nvPr>
        </p:nvSpPr>
        <p:spPr>
          <a:xfrm>
            <a:off x="611560" y="1484784"/>
            <a:ext cx="8229600" cy="4709160"/>
          </a:xfrm>
          <a:solidFill>
            <a:srgbClr val="92D050"/>
          </a:solidFill>
        </p:spPr>
        <p:txBody>
          <a:bodyPr>
            <a:normAutofit lnSpcReduction="10000"/>
          </a:bodyPr>
          <a:lstStyle/>
          <a:p>
            <a:pPr marL="137160" indent="0">
              <a:buNone/>
            </a:pPr>
            <a:r>
              <a:rPr lang="ru-RU" dirty="0"/>
              <a:t/>
            </a:r>
            <a:br>
              <a:rPr lang="ru-RU" dirty="0"/>
            </a:br>
            <a:r>
              <a:rPr lang="ru-RU" dirty="0"/>
              <a:t/>
            </a:r>
            <a:br>
              <a:rPr lang="ru-RU" dirty="0"/>
            </a:br>
            <a:r>
              <a:rPr lang="ru-RU" sz="3200" dirty="0">
                <a:solidFill>
                  <a:schemeClr val="bg1"/>
                </a:solidFill>
              </a:rPr>
              <a:t>1.    При резке и раскалывании плиток надевать защитные очки.</a:t>
            </a:r>
            <a:br>
              <a:rPr lang="ru-RU" sz="3200" dirty="0">
                <a:solidFill>
                  <a:schemeClr val="bg1"/>
                </a:solidFill>
              </a:rPr>
            </a:br>
            <a:r>
              <a:rPr lang="ru-RU" sz="3200" dirty="0">
                <a:solidFill>
                  <a:schemeClr val="bg1"/>
                </a:solidFill>
              </a:rPr>
              <a:t>2.    Не проводить пальцами по краю разрезанной плитки. </a:t>
            </a:r>
            <a:br>
              <a:rPr lang="ru-RU" sz="3200" dirty="0">
                <a:solidFill>
                  <a:schemeClr val="bg1"/>
                </a:solidFill>
              </a:rPr>
            </a:br>
            <a:r>
              <a:rPr lang="ru-RU" sz="3200" dirty="0">
                <a:solidFill>
                  <a:schemeClr val="bg1"/>
                </a:solidFill>
              </a:rPr>
              <a:t>3.    После завершения работ тщательно мыть руки с мылом. </a:t>
            </a:r>
            <a:br>
              <a:rPr lang="ru-RU" sz="3200" dirty="0">
                <a:solidFill>
                  <a:schemeClr val="bg1"/>
                </a:solidFill>
              </a:rPr>
            </a:br>
            <a:r>
              <a:rPr lang="ru-RU" sz="3200" dirty="0">
                <a:solidFill>
                  <a:schemeClr val="bg1"/>
                </a:solidFill>
              </a:rPr>
              <a:t/>
            </a:r>
            <a:br>
              <a:rPr lang="ru-RU" sz="3200" dirty="0">
                <a:solidFill>
                  <a:schemeClr val="bg1"/>
                </a:solidFill>
              </a:rPr>
            </a:br>
            <a:endParaRPr lang="ru-RU" sz="3200" dirty="0">
              <a:solidFill>
                <a:schemeClr val="bg1"/>
              </a:solidFill>
            </a:endParaRPr>
          </a:p>
        </p:txBody>
      </p:sp>
    </p:spTree>
    <p:extLst>
      <p:ext uri="{BB962C8B-B14F-4D97-AF65-F5344CB8AC3E}">
        <p14:creationId xmlns:p14="http://schemas.microsoft.com/office/powerpoint/2010/main" val="657049589"/>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FFFF00"/>
                </a:solidFill>
                <a:effectLst/>
              </a:rPr>
              <a:t>Шпатель</a:t>
            </a:r>
            <a:endParaRPr lang="ru-RU" dirty="0">
              <a:solidFill>
                <a:srgbClr val="FFFF00"/>
              </a:solidFill>
            </a:endParaRPr>
          </a:p>
        </p:txBody>
      </p:sp>
      <p:sp>
        <p:nvSpPr>
          <p:cNvPr id="3" name="Объект 2"/>
          <p:cNvSpPr>
            <a:spLocks noGrp="1"/>
          </p:cNvSpPr>
          <p:nvPr>
            <p:ph idx="1"/>
          </p:nvPr>
        </p:nvSpPr>
        <p:spPr>
          <a:xfrm>
            <a:off x="457200" y="1600200"/>
            <a:ext cx="8229600" cy="3989040"/>
          </a:xfrm>
          <a:solidFill>
            <a:srgbClr val="92D050"/>
          </a:solidFill>
        </p:spPr>
        <p:txBody>
          <a:bodyPr/>
          <a:lstStyle/>
          <a:p>
            <a:r>
              <a:rPr lang="ru-RU" sz="3200" dirty="0">
                <a:solidFill>
                  <a:schemeClr val="bg1"/>
                </a:solidFill>
              </a:rPr>
              <a:t>Шпатель – форма зубьев выбирается в зависимости от размеров плитки: квадратные – для плитки среднего размера, V-образные – для плитки малого размера, U-образные – для плитки больших размеров</a:t>
            </a:r>
          </a:p>
          <a:p>
            <a:endParaRPr lang="ru-RU" dirty="0"/>
          </a:p>
        </p:txBody>
      </p:sp>
    </p:spTree>
    <p:extLst>
      <p:ext uri="{BB962C8B-B14F-4D97-AF65-F5344CB8AC3E}">
        <p14:creationId xmlns:p14="http://schemas.microsoft.com/office/powerpoint/2010/main" val="37560739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36master.ru/upload/medialibrary/0a5/podvesnoj_potolok-13.jpg"/>
          <p:cNvPicPr/>
          <p:nvPr/>
        </p:nvPicPr>
        <p:blipFill>
          <a:blip r:embed="rId3">
            <a:extLst>
              <a:ext uri="{28A0092B-C50C-407E-A947-70E740481C1C}">
                <a14:useLocalDpi xmlns:a14="http://schemas.microsoft.com/office/drawing/2010/main" val="0"/>
              </a:ext>
            </a:extLst>
          </a:blip>
          <a:srcRect/>
          <a:stretch>
            <a:fillRect/>
          </a:stretch>
        </p:blipFill>
        <p:spPr bwMode="auto">
          <a:xfrm>
            <a:off x="107504" y="404664"/>
            <a:ext cx="9036496" cy="6408712"/>
          </a:xfrm>
          <a:prstGeom prst="rect">
            <a:avLst/>
          </a:prstGeom>
          <a:noFill/>
          <a:ln>
            <a:noFill/>
          </a:ln>
        </p:spPr>
      </p:pic>
    </p:spTree>
    <p:extLst>
      <p:ext uri="{BB962C8B-B14F-4D97-AF65-F5344CB8AC3E}">
        <p14:creationId xmlns:p14="http://schemas.microsoft.com/office/powerpoint/2010/main" val="379732629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29600" cy="1143000"/>
          </a:xfrm>
        </p:spPr>
        <p:txBody>
          <a:bodyPr>
            <a:normAutofit fontScale="90000"/>
          </a:bodyPr>
          <a:lstStyle/>
          <a:p>
            <a:r>
              <a:rPr lang="ru-RU" dirty="0">
                <a:solidFill>
                  <a:srgbClr val="FFFF00"/>
                </a:solidFill>
                <a:effectLst/>
              </a:rPr>
              <a:t>Шпатель для причесывания клея</a:t>
            </a:r>
            <a:r>
              <a:rPr lang="ru-RU" dirty="0">
                <a:effectLst/>
              </a:rPr>
              <a:t> </a:t>
            </a:r>
            <a:endParaRPr lang="ru-RU" dirty="0"/>
          </a:p>
        </p:txBody>
      </p:sp>
      <p:pic>
        <p:nvPicPr>
          <p:cNvPr id="4" name="Объект 3" descr="http://skladinstrumentov.ru/photo/1007-20.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340768"/>
            <a:ext cx="9144000" cy="5517232"/>
          </a:xfrm>
          <a:prstGeom prst="rect">
            <a:avLst/>
          </a:prstGeom>
          <a:noFill/>
          <a:ln>
            <a:noFill/>
          </a:ln>
        </p:spPr>
      </p:pic>
    </p:spTree>
    <p:extLst>
      <p:ext uri="{BB962C8B-B14F-4D97-AF65-F5344CB8AC3E}">
        <p14:creationId xmlns:p14="http://schemas.microsoft.com/office/powerpoint/2010/main" val="3791311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400" dirty="0">
                <a:solidFill>
                  <a:srgbClr val="FFFF00"/>
                </a:solidFill>
                <a:effectLst/>
                <a:cs typeface="Angsana New" pitchFamily="18" charset="-34"/>
              </a:rPr>
              <a:t>Фуговые</a:t>
            </a:r>
            <a:r>
              <a:rPr lang="ru-RU" sz="4400" dirty="0">
                <a:solidFill>
                  <a:srgbClr val="FFFF00"/>
                </a:solidFill>
                <a:effectLst/>
              </a:rPr>
              <a:t> крестовины</a:t>
            </a:r>
            <a:endParaRPr lang="ru-RU" dirty="0">
              <a:solidFill>
                <a:srgbClr val="FFFF00"/>
              </a:solidFill>
            </a:endParaRPr>
          </a:p>
        </p:txBody>
      </p:sp>
      <p:sp>
        <p:nvSpPr>
          <p:cNvPr id="3" name="Объект 2"/>
          <p:cNvSpPr>
            <a:spLocks noGrp="1"/>
          </p:cNvSpPr>
          <p:nvPr>
            <p:ph idx="1"/>
          </p:nvPr>
        </p:nvSpPr>
        <p:spPr>
          <a:solidFill>
            <a:srgbClr val="92D050"/>
          </a:solidFill>
        </p:spPr>
        <p:txBody>
          <a:bodyPr/>
          <a:lstStyle/>
          <a:p>
            <a:r>
              <a:rPr lang="ru-RU" dirty="0">
                <a:solidFill>
                  <a:schemeClr val="bg1"/>
                </a:solidFill>
              </a:rPr>
              <a:t>Чтобы зазоры (швы)  были одинаковой ширины, между плитками ставят крестовины. Установив первую плитку нижнего ряда, к ней </a:t>
            </a:r>
            <a:r>
              <a:rPr lang="ru-RU" dirty="0" smtClean="0">
                <a:solidFill>
                  <a:schemeClr val="bg1"/>
                </a:solidFill>
              </a:rPr>
              <a:t>ставят </a:t>
            </a:r>
            <a:r>
              <a:rPr lang="ru-RU" dirty="0">
                <a:solidFill>
                  <a:schemeClr val="bg1"/>
                </a:solidFill>
              </a:rPr>
              <a:t>вторую, но не вплот­ную к первой, а </a:t>
            </a:r>
            <a:r>
              <a:rPr lang="ru-RU" dirty="0" smtClean="0">
                <a:solidFill>
                  <a:schemeClr val="bg1"/>
                </a:solidFill>
              </a:rPr>
              <a:t>вставляют </a:t>
            </a:r>
            <a:r>
              <a:rPr lang="ru-RU" dirty="0">
                <a:solidFill>
                  <a:schemeClr val="bg1"/>
                </a:solidFill>
              </a:rPr>
              <a:t>между ними крестовину. Точно так же </a:t>
            </a:r>
            <a:r>
              <a:rPr lang="ru-RU" dirty="0" smtClean="0">
                <a:solidFill>
                  <a:schemeClr val="bg1"/>
                </a:solidFill>
              </a:rPr>
              <a:t>устанавливают </a:t>
            </a:r>
            <a:r>
              <a:rPr lang="ru-RU" dirty="0">
                <a:solidFill>
                  <a:schemeClr val="bg1"/>
                </a:solidFill>
              </a:rPr>
              <a:t>и другие плитки этого ряда, а также плит­ки второго и последующих рядов. После того как </a:t>
            </a:r>
            <a:r>
              <a:rPr lang="ru-RU" dirty="0" smtClean="0">
                <a:solidFill>
                  <a:schemeClr val="bg1"/>
                </a:solidFill>
              </a:rPr>
              <a:t>раствор </a:t>
            </a:r>
            <a:r>
              <a:rPr lang="ru-RU" dirty="0">
                <a:solidFill>
                  <a:schemeClr val="bg1"/>
                </a:solidFill>
              </a:rPr>
              <a:t>затвердеет и плитки не будут сползать вниз по стене</a:t>
            </a:r>
            <a:r>
              <a:rPr lang="ru-RU" dirty="0" smtClean="0">
                <a:solidFill>
                  <a:schemeClr val="bg1"/>
                </a:solidFill>
              </a:rPr>
              <a:t>, крестовины </a:t>
            </a:r>
            <a:r>
              <a:rPr lang="ru-RU" dirty="0">
                <a:solidFill>
                  <a:schemeClr val="bg1"/>
                </a:solidFill>
              </a:rPr>
              <a:t>вынимают, а швы заполняют </a:t>
            </a:r>
            <a:r>
              <a:rPr lang="ru-RU" dirty="0" smtClean="0">
                <a:solidFill>
                  <a:schemeClr val="bg1"/>
                </a:solidFill>
              </a:rPr>
              <a:t>раствором</a:t>
            </a:r>
            <a:r>
              <a:rPr lang="ru-RU" dirty="0"/>
              <a:t>.</a:t>
            </a:r>
          </a:p>
          <a:p>
            <a:endParaRPr lang="ru-RU" dirty="0"/>
          </a:p>
        </p:txBody>
      </p:sp>
    </p:spTree>
    <p:extLst>
      <p:ext uri="{BB962C8B-B14F-4D97-AF65-F5344CB8AC3E}">
        <p14:creationId xmlns:p14="http://schemas.microsoft.com/office/powerpoint/2010/main" val="2413680554"/>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5300" dirty="0">
                <a:solidFill>
                  <a:srgbClr val="FFFF00"/>
                </a:solidFill>
                <a:effectLst/>
                <a:cs typeface="Angsana New" pitchFamily="18" charset="-34"/>
              </a:rPr>
              <a:t>Ф</a:t>
            </a:r>
            <a:r>
              <a:rPr lang="ru-RU" sz="5300" dirty="0" smtClean="0">
                <a:solidFill>
                  <a:srgbClr val="FFFF00"/>
                </a:solidFill>
                <a:effectLst/>
                <a:cs typeface="Angsana New" pitchFamily="18" charset="-34"/>
              </a:rPr>
              <a:t>уговые</a:t>
            </a:r>
            <a:r>
              <a:rPr lang="ru-RU" sz="5300" dirty="0" smtClean="0">
                <a:solidFill>
                  <a:srgbClr val="FFFF00"/>
                </a:solidFill>
                <a:effectLst/>
              </a:rPr>
              <a:t> </a:t>
            </a:r>
            <a:r>
              <a:rPr lang="ru-RU" sz="5300" dirty="0">
                <a:solidFill>
                  <a:srgbClr val="FFFF00"/>
                </a:solidFill>
                <a:effectLst/>
              </a:rPr>
              <a:t>крестовины или </a:t>
            </a:r>
            <a:r>
              <a:rPr lang="ru-RU" sz="5300" dirty="0" smtClean="0">
                <a:solidFill>
                  <a:srgbClr val="FFFF00"/>
                </a:solidFill>
                <a:effectLst/>
              </a:rPr>
              <a:t>вставки</a:t>
            </a:r>
            <a:r>
              <a:rPr lang="ru-RU" dirty="0">
                <a:solidFill>
                  <a:schemeClr val="accent5">
                    <a:lumMod val="75000"/>
                  </a:schemeClr>
                </a:solidFill>
                <a:effectLst/>
              </a:rPr>
              <a:t> </a:t>
            </a:r>
            <a:endParaRPr lang="ru-RU" dirty="0">
              <a:solidFill>
                <a:schemeClr val="accent5">
                  <a:lumMod val="75000"/>
                </a:schemeClr>
              </a:solidFill>
            </a:endParaRPr>
          </a:p>
        </p:txBody>
      </p:sp>
      <p:pic>
        <p:nvPicPr>
          <p:cNvPr id="4" name="Объект 3" descr="http://www.stroyshopper.ru/published/publicdata/STROYSHOWASS/attachments/SC/products_pictures/krestiki_enl.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600200"/>
            <a:ext cx="8568951" cy="5257800"/>
          </a:xfrm>
          <a:prstGeom prst="rect">
            <a:avLst/>
          </a:prstGeom>
          <a:noFill/>
          <a:ln>
            <a:noFill/>
          </a:ln>
        </p:spPr>
      </p:pic>
    </p:spTree>
    <p:extLst>
      <p:ext uri="{BB962C8B-B14F-4D97-AF65-F5344CB8AC3E}">
        <p14:creationId xmlns:p14="http://schemas.microsoft.com/office/powerpoint/2010/main" val="234626579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k-afina.ru/img/foto/of3_1024x7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3649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978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FFFF00"/>
                </a:solidFill>
                <a:cs typeface="Angsana New" pitchFamily="18" charset="-34"/>
              </a:rPr>
              <a:t>У</a:t>
            </a:r>
            <a:r>
              <a:rPr lang="ru-RU" dirty="0" smtClean="0">
                <a:solidFill>
                  <a:srgbClr val="FFFF00"/>
                </a:solidFill>
                <a:cs typeface="Angsana New" pitchFamily="18" charset="-34"/>
              </a:rPr>
              <a:t>ровень</a:t>
            </a:r>
            <a:endParaRPr lang="ru-RU" dirty="0">
              <a:solidFill>
                <a:srgbClr val="FFFF00"/>
              </a:solidFill>
              <a:cs typeface="Angsana New" pitchFamily="18" charset="-34"/>
            </a:endParaRPr>
          </a:p>
        </p:txBody>
      </p:sp>
      <p:sp>
        <p:nvSpPr>
          <p:cNvPr id="3" name="Объект 2"/>
          <p:cNvSpPr>
            <a:spLocks noGrp="1"/>
          </p:cNvSpPr>
          <p:nvPr>
            <p:ph idx="1"/>
          </p:nvPr>
        </p:nvSpPr>
        <p:spPr/>
        <p:txBody>
          <a:bodyPr/>
          <a:lstStyle/>
          <a:p>
            <a:endParaRPr lang="ru-RU" dirty="0"/>
          </a:p>
        </p:txBody>
      </p:sp>
      <p:pic>
        <p:nvPicPr>
          <p:cNvPr id="2050" name="Picture 2" descr="http://www.remstroyproject.ru/str/foto/plitka/800600/IMG_18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4784"/>
            <a:ext cx="9144000" cy="537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58027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solidFill>
                  <a:srgbClr val="FFFF00"/>
                </a:solidFill>
                <a:effectLst/>
                <a:latin typeface="+mn-lt"/>
              </a:rPr>
              <a:t>Лазерный уровень</a:t>
            </a:r>
            <a:endParaRPr lang="ru-RU" sz="4000" dirty="0">
              <a:solidFill>
                <a:srgbClr val="FFFF00"/>
              </a:solidFill>
              <a:effectLst/>
              <a:latin typeface="+mn-lt"/>
            </a:endParaRPr>
          </a:p>
        </p:txBody>
      </p:sp>
      <p:pic>
        <p:nvPicPr>
          <p:cNvPr id="4" name="Объект 3" descr="http://www.ss-pt.ru/upload/medialibrary/995/caw%20kkfvbdz%20xkuheucyjonq%20cebtrm.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2" y="1600200"/>
            <a:ext cx="8712968" cy="5069160"/>
          </a:xfrm>
          <a:prstGeom prst="rect">
            <a:avLst/>
          </a:prstGeom>
          <a:noFill/>
          <a:ln>
            <a:noFill/>
          </a:ln>
        </p:spPr>
      </p:pic>
    </p:spTree>
    <p:extLst>
      <p:ext uri="{BB962C8B-B14F-4D97-AF65-F5344CB8AC3E}">
        <p14:creationId xmlns:p14="http://schemas.microsoft.com/office/powerpoint/2010/main" val="10071103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rPr>
              <a:t>Проверка укладки плитки уровнем</a:t>
            </a:r>
            <a:endParaRPr lang="ru-RU" dirty="0">
              <a:solidFill>
                <a:srgbClr val="FF0000"/>
              </a:solidFill>
            </a:endParaRPr>
          </a:p>
        </p:txBody>
      </p:sp>
      <p:sp>
        <p:nvSpPr>
          <p:cNvPr id="3" name="Объект 2"/>
          <p:cNvSpPr>
            <a:spLocks noGrp="1"/>
          </p:cNvSpPr>
          <p:nvPr>
            <p:ph idx="1"/>
          </p:nvPr>
        </p:nvSpPr>
        <p:spPr/>
        <p:txBody>
          <a:bodyPr/>
          <a:lstStyle/>
          <a:p>
            <a:endParaRPr lang="ru-RU" dirty="0"/>
          </a:p>
        </p:txBody>
      </p:sp>
      <p:pic>
        <p:nvPicPr>
          <p:cNvPr id="4098" name="Picture 2" descr="http://static.eva.ru/eva/90001-100000/95570/photoalbum/32842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0808"/>
            <a:ext cx="9144000" cy="515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1142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FFFF00"/>
                </a:solidFill>
                <a:cs typeface="Angsana New" pitchFamily="18" charset="-34"/>
              </a:rPr>
              <a:t>Клеи для плиток</a:t>
            </a:r>
            <a:endParaRPr lang="ru-RU" dirty="0">
              <a:solidFill>
                <a:srgbClr val="FFFF00"/>
              </a:solidFill>
            </a:endParaRPr>
          </a:p>
        </p:txBody>
      </p:sp>
      <p:sp>
        <p:nvSpPr>
          <p:cNvPr id="3" name="Объект 2"/>
          <p:cNvSpPr>
            <a:spLocks noGrp="1"/>
          </p:cNvSpPr>
          <p:nvPr>
            <p:ph idx="1"/>
          </p:nvPr>
        </p:nvSpPr>
        <p:spPr>
          <a:xfrm>
            <a:off x="107504" y="1196752"/>
            <a:ext cx="8928992" cy="5661248"/>
          </a:xfrm>
          <a:solidFill>
            <a:srgbClr val="92D050"/>
          </a:solidFill>
        </p:spPr>
        <p:txBody>
          <a:bodyPr>
            <a:noAutofit/>
          </a:bodyPr>
          <a:lstStyle/>
          <a:p>
            <a:r>
              <a:rPr lang="ru-RU" sz="2000" u="sng" dirty="0">
                <a:solidFill>
                  <a:schemeClr val="bg1"/>
                </a:solidFill>
                <a:hlinkClick r:id="rId2"/>
              </a:rPr>
              <a:t>Плиточный клей</a:t>
            </a:r>
            <a:r>
              <a:rPr lang="ru-RU" sz="2000" dirty="0">
                <a:solidFill>
                  <a:schemeClr val="bg1"/>
                </a:solidFill>
              </a:rPr>
              <a:t> - полимерный цементный раствор, продающийся в виде сухой смеси, разводящаяся водой непосредственно перед использованием. Полученная вязкая масса аккуратно наносится шпателем и распределяется равномерно по всей отделываемой поверхности.</a:t>
            </a:r>
          </a:p>
          <a:p>
            <a:r>
              <a:rPr lang="ru-RU" sz="2000" dirty="0">
                <a:solidFill>
                  <a:schemeClr val="bg1"/>
                </a:solidFill>
              </a:rPr>
              <a:t>На выбор плиточного клея влияет цель, для которой он приобретается: для облицовки бассейнов, отделки фасада, стен, ниш, полов кухонь и ванных комнат. Эти факторы выступают в качестве определяющих, так как для ванных комнат необходим влагоустойчивый материал, а при отделке бассейна большое значение имеет еще и прочность. В случае отделки для теплого пола немаловажным критерием выступает термостойкость клея. В продаже плиточный клей встречается, как универсальный, так и с предназначением в зависимости от вида работ:</a:t>
            </a:r>
          </a:p>
          <a:p>
            <a:r>
              <a:rPr lang="ru-RU" sz="2000" dirty="0">
                <a:solidFill>
                  <a:schemeClr val="bg1"/>
                </a:solidFill>
              </a:rPr>
              <a:t>для напольной и настенной плитки;</a:t>
            </a:r>
          </a:p>
          <a:p>
            <a:r>
              <a:rPr lang="ru-RU" sz="2000" dirty="0">
                <a:solidFill>
                  <a:schemeClr val="bg1"/>
                </a:solidFill>
              </a:rPr>
              <a:t>с морозостойкими и/или водостойкими свойствами</a:t>
            </a:r>
            <a:r>
              <a:rPr lang="ru-RU" sz="2000" dirty="0" smtClean="0">
                <a:solidFill>
                  <a:schemeClr val="bg1"/>
                </a:solidFill>
              </a:rPr>
              <a:t>;</a:t>
            </a:r>
            <a:endParaRPr lang="ru-RU" sz="2000" dirty="0">
              <a:solidFill>
                <a:schemeClr val="bg1"/>
              </a:solidFill>
            </a:endParaRPr>
          </a:p>
          <a:p>
            <a:r>
              <a:rPr lang="ru-RU" sz="2000" dirty="0">
                <a:solidFill>
                  <a:schemeClr val="bg1"/>
                </a:solidFill>
              </a:rPr>
              <a:t>для наружных работ;</a:t>
            </a:r>
          </a:p>
          <a:p>
            <a:r>
              <a:rPr lang="ru-RU" sz="2000" dirty="0">
                <a:solidFill>
                  <a:schemeClr val="bg1"/>
                </a:solidFill>
              </a:rPr>
              <a:t>плиточный клей ускоренного застывания</a:t>
            </a:r>
            <a:r>
              <a:rPr lang="ru-RU" sz="2000" dirty="0" smtClean="0">
                <a:solidFill>
                  <a:schemeClr val="bg1"/>
                </a:solidFill>
              </a:rPr>
              <a:t>.</a:t>
            </a:r>
            <a:r>
              <a:rPr lang="ru-RU" sz="2000" dirty="0">
                <a:solidFill>
                  <a:schemeClr val="bg1"/>
                </a:solidFill>
              </a:rPr>
              <a:t> </a:t>
            </a:r>
          </a:p>
        </p:txBody>
      </p:sp>
    </p:spTree>
    <p:extLst>
      <p:ext uri="{BB962C8B-B14F-4D97-AF65-F5344CB8AC3E}">
        <p14:creationId xmlns:p14="http://schemas.microsoft.com/office/powerpoint/2010/main" val="32951761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8229600" cy="1143000"/>
          </a:xfrm>
        </p:spPr>
        <p:txBody>
          <a:bodyPr/>
          <a:lstStyle/>
          <a:p>
            <a:r>
              <a:rPr lang="ru-RU" dirty="0" smtClean="0">
                <a:solidFill>
                  <a:srgbClr val="FFFF00"/>
                </a:solidFill>
                <a:cs typeface="Angsana New" pitchFamily="18" charset="-34"/>
              </a:rPr>
              <a:t>Клеи для плиток</a:t>
            </a:r>
            <a:endParaRPr lang="ru-RU" dirty="0">
              <a:solidFill>
                <a:srgbClr val="FFFF00"/>
              </a:solidFill>
              <a:cs typeface="Angsana New" pitchFamily="18" charset="-34"/>
            </a:endParaRPr>
          </a:p>
        </p:txBody>
      </p:sp>
      <p:sp>
        <p:nvSpPr>
          <p:cNvPr id="3" name="Объект 2"/>
          <p:cNvSpPr>
            <a:spLocks noGrp="1"/>
          </p:cNvSpPr>
          <p:nvPr>
            <p:ph idx="1"/>
          </p:nvPr>
        </p:nvSpPr>
        <p:spPr>
          <a:xfrm>
            <a:off x="251520" y="1600200"/>
            <a:ext cx="8435280" cy="4709160"/>
          </a:xfrm>
        </p:spPr>
        <p:txBody>
          <a:bodyPr>
            <a:normAutofit/>
          </a:bodyPr>
          <a:lstStyle/>
          <a:p>
            <a:pPr marL="137160" lvl="0" indent="0">
              <a:buNone/>
            </a:pPr>
            <a:endParaRPr lang="ru-RU" sz="2400" dirty="0"/>
          </a:p>
        </p:txBody>
      </p:sp>
      <p:pic>
        <p:nvPicPr>
          <p:cNvPr id="2050" name="Picture 2" descr="http://www.glavgorsnab.ru/files/img/medium/1302370182mi.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12777"/>
            <a:ext cx="3960440" cy="490155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3430" y="1412776"/>
            <a:ext cx="4830960" cy="4901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66613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beton-torg.ru/upload/board_photo/suhie_stroitelnue_sme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7" y="332656"/>
            <a:ext cx="4762500" cy="62960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ruprom-image.s3.amazonaws.com/545817_w640_h640_karelaz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332656"/>
            <a:ext cx="4211960" cy="629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05259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omsb.ru/sites/all/files/u1/64plitk.jpg"/>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9144000" cy="6624735"/>
          </a:xfrm>
          <a:prstGeom prst="rect">
            <a:avLst/>
          </a:prstGeom>
          <a:noFill/>
          <a:ln>
            <a:noFill/>
          </a:ln>
        </p:spPr>
      </p:pic>
    </p:spTree>
    <p:extLst>
      <p:ext uri="{BB962C8B-B14F-4D97-AF65-F5344CB8AC3E}">
        <p14:creationId xmlns:p14="http://schemas.microsoft.com/office/powerpoint/2010/main" val="19971251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Текст 8"/>
          <p:cNvSpPr>
            <a:spLocks noGrp="1"/>
          </p:cNvSpPr>
          <p:nvPr>
            <p:ph type="body" sz="half" idx="2"/>
          </p:nvPr>
        </p:nvSpPr>
        <p:spPr>
          <a:xfrm>
            <a:off x="0" y="116632"/>
            <a:ext cx="8892479" cy="1944216"/>
          </a:xfrm>
        </p:spPr>
        <p:txBody>
          <a:bodyPr>
            <a:normAutofit/>
          </a:bodyPr>
          <a:lstStyle/>
          <a:p>
            <a:r>
              <a:rPr lang="ru-RU" dirty="0"/>
              <a:t>. </a:t>
            </a:r>
            <a:r>
              <a:rPr lang="ru-RU" sz="2800" dirty="0">
                <a:solidFill>
                  <a:schemeClr val="accent5">
                    <a:lumMod val="75000"/>
                  </a:schemeClr>
                </a:solidFill>
                <a:cs typeface="Angsana New" pitchFamily="18" charset="-34"/>
              </a:rPr>
              <a:t>После того как рас­твор затвердеет и плитки не будут сползать </a:t>
            </a:r>
            <a:r>
              <a:rPr lang="ru-RU" sz="2800" dirty="0" smtClean="0">
                <a:solidFill>
                  <a:schemeClr val="accent5">
                    <a:lumMod val="75000"/>
                  </a:schemeClr>
                </a:solidFill>
                <a:cs typeface="Angsana New" pitchFamily="18" charset="-34"/>
              </a:rPr>
              <a:t>вниз по стене  крестовины  вынимают</a:t>
            </a:r>
            <a:r>
              <a:rPr lang="ru-RU" sz="2800" dirty="0">
                <a:solidFill>
                  <a:schemeClr val="accent5">
                    <a:lumMod val="75000"/>
                  </a:schemeClr>
                </a:solidFill>
                <a:cs typeface="Angsana New" pitchFamily="18" charset="-34"/>
              </a:rPr>
              <a:t>, а швы заполняют раство­ром</a:t>
            </a:r>
            <a:r>
              <a:rPr lang="ru-RU" dirty="0">
                <a:solidFill>
                  <a:schemeClr val="accent5">
                    <a:lumMod val="75000"/>
                  </a:schemeClr>
                </a:solidFill>
                <a:cs typeface="Angsana New" pitchFamily="18" charset="-34"/>
              </a:rPr>
              <a:t>.</a:t>
            </a:r>
          </a:p>
        </p:txBody>
      </p:sp>
      <p:pic>
        <p:nvPicPr>
          <p:cNvPr id="3" name="Picture 2" descr="http://stroy-f1.ru/main_media/attachments/main_contentpage/104/4141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2817"/>
            <a:ext cx="9143999" cy="5087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2164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4480" y="1500174"/>
            <a:ext cx="5486400" cy="3500462"/>
          </a:xfrm>
        </p:spPr>
        <p:txBody>
          <a:bodyPr>
            <a:normAutofit/>
          </a:bodyPr>
          <a:lstStyle/>
          <a:p>
            <a:r>
              <a:rPr lang="ru-RU" sz="6600" dirty="0" smtClean="0"/>
              <a:t>СПАСИБО </a:t>
            </a:r>
            <a:br>
              <a:rPr lang="ru-RU" sz="6600" dirty="0" smtClean="0"/>
            </a:br>
            <a:r>
              <a:rPr lang="ru-RU" sz="6600" dirty="0" smtClean="0"/>
              <a:t>ЗА </a:t>
            </a:r>
            <a:br>
              <a:rPr lang="ru-RU" sz="6600" dirty="0" smtClean="0"/>
            </a:br>
            <a:r>
              <a:rPr lang="ru-RU" sz="6600" dirty="0" smtClean="0"/>
              <a:t>ВНИМАНИЕ</a:t>
            </a:r>
            <a:endParaRPr lang="ru-RU" sz="6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7931224" cy="1162050"/>
          </a:xfrm>
        </p:spPr>
        <p:txBody>
          <a:bodyPr>
            <a:noAutofit/>
          </a:bodyPr>
          <a:lstStyle/>
          <a:p>
            <a:pPr algn="ctr"/>
            <a:r>
              <a:rPr lang="ru-RU" sz="4400" dirty="0">
                <a:solidFill>
                  <a:schemeClr val="accent5">
                    <a:lumMod val="50000"/>
                  </a:schemeClr>
                </a:solidFill>
                <a:effectLst/>
              </a:rPr>
              <a:t>Способы облицовки стен плитками</a:t>
            </a:r>
            <a:endParaRPr lang="ru-RU" sz="4400" dirty="0">
              <a:solidFill>
                <a:schemeClr val="accent5">
                  <a:lumMod val="50000"/>
                </a:schemeClr>
              </a:solidFill>
            </a:endParaRPr>
          </a:p>
        </p:txBody>
      </p:sp>
      <p:sp>
        <p:nvSpPr>
          <p:cNvPr id="4" name="Текст 3"/>
          <p:cNvSpPr>
            <a:spLocks noGrp="1"/>
          </p:cNvSpPr>
          <p:nvPr>
            <p:ph type="body" idx="2"/>
          </p:nvPr>
        </p:nvSpPr>
        <p:spPr>
          <a:xfrm>
            <a:off x="611560" y="5877272"/>
            <a:ext cx="8064896" cy="792088"/>
          </a:xfrm>
        </p:spPr>
        <p:txBody>
          <a:bodyPr>
            <a:normAutofit/>
          </a:bodyPr>
          <a:lstStyle/>
          <a:p>
            <a:r>
              <a:rPr lang="ru-RU" sz="2800" dirty="0">
                <a:solidFill>
                  <a:schemeClr val="accent4">
                    <a:lumMod val="50000"/>
                  </a:schemeClr>
                </a:solidFill>
              </a:rPr>
              <a:t>а — шов в шов; б - </a:t>
            </a:r>
            <a:r>
              <a:rPr lang="ru-RU" sz="2800" dirty="0" err="1">
                <a:solidFill>
                  <a:schemeClr val="accent4">
                    <a:lumMod val="50000"/>
                  </a:schemeClr>
                </a:solidFill>
              </a:rPr>
              <a:t>вразбежку</a:t>
            </a:r>
            <a:r>
              <a:rPr lang="ru-RU" sz="2800" dirty="0">
                <a:solidFill>
                  <a:schemeClr val="accent4">
                    <a:lumMod val="50000"/>
                  </a:schemeClr>
                </a:solidFill>
              </a:rPr>
              <a:t>; в - по диагонали</a:t>
            </a:r>
          </a:p>
        </p:txBody>
      </p:sp>
      <p:pic>
        <p:nvPicPr>
          <p:cNvPr id="5" name="Объект 4" descr="облицовка пола">
            <a:hlinkClick r:id="rId3" tooltip="&quot;облицовка пола&quot;"/>
          </p:cNvPr>
          <p:cNvPicPr>
            <a:picLocks noGrp="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467544" y="1700808"/>
            <a:ext cx="8352928" cy="4176464"/>
          </a:xfrm>
          <a:prstGeom prst="rect">
            <a:avLst/>
          </a:prstGeom>
          <a:noFill/>
          <a:ln>
            <a:noFill/>
          </a:ln>
        </p:spPr>
      </p:pic>
    </p:spTree>
    <p:extLst>
      <p:ext uri="{BB962C8B-B14F-4D97-AF65-F5344CB8AC3E}">
        <p14:creationId xmlns:p14="http://schemas.microsoft.com/office/powerpoint/2010/main" val="295126134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124744"/>
            <a:ext cx="9144000" cy="5539978"/>
          </a:xfrm>
          <a:prstGeom prst="rect">
            <a:avLst/>
          </a:prstGeom>
        </p:spPr>
        <p:txBody>
          <a:bodyPr wrap="square">
            <a:spAutoFit/>
          </a:bodyPr>
          <a:lstStyle/>
          <a:p>
            <a:endParaRPr lang="ru-RU" dirty="0"/>
          </a:p>
          <a:p>
            <a:pPr lvl="0"/>
            <a:r>
              <a:rPr lang="ru-RU" sz="2800" b="1" dirty="0">
                <a:solidFill>
                  <a:schemeClr val="bg1"/>
                </a:solidFill>
              </a:rPr>
              <a:t> </a:t>
            </a:r>
            <a:r>
              <a:rPr lang="ru-RU" sz="2800" b="1" dirty="0" smtClean="0">
                <a:solidFill>
                  <a:schemeClr val="bg1"/>
                </a:solidFill>
              </a:rPr>
              <a:t>    </a:t>
            </a:r>
            <a:r>
              <a:rPr lang="ru-RU" sz="2800" dirty="0" smtClean="0">
                <a:solidFill>
                  <a:schemeClr val="bg1"/>
                </a:solidFill>
              </a:rPr>
              <a:t>Это </a:t>
            </a:r>
            <a:r>
              <a:rPr lang="ru-RU" sz="2800" dirty="0">
                <a:solidFill>
                  <a:schemeClr val="bg1"/>
                </a:solidFill>
              </a:rPr>
              <a:t>самый простой и наиболее часто употребляемый способ укладки. При облицовке «шов в шов» плитки расположены рядами одна под другой. По окончании работы создается впечатление, что поверхность расчерчена швами между плитками на правильные квадраты или прямоугольники. Линии швов должны быть строго перпендикулярными друг к другу Отдельно нужно отметить, что при укладке плитки способом «шов в шов» необходимо строго отслеживать горизонталь и вертикаль линий, чтобы не было уклона по отношению к полу, потолку и боковым стенам. Точности вертикальных линий достигают при помощи уровня.</a:t>
            </a:r>
          </a:p>
        </p:txBody>
      </p:sp>
      <p:sp>
        <p:nvSpPr>
          <p:cNvPr id="6" name="Прямоугольник 5"/>
          <p:cNvSpPr/>
          <p:nvPr/>
        </p:nvSpPr>
        <p:spPr>
          <a:xfrm>
            <a:off x="1259632" y="476672"/>
            <a:ext cx="6192687" cy="769441"/>
          </a:xfrm>
          <a:prstGeom prst="rect">
            <a:avLst/>
          </a:prstGeom>
        </p:spPr>
        <p:txBody>
          <a:bodyPr wrap="square">
            <a:spAutoFit/>
          </a:bodyPr>
          <a:lstStyle/>
          <a:p>
            <a:pPr algn="ctr"/>
            <a:r>
              <a:rPr lang="ru-RU" sz="4400" b="1" dirty="0">
                <a:solidFill>
                  <a:schemeClr val="bg1"/>
                </a:solidFill>
              </a:rPr>
              <a:t>«Шов в шов»</a:t>
            </a:r>
            <a:r>
              <a:rPr lang="ru-RU" sz="4400" dirty="0">
                <a:solidFill>
                  <a:schemeClr val="bg1"/>
                </a:solidFill>
              </a:rPr>
              <a:t>. </a:t>
            </a:r>
          </a:p>
        </p:txBody>
      </p:sp>
    </p:spTree>
    <p:extLst>
      <p:ext uri="{BB962C8B-B14F-4D97-AF65-F5344CB8AC3E}">
        <p14:creationId xmlns:p14="http://schemas.microsoft.com/office/powerpoint/2010/main" val="33230567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ridaprom.ru/image/data/volepiK/1302869154_189204481_1----.jpg"/>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9081391" cy="6777136"/>
          </a:xfrm>
          <a:prstGeom prst="rect">
            <a:avLst/>
          </a:prstGeom>
          <a:noFill/>
          <a:ln>
            <a:noFill/>
          </a:ln>
        </p:spPr>
      </p:pic>
    </p:spTree>
    <p:extLst>
      <p:ext uri="{BB962C8B-B14F-4D97-AF65-F5344CB8AC3E}">
        <p14:creationId xmlns:p14="http://schemas.microsoft.com/office/powerpoint/2010/main" val="2251822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277363"/>
            <a:ext cx="8938166" cy="4678204"/>
          </a:xfrm>
          <a:prstGeom prst="rect">
            <a:avLst/>
          </a:prstGeom>
        </p:spPr>
        <p:txBody>
          <a:bodyPr wrap="square">
            <a:spAutoFit/>
          </a:bodyPr>
          <a:lstStyle/>
          <a:p>
            <a:pPr lvl="0"/>
            <a:r>
              <a:rPr lang="ru-RU" dirty="0"/>
              <a:t/>
            </a:r>
            <a:br>
              <a:rPr lang="ru-RU" dirty="0"/>
            </a:br>
            <a:r>
              <a:rPr lang="ru-RU" sz="2800" dirty="0" smtClean="0">
                <a:solidFill>
                  <a:schemeClr val="bg1"/>
                </a:solidFill>
              </a:rPr>
              <a:t>  </a:t>
            </a:r>
            <a:r>
              <a:rPr lang="ru-RU" sz="2800" dirty="0">
                <a:solidFill>
                  <a:schemeClr val="bg1"/>
                </a:solidFill>
              </a:rPr>
              <a:t>При облицовке поверхности «</a:t>
            </a:r>
            <a:r>
              <a:rPr lang="ru-RU" sz="2800" dirty="0" err="1">
                <a:solidFill>
                  <a:schemeClr val="bg1"/>
                </a:solidFill>
              </a:rPr>
              <a:t>вразбежку</a:t>
            </a:r>
            <a:r>
              <a:rPr lang="ru-RU" sz="2800" dirty="0">
                <a:solidFill>
                  <a:schemeClr val="bg1"/>
                </a:solidFill>
              </a:rPr>
              <a:t>» сплошным, неразрывным и абсолютно точным должен быть только горизонтальный шов. Сплошной вертикальный шов делается исключительно по углам поверхности. Плитки каждого последующего верхнего ряда смещены по отношению к плиткам предыдущего нижнего ряда таким образом, чтобы </a:t>
            </a:r>
            <a:r>
              <a:rPr lang="ru-RU" sz="2800" dirty="0" err="1">
                <a:solidFill>
                  <a:schemeClr val="bg1"/>
                </a:solidFill>
              </a:rPr>
              <a:t>межплиточный</a:t>
            </a:r>
            <a:r>
              <a:rPr lang="ru-RU" sz="2800" dirty="0">
                <a:solidFill>
                  <a:schemeClr val="bg1"/>
                </a:solidFill>
              </a:rPr>
              <a:t> шов верхнего ряда располагался по центру плитки нижнего. </a:t>
            </a:r>
            <a:r>
              <a:rPr lang="ru-RU" sz="2800" dirty="0" smtClean="0">
                <a:solidFill>
                  <a:schemeClr val="bg1"/>
                </a:solidFill>
              </a:rPr>
              <a:t>При </a:t>
            </a:r>
            <a:r>
              <a:rPr lang="ru-RU" sz="2800" dirty="0">
                <a:solidFill>
                  <a:schemeClr val="bg1"/>
                </a:solidFill>
              </a:rPr>
              <a:t>таком способе укладки небольшие отклонения от вертикали не так заметны, как при способе «шов в шов».</a:t>
            </a:r>
          </a:p>
        </p:txBody>
      </p:sp>
      <p:sp>
        <p:nvSpPr>
          <p:cNvPr id="3" name="Прямоугольник 2"/>
          <p:cNvSpPr/>
          <p:nvPr/>
        </p:nvSpPr>
        <p:spPr>
          <a:xfrm>
            <a:off x="1547664" y="620688"/>
            <a:ext cx="5904656" cy="707886"/>
          </a:xfrm>
          <a:prstGeom prst="rect">
            <a:avLst/>
          </a:prstGeom>
        </p:spPr>
        <p:txBody>
          <a:bodyPr wrap="square">
            <a:spAutoFit/>
          </a:bodyPr>
          <a:lstStyle/>
          <a:p>
            <a:pPr algn="ctr"/>
            <a:r>
              <a:rPr lang="ru-RU" dirty="0"/>
              <a:t>. </a:t>
            </a:r>
            <a:r>
              <a:rPr lang="ru-RU" sz="4000" b="1" dirty="0">
                <a:solidFill>
                  <a:schemeClr val="bg1"/>
                </a:solidFill>
              </a:rPr>
              <a:t>«</a:t>
            </a:r>
            <a:r>
              <a:rPr lang="ru-RU" sz="4000" b="1" dirty="0" err="1">
                <a:solidFill>
                  <a:schemeClr val="bg1"/>
                </a:solidFill>
              </a:rPr>
              <a:t>Вразбежку</a:t>
            </a:r>
            <a:r>
              <a:rPr lang="ru-RU" sz="4000" b="1" dirty="0">
                <a:solidFill>
                  <a:schemeClr val="bg1"/>
                </a:solidFill>
              </a:rPr>
              <a:t>»</a:t>
            </a:r>
            <a:r>
              <a:rPr lang="ru-RU" sz="4000" dirty="0">
                <a:solidFill>
                  <a:schemeClr val="bg1"/>
                </a:solidFill>
              </a:rPr>
              <a:t>. </a:t>
            </a:r>
          </a:p>
        </p:txBody>
      </p:sp>
    </p:spTree>
    <p:extLst>
      <p:ext uri="{BB962C8B-B14F-4D97-AF65-F5344CB8AC3E}">
        <p14:creationId xmlns:p14="http://schemas.microsoft.com/office/powerpoint/2010/main" val="103946659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Вариант укладки плитки в разбежк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8640"/>
            <a:ext cx="8424936"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0649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562</TotalTime>
  <Words>1701</Words>
  <Application>Microsoft Office PowerPoint</Application>
  <PresentationFormat>Экран (4:3)</PresentationFormat>
  <Paragraphs>131</Paragraphs>
  <Slides>41</Slides>
  <Notes>28</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41</vt:i4>
      </vt:variant>
    </vt:vector>
  </HeadingPairs>
  <TitlesOfParts>
    <vt:vector size="51" baseType="lpstr">
      <vt:lpstr>Angsana New</vt:lpstr>
      <vt:lpstr>Arial</vt:lpstr>
      <vt:lpstr>Book Antiqua</vt:lpstr>
      <vt:lpstr>Calibri</vt:lpstr>
      <vt:lpstr>Lucida Sans</vt:lpstr>
      <vt:lpstr>Times New Roman</vt:lpstr>
      <vt:lpstr>Wingdings</vt:lpstr>
      <vt:lpstr>Wingdings 2</vt:lpstr>
      <vt:lpstr>Wingdings 3</vt:lpstr>
      <vt:lpstr>Апекс</vt:lpstr>
      <vt:lpstr>Основные технологии плиточных работ </vt:lpstr>
      <vt:lpstr>Виды плиток</vt:lpstr>
      <vt:lpstr>Презентация PowerPoint</vt:lpstr>
      <vt:lpstr>Презентация PowerPoint</vt:lpstr>
      <vt:lpstr>Способы облицовки стен плитками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Этапы укладки плитки</vt:lpstr>
      <vt:lpstr>Подготовка плитки</vt:lpstr>
      <vt:lpstr>Подготовка плитки</vt:lpstr>
      <vt:lpstr>Разметка пола</vt:lpstr>
      <vt:lpstr>Разметка пола</vt:lpstr>
      <vt:lpstr>Подготовка клеевого состава</vt:lpstr>
      <vt:lpstr> Подготовка клеевого состава</vt:lpstr>
      <vt:lpstr>Укладка плитки</vt:lpstr>
      <vt:lpstr> Укладка плитки</vt:lpstr>
      <vt:lpstr>Заделка швов</vt:lpstr>
      <vt:lpstr> Заделка швов </vt:lpstr>
      <vt:lpstr>Протирка уложенной плитки влажной губкой </vt:lpstr>
      <vt:lpstr>Презентация PowerPoint</vt:lpstr>
      <vt:lpstr>Презентация PowerPoint</vt:lpstr>
      <vt:lpstr>ИНСТРУМЕНТЫ ДЛЯ ПЛИТОЧНЫХ РАБОТ </vt:lpstr>
      <vt:lpstr>Плиткорез</vt:lpstr>
      <vt:lpstr>Правила безопасности</vt:lpstr>
      <vt:lpstr>Шпатель</vt:lpstr>
      <vt:lpstr>Шпатель для причесывания клея </vt:lpstr>
      <vt:lpstr>Фуговые крестовины</vt:lpstr>
      <vt:lpstr>Фуговые крестовины или вставки </vt:lpstr>
      <vt:lpstr>Презентация PowerPoint</vt:lpstr>
      <vt:lpstr>Уровень</vt:lpstr>
      <vt:lpstr>Лазерный уровень</vt:lpstr>
      <vt:lpstr>Проверка укладки плитки уровнем</vt:lpstr>
      <vt:lpstr>Клеи для плиток</vt:lpstr>
      <vt:lpstr>Клеи для плиток</vt:lpstr>
      <vt:lpstr>Презентация PowerPoint</vt:lpstr>
      <vt:lpstr>Презентация PowerPoint</vt:lpstr>
      <vt:lpstr>СПАСИБО  ЗА  ВНИМАНИЕ</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ОСНОВЫ ПЛИТОЧНЫХ РАБОТ</dc:title>
  <dc:creator>Надежда</dc:creator>
  <cp:lastModifiedBy>Учетная запись Майкрософт</cp:lastModifiedBy>
  <cp:revision>61</cp:revision>
  <dcterms:created xsi:type="dcterms:W3CDTF">2013-01-12T09:10:44Z</dcterms:created>
  <dcterms:modified xsi:type="dcterms:W3CDTF">2020-04-08T19:47:59Z</dcterms:modified>
</cp:coreProperties>
</file>