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312" r:id="rId25"/>
    <p:sldId id="282" r:id="rId26"/>
    <p:sldId id="313" r:id="rId27"/>
    <p:sldId id="283" r:id="rId28"/>
    <p:sldId id="284" r:id="rId29"/>
    <p:sldId id="314" r:id="rId30"/>
    <p:sldId id="286" r:id="rId31"/>
    <p:sldId id="287" r:id="rId32"/>
    <p:sldId id="288" r:id="rId33"/>
    <p:sldId id="290" r:id="rId34"/>
    <p:sldId id="291" r:id="rId35"/>
    <p:sldId id="292" r:id="rId36"/>
    <p:sldId id="293" r:id="rId37"/>
    <p:sldId id="294" r:id="rId38"/>
    <p:sldId id="295" r:id="rId39"/>
    <p:sldId id="296" r:id="rId40"/>
    <p:sldId id="315"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5" d="100"/>
          <a:sy n="115" d="100"/>
        </p:scale>
        <p:origin x="133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412E6-826F-468F-AC54-D6C35DC27D25}" type="datetimeFigureOut">
              <a:rPr lang="ru-RU" smtClean="0"/>
              <a:pPr/>
              <a:t>18.05.2020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497CA-D094-49A3-9C9C-ACC0B4B15B0F}" type="slidenum">
              <a:rPr lang="ru-RU" smtClean="0"/>
              <a:pPr/>
              <a:t>‹#›</a:t>
            </a:fld>
            <a:endParaRPr lang="ru-RU"/>
          </a:p>
        </p:txBody>
      </p:sp>
    </p:spTree>
    <p:extLst>
      <p:ext uri="{BB962C8B-B14F-4D97-AF65-F5344CB8AC3E}">
        <p14:creationId xmlns:p14="http://schemas.microsoft.com/office/powerpoint/2010/main" val="311409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9F1CC02-E7B3-4504-ACB5-A3FE9228C14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9F1CC02-E7B3-4504-ACB5-A3FE9228C14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9445A37-CF27-407E-868A-BEF6F6D2BAAA}" type="datetimeFigureOut">
              <a:rPr lang="ru-RU" smtClean="0"/>
              <a:pPr/>
              <a:t>18.05.2020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F1CC02-E7B3-4504-ACB5-A3FE9228C14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445A37-CF27-407E-868A-BEF6F6D2BAAA}" type="datetimeFigureOut">
              <a:rPr lang="ru-RU" smtClean="0"/>
              <a:pPr/>
              <a:t>18.05.2020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9F1CC02-E7B3-4504-ACB5-A3FE9228C14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art-katalog.com/russian/gobeli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01014" cy="1654164"/>
          </a:xfrm>
        </p:spPr>
        <p:txBody>
          <a:bodyPr>
            <a:noAutofit/>
          </a:bodyPr>
          <a:lstStyle/>
          <a:p>
            <a:pPr algn="r"/>
            <a:r>
              <a:rPr lang="ru-RU" sz="6000" dirty="0" smtClean="0">
                <a:solidFill>
                  <a:srgbClr val="92D050"/>
                </a:solidFill>
                <a:latin typeface="Leningradka Kursiv" pitchFamily="2" charset="0"/>
              </a:rPr>
              <a:t>Нетканый гобелен</a:t>
            </a:r>
            <a:endParaRPr lang="ru-RU" sz="6000" dirty="0">
              <a:solidFill>
                <a:srgbClr val="92D050"/>
              </a:solidFill>
              <a:latin typeface="Leningradka Kursiv" pitchFamily="2" charset="0"/>
            </a:endParaRPr>
          </a:p>
        </p:txBody>
      </p:sp>
      <p:pic>
        <p:nvPicPr>
          <p:cNvPr id="6" name="Содержимое 5" descr="0_8c644_3d25ce6f_XL.jpgмиаи.jpg"/>
          <p:cNvPicPr>
            <a:picLocks noGrp="1" noChangeAspect="1"/>
          </p:cNvPicPr>
          <p:nvPr>
            <p:ph idx="1"/>
          </p:nvPr>
        </p:nvPicPr>
        <p:blipFill>
          <a:blip r:embed="rId2"/>
          <a:stretch>
            <a:fillRect/>
          </a:stretch>
        </p:blipFill>
        <p:spPr>
          <a:xfrm>
            <a:off x="0" y="2071678"/>
            <a:ext cx="7358081" cy="478632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642918"/>
            <a:ext cx="6500858" cy="4247317"/>
          </a:xfrm>
          <a:prstGeom prst="rect">
            <a:avLst/>
          </a:prstGeom>
        </p:spPr>
        <p:txBody>
          <a:bodyPr wrap="square">
            <a:spAutoFit/>
          </a:bodyPr>
          <a:lstStyle/>
          <a:p>
            <a:r>
              <a:rPr lang="ru-RU" b="1" i="1" dirty="0" smtClean="0">
                <a:solidFill>
                  <a:schemeClr val="bg1"/>
                </a:solidFill>
              </a:rPr>
              <a:t>К концу XV века Фландрия, где производство шпалер поддерживалось не отдельными частными заказами, а городскими цехами, стала главным центром художественного ткачества и удерживала первенство в течение трёх веков. Во Фландрии было положено начало традиции создания шпалеры по картинам великих художников. Местные ткачи располагали скромной палитрой всего лишь из шести цветов, но, используя методы протравки и особый </a:t>
            </a:r>
            <a:r>
              <a:rPr lang="ru-RU" b="1" i="1" dirty="0" err="1" smtClean="0">
                <a:solidFill>
                  <a:schemeClr val="bg1"/>
                </a:solidFill>
              </a:rPr>
              <a:t>ткаческий</a:t>
            </a:r>
            <a:r>
              <a:rPr lang="ru-RU" b="1" i="1" dirty="0" smtClean="0">
                <a:solidFill>
                  <a:schemeClr val="bg1"/>
                </a:solidFill>
              </a:rPr>
              <a:t> приём — растяжку (штриховку), добивались поразительных живописных эффектов. Цикл «Деяния апостолов», выполненный в мастерской Бове по композициям Рафаэля, заказанным папой Львом X для украшения Сикстинской капеллы, определил дальнейшее развитие художественного ткачества в сторону </a:t>
            </a:r>
            <a:r>
              <a:rPr lang="ru-RU" b="1" i="1" dirty="0" err="1" smtClean="0">
                <a:solidFill>
                  <a:schemeClr val="bg1"/>
                </a:solidFill>
              </a:rPr>
              <a:t>монументализма</a:t>
            </a:r>
            <a:r>
              <a:rPr lang="ru-RU" b="1" i="1" dirty="0" smtClean="0">
                <a:solidFill>
                  <a:schemeClr val="bg1"/>
                </a:solidFill>
              </a:rPr>
              <a:t> .</a:t>
            </a:r>
            <a:endParaRPr lang="ru-RU" b="1" i="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500043"/>
            <a:ext cx="3571900" cy="4247317"/>
          </a:xfrm>
          <a:prstGeom prst="rect">
            <a:avLst/>
          </a:prstGeom>
        </p:spPr>
        <p:txBody>
          <a:bodyPr wrap="square">
            <a:spAutoFit/>
          </a:bodyPr>
          <a:lstStyle/>
          <a:p>
            <a:r>
              <a:rPr lang="ru-RU" b="1" i="1" dirty="0" smtClean="0">
                <a:solidFill>
                  <a:schemeClr val="bg1"/>
                </a:solidFill>
              </a:rPr>
              <a:t>Благодаря Рафаэлю у шпалеры появляется тканые бордюры с декоративными мотивами-гротесками, подобные раме картины.</a:t>
            </a:r>
            <a:br>
              <a:rPr lang="ru-RU" b="1" i="1" dirty="0" smtClean="0">
                <a:solidFill>
                  <a:schemeClr val="bg1"/>
                </a:solidFill>
              </a:rPr>
            </a:br>
            <a:r>
              <a:rPr lang="ru-RU" b="1" i="1" dirty="0" smtClean="0">
                <a:solidFill>
                  <a:schemeClr val="bg1"/>
                </a:solidFill>
              </a:rPr>
              <a:t>Во Франции и Фландрии становятся популярными шпалеры с реалистическим пейзажем и натюрморты. Первые </a:t>
            </a:r>
            <a:r>
              <a:rPr lang="ru-RU" b="1" i="1" dirty="0" err="1" smtClean="0">
                <a:solidFill>
                  <a:schemeClr val="bg1"/>
                </a:solidFill>
              </a:rPr>
              <a:t>вердюры</a:t>
            </a:r>
            <a:r>
              <a:rPr lang="ru-RU" b="1" i="1" dirty="0" smtClean="0">
                <a:solidFill>
                  <a:schemeClr val="bg1"/>
                </a:solidFill>
              </a:rPr>
              <a:t> (фр. </a:t>
            </a:r>
            <a:r>
              <a:rPr lang="ru-RU" b="1" i="1" dirty="0" err="1" smtClean="0">
                <a:solidFill>
                  <a:schemeClr val="bg1"/>
                </a:solidFill>
              </a:rPr>
              <a:t>verdure</a:t>
            </a:r>
            <a:r>
              <a:rPr lang="ru-RU" b="1" i="1" dirty="0" smtClean="0">
                <a:solidFill>
                  <a:schemeClr val="bg1"/>
                </a:solidFill>
              </a:rPr>
              <a:t> — листва, зелень) были созданы на брюссельских мануфактурах. Построение пейзажа </a:t>
            </a:r>
            <a:r>
              <a:rPr lang="ru-RU" b="1" i="1" dirty="0" err="1" smtClean="0">
                <a:solidFill>
                  <a:schemeClr val="bg1"/>
                </a:solidFill>
              </a:rPr>
              <a:t>вердюры</a:t>
            </a:r>
            <a:r>
              <a:rPr lang="ru-RU" b="1" i="1" dirty="0" smtClean="0">
                <a:solidFill>
                  <a:schemeClr val="bg1"/>
                </a:solidFill>
              </a:rPr>
              <a:t> схоже с кулисным пейзажем в живописи. </a:t>
            </a:r>
            <a:endParaRPr lang="ru-RU" i="1" dirty="0">
              <a:solidFill>
                <a:schemeClr val="bg1"/>
              </a:solidFill>
            </a:endParaRPr>
          </a:p>
        </p:txBody>
      </p:sp>
      <p:pic>
        <p:nvPicPr>
          <p:cNvPr id="4" name="Рисунок 3" descr="i (3).jpg"/>
          <p:cNvPicPr>
            <a:picLocks noChangeAspect="1"/>
          </p:cNvPicPr>
          <p:nvPr/>
        </p:nvPicPr>
        <p:blipFill>
          <a:blip r:embed="rId2"/>
          <a:stretch>
            <a:fillRect/>
          </a:stretch>
        </p:blipFill>
        <p:spPr>
          <a:xfrm>
            <a:off x="4857752" y="500042"/>
            <a:ext cx="1928826" cy="3571900"/>
          </a:xfrm>
          <a:prstGeom prst="rect">
            <a:avLst/>
          </a:prstGeom>
        </p:spPr>
      </p:pic>
      <p:pic>
        <p:nvPicPr>
          <p:cNvPr id="5" name="Рисунок 4" descr="i (4).jpg"/>
          <p:cNvPicPr>
            <a:picLocks noChangeAspect="1"/>
          </p:cNvPicPr>
          <p:nvPr/>
        </p:nvPicPr>
        <p:blipFill>
          <a:blip r:embed="rId3"/>
          <a:stretch>
            <a:fillRect/>
          </a:stretch>
        </p:blipFill>
        <p:spPr>
          <a:xfrm>
            <a:off x="6643702" y="2524124"/>
            <a:ext cx="2286016" cy="38338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857232"/>
            <a:ext cx="4786346" cy="4801314"/>
          </a:xfrm>
          <a:prstGeom prst="rect">
            <a:avLst/>
          </a:prstGeom>
        </p:spPr>
        <p:txBody>
          <a:bodyPr wrap="square">
            <a:spAutoFit/>
          </a:bodyPr>
          <a:lstStyle/>
          <a:p>
            <a:r>
              <a:rPr lang="ru-RU" b="1" i="1" dirty="0" smtClean="0">
                <a:solidFill>
                  <a:schemeClr val="bg1"/>
                </a:solidFill>
              </a:rPr>
              <a:t>С 1730-х годов во французском шпалерном ткачестве главенствовало стремление как можно более точно воспроизвести в шпалере живописный оригинал. Увеличивается плотность полотна, пряжа окрашивается в тысячи разнообразных оттенков. Одним из тех, кто настаивал на буквальном воспроизведении картины, был художник и руководитель парижской мануфактуры Жан Батист </a:t>
            </a:r>
            <a:r>
              <a:rPr lang="ru-RU" b="1" i="1" dirty="0" err="1" smtClean="0">
                <a:solidFill>
                  <a:schemeClr val="bg1"/>
                </a:solidFill>
              </a:rPr>
              <a:t>Удри</a:t>
            </a:r>
            <a:r>
              <a:rPr lang="ru-RU" b="1" i="1" dirty="0" smtClean="0">
                <a:solidFill>
                  <a:schemeClr val="bg1"/>
                </a:solidFill>
              </a:rPr>
              <a:t>. По его инициативе была введена цветовая шкала, где каждый оттенок имел свой номер. Вспомогательные шаблоны, которых строго должен был придерживаться ткач, содержали фрагменты, обведённые контуром и пронумерованные в соответствии с этой шкалой. </a:t>
            </a:r>
            <a:endParaRPr lang="ru-RU" b="1" i="1" dirty="0">
              <a:solidFill>
                <a:schemeClr val="bg1"/>
              </a:solidFill>
            </a:endParaRPr>
          </a:p>
        </p:txBody>
      </p:sp>
      <p:pic>
        <p:nvPicPr>
          <p:cNvPr id="3" name="Рисунок 2" descr="jean-baptiste-oudry-tenture-des-chasses-de-louis-xv-la-meute-allant-au-rendez-vous-du-carrefour-de-la-petite-patte.jpg"/>
          <p:cNvPicPr>
            <a:picLocks noChangeAspect="1"/>
          </p:cNvPicPr>
          <p:nvPr/>
        </p:nvPicPr>
        <p:blipFill>
          <a:blip r:embed="rId2"/>
          <a:stretch>
            <a:fillRect/>
          </a:stretch>
        </p:blipFill>
        <p:spPr>
          <a:xfrm>
            <a:off x="928662" y="785794"/>
            <a:ext cx="2714644" cy="5038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72066" y="1071547"/>
            <a:ext cx="364333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Arial" pitchFamily="34" charset="0"/>
              </a:rPr>
              <a:t>В России первая шпалерная мануфактура появилась при Петре I в 1717 году. В Петербурге была основана Шпалерная мануфактура, здесь трудились приглашённые из Франции мастера. Улица, где она располагалась, и сейчас носит название Шпалерной. Расцвет мануфактуры пришёлся на 1760 — 1770-е годы, к тому времени на ней работали отечественные ткачи, </a:t>
            </a:r>
            <a:r>
              <a:rPr kumimoji="0" lang="ru-RU" b="1" i="1" u="none" strike="noStrike" cap="none" normalizeH="0" baseline="0" dirty="0" err="1" smtClean="0">
                <a:ln>
                  <a:noFill/>
                </a:ln>
                <a:solidFill>
                  <a:schemeClr val="bg1"/>
                </a:solidFill>
                <a:effectLst/>
                <a:ea typeface="Times New Roman" pitchFamily="18" charset="0"/>
                <a:cs typeface="Arial" pitchFamily="34" charset="0"/>
              </a:rPr>
              <a:t>картоньеры</a:t>
            </a:r>
            <a:r>
              <a:rPr kumimoji="0" lang="ru-RU" b="1" i="1" u="none" strike="noStrike" cap="none" normalizeH="0" baseline="0" dirty="0" smtClean="0">
                <a:ln>
                  <a:noFill/>
                </a:ln>
                <a:solidFill>
                  <a:schemeClr val="bg1"/>
                </a:solidFill>
                <a:effectLst/>
                <a:ea typeface="Times New Roman" pitchFamily="18" charset="0"/>
                <a:cs typeface="Arial" pitchFamily="34" charset="0"/>
              </a:rPr>
              <a:t> и художники. На петербургской мануфактуре культивировался редкий для шпалеры жанр — портрет.</a:t>
            </a:r>
            <a:endParaRPr kumimoji="0" lang="ru-RU" b="0" i="1" u="none" strike="noStrike" cap="none" normalizeH="0" baseline="0" dirty="0" smtClean="0">
              <a:ln>
                <a:noFill/>
              </a:ln>
              <a:solidFill>
                <a:schemeClr val="bg1"/>
              </a:solidFill>
              <a:effectLst/>
              <a:cs typeface="Arial" pitchFamily="34" charset="0"/>
            </a:endParaRPr>
          </a:p>
        </p:txBody>
      </p:sp>
      <p:pic>
        <p:nvPicPr>
          <p:cNvPr id="3" name="Рисунок 2" descr="Lebedi.jpg"/>
          <p:cNvPicPr>
            <a:picLocks noChangeAspect="1"/>
          </p:cNvPicPr>
          <p:nvPr/>
        </p:nvPicPr>
        <p:blipFill>
          <a:blip r:embed="rId2"/>
          <a:stretch>
            <a:fillRect/>
          </a:stretch>
        </p:blipFill>
        <p:spPr>
          <a:xfrm>
            <a:off x="1214414" y="857232"/>
            <a:ext cx="3286149" cy="4857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071538" y="428604"/>
            <a:ext cx="671517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Развитие машинного производства во второй половине XIX века привело к упадку шпалерных мануфактур. Одним из тех, кто сделал попытку возродить искусство классического средневекового ткачества, был Уильям Моррис. В его мастерских шпалеры создавались точно так же, как в средние века. Сам Моррис сочетал функции художника, ткача и красильщика, возвращаясь в те времена, когда шпалера была результатом согласованных усилий нескольких мастеров. Наиболее известны циклы шпалер фирмы Морриса на библейские сюжеты и по мотивам легенд </a:t>
            </a:r>
            <a:r>
              <a:rPr kumimoji="0" lang="ru-RU" b="1" i="1" u="none" strike="noStrike" cap="none" normalizeH="0" baseline="0" dirty="0" err="1" smtClean="0">
                <a:ln>
                  <a:noFill/>
                </a:ln>
                <a:solidFill>
                  <a:schemeClr val="bg1"/>
                </a:solidFill>
                <a:effectLst/>
                <a:ea typeface="Times New Roman" pitchFamily="18" charset="0"/>
                <a:cs typeface="Times New Roman" pitchFamily="18" charset="0"/>
              </a:rPr>
              <a:t>артуровского</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 цикла.</a:t>
            </a:r>
            <a:endParaRPr kumimoji="0" lang="ru-RU" b="1" i="1" u="none" strike="noStrike" cap="none" normalizeH="0" baseline="0" dirty="0" smtClean="0">
              <a:ln>
                <a:noFill/>
              </a:ln>
              <a:solidFill>
                <a:schemeClr val="bg1"/>
              </a:solidFill>
              <a:effectLst/>
              <a:cs typeface="Arial" pitchFamily="34" charset="0"/>
            </a:endParaRPr>
          </a:p>
        </p:txBody>
      </p:sp>
      <p:pic>
        <p:nvPicPr>
          <p:cNvPr id="4" name="Рисунок 3" descr="hV2mbNLd0y0-e1428490918144.jpg"/>
          <p:cNvPicPr>
            <a:picLocks noChangeAspect="1"/>
          </p:cNvPicPr>
          <p:nvPr/>
        </p:nvPicPr>
        <p:blipFill>
          <a:blip r:embed="rId2"/>
          <a:stretch>
            <a:fillRect/>
          </a:stretch>
        </p:blipFill>
        <p:spPr>
          <a:xfrm>
            <a:off x="1714480" y="3429000"/>
            <a:ext cx="5429288" cy="3214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357167"/>
            <a:ext cx="6357982" cy="2585323"/>
          </a:xfrm>
          <a:prstGeom prst="rect">
            <a:avLst/>
          </a:prstGeom>
        </p:spPr>
        <p:txBody>
          <a:bodyPr wrap="square">
            <a:spAutoFit/>
          </a:bodyPr>
          <a:lstStyle/>
          <a:p>
            <a:r>
              <a:rPr lang="ru-RU" b="1" i="1" dirty="0" smtClean="0">
                <a:solidFill>
                  <a:schemeClr val="bg1"/>
                </a:solidFill>
              </a:rPr>
              <a:t>Через несколько десятков лет после Морриса реформатор искусства художественного ткачества Жан </a:t>
            </a:r>
            <a:r>
              <a:rPr lang="ru-RU" b="1" i="1" dirty="0" err="1" smtClean="0">
                <a:solidFill>
                  <a:schemeClr val="bg1"/>
                </a:solidFill>
              </a:rPr>
              <a:t>Люрса</a:t>
            </a:r>
            <a:r>
              <a:rPr lang="ru-RU" b="1" i="1" dirty="0" smtClean="0">
                <a:solidFill>
                  <a:schemeClr val="bg1"/>
                </a:solidFill>
              </a:rPr>
              <a:t>, после нескольких неудачных экспериментов по возвращению шпалере её монументально-декоративного значения, также обратился к опыту мастеров средних веков. Изучая цикл «</a:t>
            </a:r>
            <a:r>
              <a:rPr lang="ru-RU" b="1" i="1" dirty="0" err="1" smtClean="0">
                <a:solidFill>
                  <a:schemeClr val="bg1"/>
                </a:solidFill>
              </a:rPr>
              <a:t>Анжерский</a:t>
            </a:r>
            <a:r>
              <a:rPr lang="ru-RU" b="1" i="1" dirty="0" smtClean="0">
                <a:solidFill>
                  <a:schemeClr val="bg1"/>
                </a:solidFill>
              </a:rPr>
              <a:t> Апокалипсис», а также основы шпалерного ткачества под руководством потомственного мастера с мануфактуры </a:t>
            </a:r>
            <a:r>
              <a:rPr lang="ru-RU" b="1" i="1" dirty="0" err="1" smtClean="0">
                <a:solidFill>
                  <a:schemeClr val="bg1"/>
                </a:solidFill>
              </a:rPr>
              <a:t>Обюссона</a:t>
            </a:r>
            <a:r>
              <a:rPr lang="ru-RU" b="1" i="1" dirty="0" smtClean="0">
                <a:solidFill>
                  <a:schemeClr val="bg1"/>
                </a:solidFill>
              </a:rPr>
              <a:t>, </a:t>
            </a:r>
            <a:r>
              <a:rPr lang="ru-RU" b="1" i="1" dirty="0" err="1" smtClean="0">
                <a:solidFill>
                  <a:schemeClr val="bg1"/>
                </a:solidFill>
              </a:rPr>
              <a:t>Люрса</a:t>
            </a:r>
            <a:r>
              <a:rPr lang="ru-RU" b="1" i="1" dirty="0" smtClean="0">
                <a:solidFill>
                  <a:schemeClr val="bg1"/>
                </a:solidFill>
              </a:rPr>
              <a:t> вывел четыре основных принципа успеха шпалеры. </a:t>
            </a:r>
            <a:endParaRPr lang="ru-RU" i="1" dirty="0">
              <a:solidFill>
                <a:schemeClr val="bg1"/>
              </a:solidFill>
            </a:endParaRPr>
          </a:p>
        </p:txBody>
      </p:sp>
      <p:pic>
        <p:nvPicPr>
          <p:cNvPr id="3" name="Рисунок 2" descr="content.jpg"/>
          <p:cNvPicPr>
            <a:picLocks noChangeAspect="1"/>
          </p:cNvPicPr>
          <p:nvPr/>
        </p:nvPicPr>
        <p:blipFill>
          <a:blip r:embed="rId2"/>
          <a:stretch>
            <a:fillRect/>
          </a:stretch>
        </p:blipFill>
        <p:spPr>
          <a:xfrm>
            <a:off x="1428728" y="3429000"/>
            <a:ext cx="5786479" cy="30003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857232"/>
            <a:ext cx="6715172" cy="2585323"/>
          </a:xfrm>
          <a:prstGeom prst="rect">
            <a:avLst/>
          </a:prstGeom>
        </p:spPr>
        <p:txBody>
          <a:bodyPr wrap="square">
            <a:spAutoFit/>
          </a:bodyPr>
          <a:lstStyle/>
          <a:p>
            <a:r>
              <a:rPr lang="ru-RU" b="1" i="1" dirty="0" smtClean="0">
                <a:solidFill>
                  <a:schemeClr val="bg1"/>
                </a:solidFill>
              </a:rPr>
              <a:t>По </a:t>
            </a:r>
            <a:r>
              <a:rPr lang="ru-RU" b="1" i="1" dirty="0" err="1" smtClean="0">
                <a:solidFill>
                  <a:schemeClr val="bg1"/>
                </a:solidFill>
              </a:rPr>
              <a:t>Люрса</a:t>
            </a:r>
            <a:r>
              <a:rPr lang="ru-RU" b="1" i="1" dirty="0" smtClean="0">
                <a:solidFill>
                  <a:schemeClr val="bg1"/>
                </a:solidFill>
              </a:rPr>
              <a:t> природа шпалеры отлична от природы живописи маслом — она просто не может точно копировать картину. Шпалера должна быть связана с архитектурной средой, для которой предназначена, картон создаётся в натуральную величину, структура плетения подобна произведениям средневековых мастеров, то есть довольно крупная. Жан </a:t>
            </a:r>
            <a:r>
              <a:rPr lang="ru-RU" b="1" i="1" dirty="0" err="1" smtClean="0">
                <a:solidFill>
                  <a:schemeClr val="bg1"/>
                </a:solidFill>
              </a:rPr>
              <a:t>Люрса</a:t>
            </a:r>
            <a:r>
              <a:rPr lang="ru-RU" b="1" i="1" dirty="0" smtClean="0">
                <a:solidFill>
                  <a:schemeClr val="bg1"/>
                </a:solidFill>
              </a:rPr>
              <a:t> вывел искусство шпалеры на новый уровень и стал первым художником современной </a:t>
            </a:r>
            <a:r>
              <a:rPr lang="ru-RU" b="1" i="1" dirty="0" err="1" smtClean="0">
                <a:solidFill>
                  <a:schemeClr val="bg1"/>
                </a:solidFill>
              </a:rPr>
              <a:t>таписерии</a:t>
            </a:r>
            <a:r>
              <a:rPr lang="ru-RU" b="1" i="1" dirty="0" smtClean="0">
                <a:solidFill>
                  <a:schemeClr val="bg1"/>
                </a:solidFill>
              </a:rPr>
              <a:t> . Он создал около тысячи картонов для шпалер. </a:t>
            </a:r>
            <a:endParaRPr lang="ru-RU" i="1" dirty="0">
              <a:solidFill>
                <a:schemeClr val="bg1"/>
              </a:solidFill>
            </a:endParaRPr>
          </a:p>
        </p:txBody>
      </p:sp>
      <p:pic>
        <p:nvPicPr>
          <p:cNvPr id="3" name="Рисунок 2" descr="Liberte_by_Jean_Lurcat_1948.jpg"/>
          <p:cNvPicPr>
            <a:picLocks noChangeAspect="1"/>
          </p:cNvPicPr>
          <p:nvPr/>
        </p:nvPicPr>
        <p:blipFill>
          <a:blip r:embed="rId2"/>
          <a:stretch>
            <a:fillRect/>
          </a:stretch>
        </p:blipFill>
        <p:spPr>
          <a:xfrm>
            <a:off x="4000496" y="3500438"/>
            <a:ext cx="4286281" cy="27389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8.jpg"/>
          <p:cNvPicPr>
            <a:picLocks noChangeAspect="1"/>
          </p:cNvPicPr>
          <p:nvPr/>
        </p:nvPicPr>
        <p:blipFill>
          <a:blip r:embed="rId2"/>
          <a:stretch>
            <a:fillRect/>
          </a:stretch>
        </p:blipFill>
        <p:spPr>
          <a:xfrm>
            <a:off x="1357290" y="2143116"/>
            <a:ext cx="6429375" cy="3714761"/>
          </a:xfrm>
          <a:prstGeom prst="rect">
            <a:avLst/>
          </a:prstGeom>
        </p:spPr>
      </p:pic>
      <p:sp>
        <p:nvSpPr>
          <p:cNvPr id="3" name="Прямоугольник 2"/>
          <p:cNvSpPr/>
          <p:nvPr/>
        </p:nvSpPr>
        <p:spPr>
          <a:xfrm>
            <a:off x="2286000" y="357166"/>
            <a:ext cx="4572000" cy="1477328"/>
          </a:xfrm>
          <a:prstGeom prst="rect">
            <a:avLst/>
          </a:prstGeom>
        </p:spPr>
        <p:txBody>
          <a:bodyPr wrap="square">
            <a:spAutoFit/>
          </a:bodyPr>
          <a:lstStyle/>
          <a:p>
            <a:pPr algn="ctr"/>
            <a:r>
              <a:rPr lang="ru-RU" b="1" i="1" dirty="0" smtClean="0">
                <a:solidFill>
                  <a:schemeClr val="bg1"/>
                </a:solidFill>
              </a:rPr>
              <a:t>Последней его работой стал грандиозный цикл «Песнь Мира», законченный уже после его смерти. </a:t>
            </a:r>
            <a:r>
              <a:rPr lang="ru-RU" b="1" i="1" dirty="0" err="1" smtClean="0">
                <a:solidFill>
                  <a:schemeClr val="bg1"/>
                </a:solidFill>
              </a:rPr>
              <a:t>Люрса</a:t>
            </a:r>
            <a:r>
              <a:rPr lang="ru-RU" b="1" i="1" dirty="0" smtClean="0">
                <a:solidFill>
                  <a:schemeClr val="bg1"/>
                </a:solidFill>
              </a:rPr>
              <a:t> основал в 1945 году Ассоциацию художников -</a:t>
            </a:r>
            <a:r>
              <a:rPr lang="ru-RU" b="1" i="1" dirty="0" err="1" smtClean="0">
                <a:solidFill>
                  <a:schemeClr val="bg1"/>
                </a:solidFill>
              </a:rPr>
              <a:t>картоньеров</a:t>
            </a:r>
            <a:r>
              <a:rPr lang="ru-RU" b="1" i="1" dirty="0" smtClean="0">
                <a:solidFill>
                  <a:schemeClr val="bg1"/>
                </a:solidFill>
              </a:rPr>
              <a:t> Франции. </a:t>
            </a:r>
            <a:endParaRPr lang="ru-RU" i="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1214423"/>
            <a:ext cx="4714908" cy="4801314"/>
          </a:xfrm>
          <a:prstGeom prst="rect">
            <a:avLst/>
          </a:prstGeom>
        </p:spPr>
        <p:txBody>
          <a:bodyPr wrap="square">
            <a:spAutoFit/>
          </a:bodyPr>
          <a:lstStyle/>
          <a:p>
            <a:r>
              <a:rPr lang="ru-RU" b="1" i="1" dirty="0" smtClean="0">
                <a:solidFill>
                  <a:schemeClr val="bg1"/>
                </a:solidFill>
              </a:rPr>
              <a:t>Шпалеры ткутся вручную. На станке натягиваются нити основы, обычно это не цветной лён. Затем нити основы переплетаются цветными шерстяными или шёлковыми нитями, при этом нити основы полностью покрываются. Шпалеры ткутся частями, которые затем сшиваются между собой (часто отдельные цветовые пятна). Существует также несколько ткацких приёмов смены цвета утка без образования прорехи (так называемого реле) в полотне шпалеры. Кроме того, так как процесс создания шпалеры трудоёмок и требует времени, один ковёр обычно выполняют несколько мастеров.</a:t>
            </a:r>
            <a:br>
              <a:rPr lang="ru-RU" b="1" i="1" dirty="0" smtClean="0">
                <a:solidFill>
                  <a:schemeClr val="bg1"/>
                </a:solidFill>
              </a:rPr>
            </a:br>
            <a:endParaRPr lang="ru-RU" b="1" i="1" dirty="0">
              <a:solidFill>
                <a:schemeClr val="bg1"/>
              </a:solidFill>
            </a:endParaRPr>
          </a:p>
        </p:txBody>
      </p:sp>
      <p:sp>
        <p:nvSpPr>
          <p:cNvPr id="3" name="Прямоугольник 2"/>
          <p:cNvSpPr/>
          <p:nvPr/>
        </p:nvSpPr>
        <p:spPr>
          <a:xfrm>
            <a:off x="1571604" y="285728"/>
            <a:ext cx="6429420" cy="400110"/>
          </a:xfrm>
          <a:prstGeom prst="rect">
            <a:avLst/>
          </a:prstGeom>
        </p:spPr>
        <p:txBody>
          <a:bodyPr wrap="square">
            <a:spAutoFit/>
          </a:bodyPr>
          <a:lstStyle/>
          <a:p>
            <a:pPr algn="ctr"/>
            <a:r>
              <a:rPr lang="ru-RU" sz="2000" b="1" dirty="0" smtClean="0">
                <a:solidFill>
                  <a:schemeClr val="bg1"/>
                </a:solidFill>
                <a:latin typeface="Leningradka Kursiv" pitchFamily="2" charset="0"/>
              </a:rPr>
              <a:t>Техника создания шпалеры</a:t>
            </a:r>
            <a:endParaRPr lang="ru-RU" sz="2000" dirty="0">
              <a:solidFill>
                <a:schemeClr val="bg1"/>
              </a:solidFill>
              <a:latin typeface="Leningradka Kursiv" pitchFamily="2" charset="0"/>
            </a:endParaRPr>
          </a:p>
        </p:txBody>
      </p:sp>
      <p:pic>
        <p:nvPicPr>
          <p:cNvPr id="5" name="Рисунок 4" descr="1868a952712be11057f696f774f53d85d8.jpg"/>
          <p:cNvPicPr>
            <a:picLocks noChangeAspect="1"/>
          </p:cNvPicPr>
          <p:nvPr/>
        </p:nvPicPr>
        <p:blipFill>
          <a:blip r:embed="rId2"/>
          <a:stretch>
            <a:fillRect/>
          </a:stretch>
        </p:blipFill>
        <p:spPr>
          <a:xfrm>
            <a:off x="1105308" y="1643050"/>
            <a:ext cx="2609435" cy="35004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anufacture51.jpg"/>
          <p:cNvPicPr>
            <a:picLocks noChangeAspect="1"/>
          </p:cNvPicPr>
          <p:nvPr/>
        </p:nvPicPr>
        <p:blipFill>
          <a:blip r:embed="rId2"/>
          <a:stretch>
            <a:fillRect/>
          </a:stretch>
        </p:blipFill>
        <p:spPr>
          <a:xfrm>
            <a:off x="1571604" y="1362332"/>
            <a:ext cx="3668934" cy="4352684"/>
          </a:xfrm>
          <a:prstGeom prst="rect">
            <a:avLst/>
          </a:prstGeom>
        </p:spPr>
      </p:pic>
      <p:sp>
        <p:nvSpPr>
          <p:cNvPr id="3" name="Прямоугольник 2"/>
          <p:cNvSpPr/>
          <p:nvPr/>
        </p:nvSpPr>
        <p:spPr>
          <a:xfrm>
            <a:off x="5286380" y="1643050"/>
            <a:ext cx="3357586" cy="2862322"/>
          </a:xfrm>
          <a:prstGeom prst="rect">
            <a:avLst/>
          </a:prstGeom>
        </p:spPr>
        <p:txBody>
          <a:bodyPr wrap="square">
            <a:spAutoFit/>
          </a:bodyPr>
          <a:lstStyle/>
          <a:p>
            <a:r>
              <a:rPr lang="ru-RU" b="1" i="1" dirty="0" smtClean="0">
                <a:solidFill>
                  <a:schemeClr val="bg1"/>
                </a:solidFill>
              </a:rPr>
              <a:t>Техника создания шпалер в разное время была различной. Самым ранним и простейшим устройством для работы ткача была рама с натянутыми нитями основы. Позднее появились ткацкие станки. Шпалера изготавливается на высоком или низком станке. </a:t>
            </a:r>
            <a:endParaRPr lang="ru-RU"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357166"/>
            <a:ext cx="8001056" cy="4862870"/>
          </a:xfrm>
          <a:prstGeom prst="rect">
            <a:avLst/>
          </a:prstGeom>
        </p:spPr>
        <p:txBody>
          <a:bodyPr wrap="square" anchor="ctr">
            <a:spAutoFit/>
          </a:bodyPr>
          <a:lstStyle/>
          <a:p>
            <a:pPr algn="ctr" fontAlgn="base"/>
            <a:r>
              <a:rPr lang="ru-RU" sz="2000" b="1" i="1" dirty="0" smtClean="0">
                <a:solidFill>
                  <a:schemeClr val="bg1"/>
                </a:solidFill>
                <a:latin typeface="Leningradka Kursiv" pitchFamily="2" charset="0"/>
              </a:rPr>
              <a:t>Живопись нитками </a:t>
            </a:r>
          </a:p>
          <a:p>
            <a:pPr algn="r" fontAlgn="base"/>
            <a:r>
              <a:rPr lang="ru-RU" sz="2000" b="1" i="1" dirty="0" smtClean="0">
                <a:solidFill>
                  <a:schemeClr val="bg1"/>
                </a:solidFill>
              </a:rPr>
              <a:t>«</a:t>
            </a:r>
            <a:r>
              <a:rPr lang="ru-RU" b="1" i="1" dirty="0" smtClean="0">
                <a:solidFill>
                  <a:schemeClr val="bg1"/>
                </a:solidFill>
              </a:rPr>
              <a:t>Гобелен – это красота, неспешно созданная тёплыми умелыми руками, спокойным разумом и чуткой душой».</a:t>
            </a:r>
            <a:br>
              <a:rPr lang="ru-RU" b="1" i="1" dirty="0" smtClean="0">
                <a:solidFill>
                  <a:schemeClr val="bg1"/>
                </a:solidFill>
              </a:rPr>
            </a:br>
            <a:r>
              <a:rPr lang="ru-RU" b="1" i="1" dirty="0" smtClean="0">
                <a:solidFill>
                  <a:schemeClr val="bg1"/>
                </a:solidFill>
              </a:rPr>
              <a:t>И.Дворкина</a:t>
            </a:r>
          </a:p>
          <a:p>
            <a:pPr fontAlgn="base"/>
            <a:endParaRPr lang="ru-RU" b="1" i="1" dirty="0" smtClean="0">
              <a:solidFill>
                <a:schemeClr val="bg1"/>
              </a:solidFill>
            </a:endParaRPr>
          </a:p>
          <a:p>
            <a:pPr fontAlgn="base"/>
            <a:endParaRPr lang="ru-RU" b="1" i="1" dirty="0" smtClean="0">
              <a:solidFill>
                <a:schemeClr val="bg1"/>
              </a:solidFill>
            </a:endParaRPr>
          </a:p>
          <a:p>
            <a:pPr fontAlgn="base"/>
            <a:r>
              <a:rPr lang="ru-RU" b="1" i="1" dirty="0" smtClean="0">
                <a:solidFill>
                  <a:schemeClr val="bg1"/>
                </a:solidFill>
              </a:rPr>
              <a:t>На сегодняшний день, разновидность декоративно-прикладного искусства, по традиции называемая «гобеленом», выступает как сложное художественное явление, соединившее в себе качества сразу нескольких жанров - от «ручного ткачества» до «текстильной» скульптуры.</a:t>
            </a:r>
            <a:br>
              <a:rPr lang="ru-RU" b="1" i="1" dirty="0" smtClean="0">
                <a:solidFill>
                  <a:schemeClr val="bg1"/>
                </a:solidFill>
              </a:rPr>
            </a:br>
            <a:r>
              <a:rPr lang="ru-RU" b="1" i="1" dirty="0" smtClean="0">
                <a:solidFill>
                  <a:schemeClr val="bg1"/>
                </a:solidFill>
              </a:rPr>
              <a:t>Изначально, понятие гобелен представляло способ производства ткани, имеющего вид стенного </a:t>
            </a:r>
            <a:r>
              <a:rPr lang="ru-RU" b="1" i="1" dirty="0" err="1" smtClean="0">
                <a:solidFill>
                  <a:schemeClr val="bg1"/>
                </a:solidFill>
              </a:rPr>
              <a:t>безворсового</a:t>
            </a:r>
            <a:r>
              <a:rPr lang="ru-RU" b="1" i="1" dirty="0" smtClean="0">
                <a:solidFill>
                  <a:schemeClr val="bg1"/>
                </a:solidFill>
              </a:rPr>
              <a:t> ковра с сюжетной или орнаментальной композицией. Этот ковёр ткался вручную, из цветных или шёлковых нитей посредством их перекрёстного переплетения.</a:t>
            </a:r>
            <a:br>
              <a:rPr lang="ru-RU" b="1" i="1" dirty="0" smtClean="0">
                <a:solidFill>
                  <a:schemeClr val="bg1"/>
                </a:solidFill>
              </a:rPr>
            </a:br>
            <a:r>
              <a:rPr lang="ru-RU" b="1" i="1" dirty="0" smtClean="0">
                <a:solidFill>
                  <a:schemeClr val="bg1"/>
                </a:solidFill>
              </a:rPr>
              <a:t>Само по себе слово «</a:t>
            </a:r>
            <a:r>
              <a:rPr lang="ru-RU" b="1" i="1" u="sng" dirty="0" smtClean="0">
                <a:solidFill>
                  <a:schemeClr val="bg1"/>
                </a:solidFill>
                <a:hlinkClick r:id="rId2"/>
              </a:rPr>
              <a:t>гобелен</a:t>
            </a:r>
            <a:r>
              <a:rPr lang="ru-RU" b="1" i="1" dirty="0" smtClean="0">
                <a:solidFill>
                  <a:schemeClr val="bg1"/>
                </a:solidFill>
              </a:rPr>
              <a:t>» (</a:t>
            </a:r>
            <a:r>
              <a:rPr lang="ru-RU" b="1" i="1" dirty="0" err="1" smtClean="0">
                <a:solidFill>
                  <a:schemeClr val="bg1"/>
                </a:solidFill>
              </a:rPr>
              <a:t>фр.gobelin</a:t>
            </a:r>
            <a:r>
              <a:rPr lang="ru-RU" b="1" i="1" dirty="0" smtClean="0">
                <a:solidFill>
                  <a:schemeClr val="bg1"/>
                </a:solidFill>
              </a:rPr>
              <a:t>) возникло ещё в 17 в. во Франции и является не чем иным, как использованием имени братьев Гобеленов в обозначении названия стенных ковров.</a:t>
            </a:r>
            <a:endParaRPr lang="ru-RU" b="1" i="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80" y="714356"/>
            <a:ext cx="6072230" cy="4247317"/>
          </a:xfrm>
          <a:prstGeom prst="rect">
            <a:avLst/>
          </a:prstGeom>
        </p:spPr>
        <p:txBody>
          <a:bodyPr wrap="square">
            <a:spAutoFit/>
          </a:bodyPr>
          <a:lstStyle/>
          <a:p>
            <a:r>
              <a:rPr lang="ru-RU" b="1" i="1" dirty="0" smtClean="0">
                <a:solidFill>
                  <a:schemeClr val="bg1"/>
                </a:solidFill>
              </a:rPr>
              <a:t>Изображение на шпалере копировалось с так называемого картона. Картон — это подготовительный рисунок для будущей шпалеры, как бы модель шпалеры в натуральную величину. По одному картону можно создать несколько шпалер, одинаковых, но каждый раз отличающихся друг от друга.</a:t>
            </a:r>
            <a:br>
              <a:rPr lang="ru-RU" b="1" i="1" dirty="0" smtClean="0">
                <a:solidFill>
                  <a:schemeClr val="bg1"/>
                </a:solidFill>
              </a:rPr>
            </a:br>
            <a:r>
              <a:rPr lang="ru-RU" b="1" i="1" dirty="0" smtClean="0">
                <a:solidFill>
                  <a:schemeClr val="bg1"/>
                </a:solidFill>
              </a:rPr>
              <a:t>В механическом отношении, техника производства гобелена  очень проста, но требует от мастера много терпения, опытности и художественных познаний: хорошим ткачом гобеленов может быть только образованный художник, в своём роде живописец, отличающийся от настоящего только тем, что средства его состоят не в полотне, палитре с красками и кистях, а в нитяной основе, шпульках с разноцветной шерстью и искусных пальцах. </a:t>
            </a:r>
            <a:endParaRPr lang="ru-RU" i="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857224" y="214290"/>
            <a:ext cx="8286776"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1" u="none" strike="noStrike" cap="none" normalizeH="0" baseline="0" dirty="0" smtClean="0">
                <a:ln>
                  <a:noFill/>
                </a:ln>
                <a:solidFill>
                  <a:schemeClr val="bg1"/>
                </a:solidFill>
                <a:effectLst/>
                <a:latin typeface="Leningradka Kursiv" pitchFamily="2" charset="0"/>
                <a:ea typeface="Calibri" pitchFamily="34" charset="0"/>
                <a:cs typeface="Times New Roman" pitchFamily="18" charset="0"/>
              </a:rPr>
              <a:t>Виды гобеленов</a:t>
            </a:r>
            <a:r>
              <a:rPr lang="ru-RU" sz="1000" i="1" dirty="0" smtClean="0">
                <a:solidFill>
                  <a:schemeClr val="bg1"/>
                </a:solidFill>
                <a:ea typeface="Calibri" pitchFamily="34" charset="0"/>
                <a:cs typeface="Times New Roman" pitchFamily="18" charset="0"/>
              </a:rPr>
              <a:t>   </a:t>
            </a:r>
            <a:r>
              <a:rPr lang="ru-RU" sz="1000" i="1" dirty="0" smtClean="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bg1"/>
                </a:solidFill>
                <a:effectLst/>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err="1" smtClean="0">
                <a:ln>
                  <a:noFill/>
                </a:ln>
                <a:solidFill>
                  <a:schemeClr val="bg1"/>
                </a:solidFill>
                <a:effectLst/>
                <a:ea typeface="Calibri" pitchFamily="34" charset="0"/>
                <a:cs typeface="Times New Roman" pitchFamily="18" charset="0"/>
              </a:rPr>
              <a:t>нетканный</a:t>
            </a:r>
            <a:r>
              <a:rPr kumimoji="0" lang="ru-RU" b="1" i="1" u="none" strike="noStrike" cap="none" normalizeH="0" baseline="0" dirty="0" smtClean="0">
                <a:ln>
                  <a:noFill/>
                </a:ln>
                <a:solidFill>
                  <a:schemeClr val="bg1"/>
                </a:solidFill>
                <a:effectLst/>
                <a:ea typeface="Calibri" pitchFamily="34" charset="0"/>
                <a:cs typeface="Times New Roman" pitchFamily="18" charset="0"/>
              </a:rPr>
              <a:t> гобелен  или   гобелен  в  ковровой  технике,  выполняется  при помощи ковровой  иглы по  ткани  натянутой на основу;</a:t>
            </a:r>
            <a:endParaRPr kumimoji="0" lang="ru-RU" b="1" i="0" u="none" strike="noStrike" cap="none" normalizeH="0" baseline="0" dirty="0" smtClean="0">
              <a:ln>
                <a:noFill/>
              </a:ln>
              <a:solidFill>
                <a:schemeClr val="bg1"/>
              </a:solidFill>
              <a:effectLst/>
              <a:cs typeface="Arial" pitchFamily="34" charset="0"/>
            </a:endParaRPr>
          </a:p>
        </p:txBody>
      </p:sp>
      <p:pic>
        <p:nvPicPr>
          <p:cNvPr id="3" name="Рисунок 2" descr="attachment.jpg"/>
          <p:cNvPicPr>
            <a:picLocks noChangeAspect="1"/>
          </p:cNvPicPr>
          <p:nvPr/>
        </p:nvPicPr>
        <p:blipFill>
          <a:blip r:embed="rId2"/>
          <a:stretch>
            <a:fillRect/>
          </a:stretch>
        </p:blipFill>
        <p:spPr>
          <a:xfrm>
            <a:off x="1500166" y="1928802"/>
            <a:ext cx="6143669" cy="43778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500430" y="714356"/>
            <a:ext cx="50802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Calibri" pitchFamily="34" charset="0"/>
                <a:cs typeface="Times New Roman" pitchFamily="18" charset="0"/>
              </a:rPr>
              <a:t>шпалерная техника – работа   на  станке по  натянутым  нитям    основы</a:t>
            </a:r>
            <a:endParaRPr kumimoji="0" lang="ru-RU" b="1" i="0" u="none" strike="noStrike" cap="none" normalizeH="0" baseline="0" dirty="0" smtClean="0">
              <a:ln>
                <a:noFill/>
              </a:ln>
              <a:solidFill>
                <a:schemeClr val="bg1"/>
              </a:solidFill>
              <a:effectLst/>
              <a:cs typeface="Arial" pitchFamily="34" charset="0"/>
            </a:endParaRPr>
          </a:p>
        </p:txBody>
      </p:sp>
      <p:pic>
        <p:nvPicPr>
          <p:cNvPr id="3" name="Рисунок 2" descr="73121288851--kartiny-panno-skazka-osennego-lesa-n1711.jpg"/>
          <p:cNvPicPr>
            <a:picLocks noChangeAspect="1"/>
          </p:cNvPicPr>
          <p:nvPr/>
        </p:nvPicPr>
        <p:blipFill>
          <a:blip r:embed="rId2"/>
          <a:stretch>
            <a:fillRect/>
          </a:stretch>
        </p:blipFill>
        <p:spPr>
          <a:xfrm>
            <a:off x="2000232" y="1643050"/>
            <a:ext cx="6572296" cy="45005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1802" y="500042"/>
            <a:ext cx="2920479" cy="369332"/>
          </a:xfrm>
          <a:prstGeom prst="rect">
            <a:avLst/>
          </a:prstGeom>
        </p:spPr>
        <p:txBody>
          <a:bodyPr wrap="square">
            <a:spAutoFit/>
          </a:bodyPr>
          <a:lstStyle/>
          <a:p>
            <a:r>
              <a:rPr lang="ru-RU" b="1" i="1" dirty="0" smtClean="0">
                <a:solidFill>
                  <a:schemeClr val="bg1"/>
                </a:solidFill>
              </a:rPr>
              <a:t>выкладывание  войлоком</a:t>
            </a:r>
            <a:endParaRPr lang="ru-RU" b="1" dirty="0">
              <a:solidFill>
                <a:schemeClr val="bg1"/>
              </a:solidFill>
            </a:endParaRPr>
          </a:p>
        </p:txBody>
      </p:sp>
      <p:pic>
        <p:nvPicPr>
          <p:cNvPr id="3" name="Рисунок 2" descr="514f9e88cd1bd.jpg"/>
          <p:cNvPicPr>
            <a:picLocks noChangeAspect="1"/>
          </p:cNvPicPr>
          <p:nvPr/>
        </p:nvPicPr>
        <p:blipFill>
          <a:blip r:embed="rId2"/>
          <a:stretch>
            <a:fillRect/>
          </a:stretch>
        </p:blipFill>
        <p:spPr>
          <a:xfrm>
            <a:off x="1781175" y="1343024"/>
            <a:ext cx="5581650" cy="45863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51288446.jpg"/>
          <p:cNvPicPr>
            <a:picLocks noChangeAspect="1"/>
          </p:cNvPicPr>
          <p:nvPr/>
        </p:nvPicPr>
        <p:blipFill>
          <a:blip r:embed="rId2"/>
          <a:stretch>
            <a:fillRect/>
          </a:stretch>
        </p:blipFill>
        <p:spPr>
          <a:xfrm>
            <a:off x="2714612" y="928670"/>
            <a:ext cx="5715040" cy="4572032"/>
          </a:xfrm>
          <a:prstGeom prst="rect">
            <a:avLst/>
          </a:prstGeom>
        </p:spPr>
      </p:pic>
      <p:sp>
        <p:nvSpPr>
          <p:cNvPr id="3" name="TextBox 2"/>
          <p:cNvSpPr txBox="1"/>
          <p:nvPr/>
        </p:nvSpPr>
        <p:spPr>
          <a:xfrm rot="10800000" flipV="1">
            <a:off x="2214546" y="5572140"/>
            <a:ext cx="5500726" cy="369332"/>
          </a:xfrm>
          <a:prstGeom prst="rect">
            <a:avLst/>
          </a:prstGeom>
          <a:noFill/>
        </p:spPr>
        <p:txBody>
          <a:bodyPr wrap="square" rtlCol="0">
            <a:spAutoFit/>
          </a:bodyPr>
          <a:lstStyle/>
          <a:p>
            <a:pPr algn="ctr"/>
            <a:r>
              <a:rPr lang="ru-RU" b="1" i="1" dirty="0" err="1" smtClean="0">
                <a:solidFill>
                  <a:schemeClr val="bg1"/>
                </a:solidFill>
              </a:rPr>
              <a:t>ниткография</a:t>
            </a:r>
            <a:endParaRPr lang="ru-RU" b="1" i="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57167"/>
            <a:ext cx="4572000" cy="1015663"/>
          </a:xfrm>
          <a:prstGeom prst="rect">
            <a:avLst/>
          </a:prstGeom>
        </p:spPr>
        <p:txBody>
          <a:bodyPr wrap="square">
            <a:spAutoFit/>
          </a:bodyPr>
          <a:lstStyle/>
          <a:p>
            <a:pPr algn="ctr"/>
            <a:r>
              <a:rPr lang="ru-RU" i="1" dirty="0" smtClean="0"/>
              <a:t> </a:t>
            </a:r>
            <a:r>
              <a:rPr lang="ru-RU" sz="2000" i="1" dirty="0" smtClean="0">
                <a:solidFill>
                  <a:schemeClr val="bg1"/>
                </a:solidFill>
                <a:latin typeface="Leningradka Kursiv" pitchFamily="2" charset="0"/>
              </a:rPr>
              <a:t>нетканый гобелен  или   гобелен  в  ковровой  технике</a:t>
            </a:r>
            <a:endParaRPr lang="ru-RU" sz="2000" dirty="0">
              <a:solidFill>
                <a:schemeClr val="bg1"/>
              </a:solidFill>
              <a:latin typeface="Leningradka Kursiv" pitchFamily="2" charset="0"/>
            </a:endParaRPr>
          </a:p>
        </p:txBody>
      </p:sp>
      <p:sp>
        <p:nvSpPr>
          <p:cNvPr id="38916" name="Rectangle 4"/>
          <p:cNvSpPr>
            <a:spLocks noChangeArrowheads="1"/>
          </p:cNvSpPr>
          <p:nvPr/>
        </p:nvSpPr>
        <p:spPr bwMode="auto">
          <a:xfrm>
            <a:off x="1142976" y="3500438"/>
            <a:ext cx="728667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effectLst/>
                <a:ea typeface="Times New Roman" pitchFamily="18" charset="0"/>
                <a:cs typeface="Times New Roman" pitchFamily="18" charset="0"/>
              </a:rPr>
              <a:t> </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Материалы и инструменты.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Тканевая основа</a:t>
            </a:r>
            <a:endParaRPr kumimoji="0" lang="ru-RU" b="1" i="1"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Для основы гобелена лучше всего</a:t>
            </a:r>
            <a:r>
              <a:rPr kumimoji="0" lang="ru-RU" b="1" i="1" u="none" strike="noStrike" cap="none" normalizeH="0" dirty="0" smtClean="0">
                <a:ln>
                  <a:noFill/>
                </a:ln>
                <a:solidFill>
                  <a:schemeClr val="bg1"/>
                </a:solidFill>
                <a:effectLst/>
                <a:ea typeface="Times New Roman" pitchFamily="18" charset="0"/>
                <a:cs typeface="Times New Roman" pitchFamily="18" charset="0"/>
              </a:rPr>
              <a:t> подходит льняное полотно. </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Предпочтительнее рыхлое или неплотного переплетения. Это условие необходимо для того, чтобы игла не рвала и не протыкала материал, а раздвигала волокна. При следующем проколе нити материала должны зажимать рабочую  нить предыдущего прокола. В противном случае, если вы будите работать на хлопчатобумажном или шерстяном материале, то рабочая нить не будет держаться в ткани.</a:t>
            </a:r>
            <a:endParaRPr kumimoji="0" lang="ru-RU" b="1" i="1" u="none" strike="noStrike" cap="none" normalizeH="0" baseline="0" dirty="0" smtClean="0">
              <a:ln>
                <a:noFill/>
              </a:ln>
              <a:solidFill>
                <a:schemeClr val="bg1"/>
              </a:solidFill>
              <a:effectLst/>
              <a:cs typeface="Arial" pitchFamily="34" charset="0"/>
            </a:endParaRPr>
          </a:p>
        </p:txBody>
      </p:sp>
      <p:sp>
        <p:nvSpPr>
          <p:cNvPr id="30722" name="Rectangle 2"/>
          <p:cNvSpPr>
            <a:spLocks noChangeArrowheads="1"/>
          </p:cNvSpPr>
          <p:nvPr/>
        </p:nvSpPr>
        <p:spPr bwMode="auto">
          <a:xfrm rot="10800000" flipV="1">
            <a:off x="1071538" y="1520367"/>
            <a:ext cx="65722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При работе над нетканым гобеленом начать можно с простых вещей и сюжетов, использовать уже известные мотивы, а когда придёт вкус к работе и появятся определённые навыки, сюжеты и объекты изображения сами придут к вам из окружающей жизни, стоит только внимательнее посмотреть вокруг себя.</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500042"/>
            <a:ext cx="6858048" cy="2308324"/>
          </a:xfrm>
          <a:prstGeom prst="rect">
            <a:avLst/>
          </a:prstGeom>
        </p:spPr>
        <p:txBody>
          <a:bodyPr wrap="square">
            <a:spAutoFit/>
          </a:bodyPr>
          <a:lstStyle/>
          <a:p>
            <a:pPr lvl="0" eaLnBrk="0" fontAlgn="base" hangingPunct="0">
              <a:spcBef>
                <a:spcPct val="0"/>
              </a:spcBef>
              <a:spcAft>
                <a:spcPct val="0"/>
              </a:spcAft>
            </a:pPr>
            <a:r>
              <a:rPr lang="ru-RU" b="1" i="1" dirty="0" smtClean="0">
                <a:solidFill>
                  <a:schemeClr val="bg1"/>
                </a:solidFill>
                <a:ea typeface="Times New Roman" pitchFamily="18" charset="0"/>
                <a:cs typeface="Times New Roman" pitchFamily="18" charset="0"/>
              </a:rPr>
              <a:t>Идеальным материалом для нетканого гобелена является  бортовка или суровое полотно. Предпочтительнее выбирать тканевую основу темного цвета, т.к. если вы будете работать на светлом материале темными нитками, то будут видны просветы между петлями и тканевую основу придется подкрашивать с изнаночной стороны. Но если вы работаете на темной основе светлыми нитями, то просветы между петлями не будут видны.</a:t>
            </a:r>
            <a:endParaRPr lang="ru-RU" b="1" i="1" dirty="0" smtClean="0">
              <a:solidFill>
                <a:schemeClr val="bg1"/>
              </a:solidFill>
              <a:cs typeface="Arial" pitchFamily="34" charset="0"/>
            </a:endParaRPr>
          </a:p>
        </p:txBody>
      </p:sp>
      <p:pic>
        <p:nvPicPr>
          <p:cNvPr id="4" name="Рисунок 3" descr="i (2).jpg"/>
          <p:cNvPicPr>
            <a:picLocks noChangeAspect="1"/>
          </p:cNvPicPr>
          <p:nvPr/>
        </p:nvPicPr>
        <p:blipFill>
          <a:blip r:embed="rId2"/>
          <a:stretch>
            <a:fillRect/>
          </a:stretch>
        </p:blipFill>
        <p:spPr>
          <a:xfrm>
            <a:off x="1214414" y="3214686"/>
            <a:ext cx="4062424" cy="278608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14480" y="714356"/>
            <a:ext cx="67866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Основным инструментом для нетканого коврового гобелена служит специальная игла.</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Вспомогательными инструментами является рамка, чертежные кнопки или маленькие гвозди.</a:t>
            </a:r>
            <a:endParaRPr kumimoji="0" lang="ru-RU" b="1" i="1" u="none" strike="noStrike" cap="none" normalizeH="0" baseline="0" dirty="0" smtClean="0">
              <a:ln>
                <a:noFill/>
              </a:ln>
              <a:solidFill>
                <a:schemeClr val="bg1"/>
              </a:solidFill>
              <a:effectLst/>
              <a:cs typeface="Arial" pitchFamily="34" charset="0"/>
            </a:endParaRPr>
          </a:p>
        </p:txBody>
      </p:sp>
      <p:pic>
        <p:nvPicPr>
          <p:cNvPr id="5" name="Рисунок 4" descr="06lab4b181221576496.jpg"/>
          <p:cNvPicPr>
            <a:picLocks noChangeAspect="1"/>
          </p:cNvPicPr>
          <p:nvPr/>
        </p:nvPicPr>
        <p:blipFill>
          <a:blip r:embed="rId2"/>
          <a:stretch>
            <a:fillRect/>
          </a:stretch>
        </p:blipFill>
        <p:spPr>
          <a:xfrm>
            <a:off x="1857356" y="2357430"/>
            <a:ext cx="4876800" cy="3314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357290" y="1142984"/>
            <a:ext cx="6357982"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Основная рабочая игла (длина 3-5 см, с внутренним диаметром 1,6-1,8 мм). Эта игла применяется для хлопчатобумажных нитей, таких как «ирис», «тюльпан», «астра», «мак», № 10, в три сложения и прочие.</a:t>
            </a:r>
            <a:endParaRPr kumimoji="0" lang="ru-RU" b="1" i="1"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Основная рабочая игла (длина – 3,5 см, с внутренним диаметром - 2 – 2,5 мм). Эта игла применяется для вышивания шерстью и синтетикой.</a:t>
            </a:r>
            <a:endParaRPr kumimoji="0" lang="ru-RU" b="1" i="1"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Вспомогательная игла (длиной – 6-7 см, с внутренним диаметром – 1,8 – 2 мм). Применяется так же для хлопчатобумажных нитей, но имеет более длинную петлю.</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1357298"/>
            <a:ext cx="6286544" cy="2862322"/>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ru-RU" b="1" i="1" dirty="0" smtClean="0">
                <a:solidFill>
                  <a:schemeClr val="bg1"/>
                </a:solidFill>
                <a:ea typeface="Times New Roman" pitchFamily="18" charset="0"/>
                <a:cs typeface="Times New Roman" pitchFamily="18" charset="0"/>
              </a:rPr>
              <a:t>Вспомогательная игла (длиной – 6-7 см, с внутренним диаметром – 2 – 2,5 мм). Применяется для шерсти и синтетики.</a:t>
            </a:r>
            <a:endParaRPr lang="ru-RU" b="1" i="1" dirty="0" smtClean="0">
              <a:solidFill>
                <a:schemeClr val="bg1"/>
              </a:solidFill>
              <a:cs typeface="Arial" pitchFamily="34" charset="0"/>
            </a:endParaRPr>
          </a:p>
          <a:p>
            <a:pPr lvl="0" eaLnBrk="0" fontAlgn="base" hangingPunct="0">
              <a:spcBef>
                <a:spcPct val="0"/>
              </a:spcBef>
              <a:spcAft>
                <a:spcPct val="0"/>
              </a:spcAft>
              <a:tabLst>
                <a:tab pos="457200" algn="l"/>
              </a:tabLst>
            </a:pPr>
            <a:r>
              <a:rPr lang="ru-RU" b="1" i="1" dirty="0" smtClean="0">
                <a:solidFill>
                  <a:schemeClr val="bg1"/>
                </a:solidFill>
                <a:ea typeface="Times New Roman" pitchFamily="18" charset="0"/>
                <a:cs typeface="Times New Roman" pitchFamily="18" charset="0"/>
              </a:rPr>
              <a:t>Для того чтобы изменить длину петли, применяются насадки для иглы. Их можно сделать из кусочка стержня шариковой ручки или изоляционной оболочки провода (</a:t>
            </a:r>
            <a:r>
              <a:rPr lang="ru-RU" b="1" i="1" dirty="0" err="1" smtClean="0">
                <a:solidFill>
                  <a:schemeClr val="bg1"/>
                </a:solidFill>
                <a:ea typeface="Times New Roman" pitchFamily="18" charset="0"/>
                <a:cs typeface="Times New Roman" pitchFamily="18" charset="0"/>
              </a:rPr>
              <a:t>кембрик</a:t>
            </a:r>
            <a:r>
              <a:rPr lang="ru-RU" b="1" i="1" dirty="0" smtClean="0">
                <a:solidFill>
                  <a:schemeClr val="bg1"/>
                </a:solidFill>
                <a:ea typeface="Times New Roman" pitchFamily="18" charset="0"/>
                <a:cs typeface="Times New Roman" pitchFamily="18" charset="0"/>
              </a:rPr>
              <a:t>).</a:t>
            </a:r>
            <a:endParaRPr lang="ru-RU" b="1" i="1" dirty="0" smtClean="0">
              <a:solidFill>
                <a:schemeClr val="bg1"/>
              </a:solidFill>
              <a:cs typeface="Arial" pitchFamily="34" charset="0"/>
            </a:endParaRPr>
          </a:p>
          <a:p>
            <a:pPr lvl="0" eaLnBrk="0" fontAlgn="base" hangingPunct="0">
              <a:spcBef>
                <a:spcPct val="0"/>
              </a:spcBef>
              <a:spcAft>
                <a:spcPct val="0"/>
              </a:spcAft>
              <a:tabLst>
                <a:tab pos="457200" algn="l"/>
              </a:tabLst>
            </a:pPr>
            <a:r>
              <a:rPr lang="ru-RU" b="1" i="1" dirty="0" smtClean="0">
                <a:solidFill>
                  <a:schemeClr val="bg1"/>
                </a:solidFill>
                <a:ea typeface="Times New Roman" pitchFamily="18" charset="0"/>
                <a:cs typeface="Times New Roman" pitchFamily="18" charset="0"/>
              </a:rPr>
              <a:t>Заправка иглы производиться с помощью тонкой стальной проволочки или лески, сложенной пополам. Она должна иметь длину на 5-8 см. больше ковровой иглы.</a:t>
            </a:r>
            <a:endParaRPr lang="ru-RU" b="1" i="1" dirty="0" smtClean="0">
              <a:solidFill>
                <a:schemeClr val="bg1"/>
              </a:solidFill>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57166"/>
            <a:ext cx="7643866" cy="2893100"/>
          </a:xfrm>
          <a:prstGeom prst="rect">
            <a:avLst/>
          </a:prstGeom>
        </p:spPr>
        <p:txBody>
          <a:bodyPr wrap="square">
            <a:spAutoFit/>
          </a:bodyPr>
          <a:lstStyle/>
          <a:p>
            <a:r>
              <a:rPr lang="ru-RU" b="1" i="1" dirty="0" smtClean="0">
                <a:solidFill>
                  <a:schemeClr val="bg1"/>
                </a:solidFill>
              </a:rPr>
              <a:t>Когда появилась первая шпалера — точно неизвестно. Принцип шпалерного ткачества был известен ещё в Древнем Египте. В гробнице Тутмоса IV была найдена льняная пелена (1400 г. до н. э.), выполненная в технике репсового переплетения, с рисунком из скарабеев и лотосов . Расцветом искусства шпалеры в Египте считается период с IV по VII век. В тканях коптов соединились традиции Древнего Египта и эпохи эллинизма . Это обыкновенно небольшие по размеру двухсторонние панно, выполненные шерстяной нитью по льняной основе и отличающиеся изящным тонким рисунком.</a:t>
            </a:r>
          </a:p>
          <a:p>
            <a:r>
              <a:rPr lang="ru-RU" sz="2000" b="1" dirty="0" smtClean="0"/>
              <a:t> </a:t>
            </a:r>
            <a:endParaRPr lang="ru-RU" sz="2000" dirty="0"/>
          </a:p>
        </p:txBody>
      </p:sp>
      <p:pic>
        <p:nvPicPr>
          <p:cNvPr id="3" name="Рисунок 2" descr="0_bcd4e_1d312b5d_XL.jpg"/>
          <p:cNvPicPr>
            <a:picLocks noChangeAspect="1"/>
          </p:cNvPicPr>
          <p:nvPr/>
        </p:nvPicPr>
        <p:blipFill>
          <a:blip r:embed="rId2"/>
          <a:stretch>
            <a:fillRect/>
          </a:stretch>
        </p:blipFill>
        <p:spPr>
          <a:xfrm>
            <a:off x="1785918" y="3214686"/>
            <a:ext cx="5621782" cy="27146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6357966" cy="3782061"/>
          </a:xfrm>
          <a:prstGeom prst="rect">
            <a:avLst/>
          </a:prstGeom>
        </p:spPr>
        <p:txBody>
          <a:bodyPr wrap="square">
            <a:spAutoFit/>
          </a:bodyPr>
          <a:lstStyle/>
          <a:p>
            <a:pPr marL="720000">
              <a:lnSpc>
                <a:spcPct val="150000"/>
              </a:lnSpc>
            </a:pPr>
            <a:r>
              <a:rPr lang="ru-RU" b="1" i="1" dirty="0" smtClean="0">
                <a:solidFill>
                  <a:schemeClr val="bg1"/>
                </a:solidFill>
              </a:rPr>
              <a:t>Рамка – деревянный каркас, на который натягивается материал. Для удобства лучше брать рамку больше размера задумываемой вами работы. Например, если вы хотите сделать работу размером 40х40 см, то идеальная рабочая рамка – 50х50 см. То есть должен быть припуск не менее чем по 5 см. с каждого края. За неимением рабочей  рамки можно использовать ту  рамку, в которую   вы будете вставлять готовую картину.</a:t>
            </a:r>
            <a:endParaRPr lang="ru-RU" b="1" i="1" dirty="0">
              <a:solidFill>
                <a:schemeClr val="bg1"/>
              </a:solidFill>
            </a:endParaRPr>
          </a:p>
        </p:txBody>
      </p:sp>
      <p:pic>
        <p:nvPicPr>
          <p:cNvPr id="4" name="Рисунок 3" descr="DSCN6806.JPG"/>
          <p:cNvPicPr>
            <a:picLocks noChangeAspect="1"/>
          </p:cNvPicPr>
          <p:nvPr/>
        </p:nvPicPr>
        <p:blipFill>
          <a:blip r:embed="rId2" cstate="print"/>
          <a:stretch>
            <a:fillRect/>
          </a:stretch>
        </p:blipFill>
        <p:spPr>
          <a:xfrm>
            <a:off x="5429256" y="3861089"/>
            <a:ext cx="2571768" cy="26972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14744" y="785794"/>
            <a:ext cx="5143536" cy="5109091"/>
          </a:xfrm>
          <a:prstGeom prst="rect">
            <a:avLst/>
          </a:prstGeom>
        </p:spPr>
        <p:txBody>
          <a:bodyPr wrap="square">
            <a:spAutoFit/>
          </a:bodyPr>
          <a:lstStyle/>
          <a:p>
            <a:pPr algn="just" fontAlgn="base"/>
            <a:r>
              <a:rPr lang="ru-RU" sz="2000" b="1" i="1" dirty="0" smtClean="0">
                <a:solidFill>
                  <a:schemeClr val="bg1"/>
                </a:solidFill>
              </a:rPr>
              <a:t>Нитки и пряжа</a:t>
            </a:r>
          </a:p>
          <a:p>
            <a:pPr algn="just" fontAlgn="base"/>
            <a:endParaRPr lang="ru-RU" b="1" i="1" dirty="0" smtClean="0">
              <a:solidFill>
                <a:schemeClr val="bg1"/>
              </a:solidFill>
            </a:endParaRPr>
          </a:p>
          <a:p>
            <a:pPr algn="just" fontAlgn="base"/>
            <a:r>
              <a:rPr lang="ru-RU" b="1" i="1" dirty="0" smtClean="0">
                <a:solidFill>
                  <a:schemeClr val="bg1"/>
                </a:solidFill>
              </a:rPr>
              <a:t>Для нетканого гобелена подходят практически любые нитки с устойчивой окраской. Исключения составляют </a:t>
            </a:r>
            <a:r>
              <a:rPr lang="ru-RU" b="1" i="1" dirty="0" err="1" smtClean="0">
                <a:solidFill>
                  <a:schemeClr val="bg1"/>
                </a:solidFill>
              </a:rPr>
              <a:t>буклированные</a:t>
            </a:r>
            <a:r>
              <a:rPr lang="ru-RU" b="1" i="1" dirty="0" smtClean="0">
                <a:solidFill>
                  <a:schemeClr val="bg1"/>
                </a:solidFill>
              </a:rPr>
              <a:t> нити или пряжа, а также нити слабого кручения, такие, как ровница. Нитки или пряжа могут быть хлопчатобумажными, шерстяными, льняными, смесовыми, искусственными. Каждая разновидность нити дает свою фактуру.</a:t>
            </a:r>
          </a:p>
          <a:p>
            <a:pPr algn="just" fontAlgn="base"/>
            <a:r>
              <a:rPr lang="ru-RU" b="1" i="1" dirty="0" smtClean="0">
                <a:solidFill>
                  <a:schemeClr val="bg1"/>
                </a:solidFill>
              </a:rPr>
              <a:t>Возьмем, к примеру, хлопчатобумажную штопку и «тюльпан». И та и другая нить сделаны из хлопка, но они различаются по кручению и сложению. Даже если эти нитки одинакового цвета, на поверхности гобелена они будут иметь абсолютно разную поверхность и фактуру.  </a:t>
            </a:r>
            <a:endParaRPr lang="ru-RU" b="1" i="1" dirty="0">
              <a:solidFill>
                <a:schemeClr val="bg1"/>
              </a:solidFill>
            </a:endParaRPr>
          </a:p>
        </p:txBody>
      </p:sp>
      <p:pic>
        <p:nvPicPr>
          <p:cNvPr id="3" name="Рисунок 2" descr="yarn_sample.jpg"/>
          <p:cNvPicPr>
            <a:picLocks noChangeAspect="1"/>
          </p:cNvPicPr>
          <p:nvPr/>
        </p:nvPicPr>
        <p:blipFill>
          <a:blip r:embed="rId2"/>
          <a:stretch>
            <a:fillRect/>
          </a:stretch>
        </p:blipFill>
        <p:spPr>
          <a:xfrm>
            <a:off x="923529" y="1500174"/>
            <a:ext cx="2600576" cy="39290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870617_3.jpg"/>
          <p:cNvPicPr>
            <a:picLocks noChangeAspect="1"/>
          </p:cNvPicPr>
          <p:nvPr/>
        </p:nvPicPr>
        <p:blipFill>
          <a:blip r:embed="rId2"/>
          <a:stretch>
            <a:fillRect/>
          </a:stretch>
        </p:blipFill>
        <p:spPr>
          <a:xfrm>
            <a:off x="4643438" y="1571612"/>
            <a:ext cx="3680486" cy="3286148"/>
          </a:xfrm>
          <a:prstGeom prst="rect">
            <a:avLst/>
          </a:prstGeom>
        </p:spPr>
      </p:pic>
      <p:sp>
        <p:nvSpPr>
          <p:cNvPr id="3" name="Прямоугольник 2"/>
          <p:cNvSpPr/>
          <p:nvPr/>
        </p:nvSpPr>
        <p:spPr>
          <a:xfrm>
            <a:off x="1357290" y="1142984"/>
            <a:ext cx="3143272" cy="4197559"/>
          </a:xfrm>
          <a:prstGeom prst="rect">
            <a:avLst/>
          </a:prstGeom>
        </p:spPr>
        <p:txBody>
          <a:bodyPr wrap="square">
            <a:spAutoFit/>
          </a:bodyPr>
          <a:lstStyle/>
          <a:p>
            <a:pPr>
              <a:lnSpc>
                <a:spcPct val="150000"/>
              </a:lnSpc>
            </a:pPr>
            <a:r>
              <a:rPr lang="ru-RU" b="1" i="1" dirty="0" smtClean="0">
                <a:solidFill>
                  <a:schemeClr val="bg1"/>
                </a:solidFill>
              </a:rPr>
              <a:t>Рекомендовано брать нитки с запасом, с тем, чтобы  их хватило до конца работы. Если же у вас по какой-либо причине все же не хватило ниток, то лучше на время оставить этот участок работы до тех пор, пока вы не приобретете нитки той же фактуры и цвета. </a:t>
            </a:r>
            <a:endParaRPr lang="ru-RU" b="1" i="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estival.1september.ru/articles/527453/img7.gif"/>
          <p:cNvPicPr/>
          <p:nvPr/>
        </p:nvPicPr>
        <p:blipFill>
          <a:blip r:embed="rId2"/>
          <a:srcRect/>
          <a:stretch>
            <a:fillRect/>
          </a:stretch>
        </p:blipFill>
        <p:spPr bwMode="auto">
          <a:xfrm>
            <a:off x="1785918" y="3071810"/>
            <a:ext cx="6143668" cy="3143271"/>
          </a:xfrm>
          <a:prstGeom prst="rect">
            <a:avLst/>
          </a:prstGeom>
          <a:noFill/>
          <a:ln w="9525">
            <a:noFill/>
            <a:miter lim="800000"/>
            <a:headEnd/>
            <a:tailEnd/>
          </a:ln>
        </p:spPr>
      </p:pic>
      <p:sp>
        <p:nvSpPr>
          <p:cNvPr id="1025" name="Rectangle 1"/>
          <p:cNvSpPr>
            <a:spLocks noChangeArrowheads="1"/>
          </p:cNvSpPr>
          <p:nvPr/>
        </p:nvSpPr>
        <p:spPr bwMode="auto">
          <a:xfrm>
            <a:off x="1357290" y="285728"/>
            <a:ext cx="757242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Форма</a:t>
            </a:r>
            <a:endParaRPr lang="ru-RU" sz="2000" b="1" i="1" dirty="0" smtClean="0">
              <a:solidFill>
                <a:schemeClr val="bg1"/>
              </a:solidFill>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Изделие может иметь абсолютно правильную форму, быть в целом симметричным с отдельными асимметричными чертами или иметь неправильную форму.</a:t>
            </a:r>
            <a:r>
              <a:rPr kumimoji="0" lang="ru-RU" b="1" i="1" u="none" strike="noStrike" cap="none" normalizeH="0" baseline="0" dirty="0" smtClean="0">
                <a:ln>
                  <a:noFill/>
                </a:ln>
                <a:solidFill>
                  <a:schemeClr val="bg1"/>
                </a:solidFill>
                <a:effectLst/>
                <a:cs typeface="Arial" pitchFamily="34" charset="0"/>
              </a:rPr>
              <a:t> </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К изделиям правильной формы относятся квадратные, прямоугольные, овальные, круглые, полукруглые, треугольные, шестиугольные и восьмиугольные. Полностью асимметричный ковер может стать новаторской идеей и имеет форму животного или цветка.</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285852" y="142852"/>
            <a:ext cx="735811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Перенесение идеи дизайна на материал</a:t>
            </a:r>
          </a:p>
          <a:p>
            <a:pPr marL="0" marR="0" lvl="0" indent="0"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Arial" pitchFamily="34" charset="0"/>
              </a:rPr>
              <a:t>Способ перенесения идеи на материал, из которого будет изготовлено панно или коврик зависит от выбранной вами техники. Перед началом работы нужно перенести на основу придуманный дизайн. Рисуйте прямо по базовому материалу - мешковине, дерюге или холсту. Воспользуйтесь для этого маркером или мелом.</a:t>
            </a:r>
            <a:r>
              <a:rPr kumimoji="0" lang="ru-RU" b="1" i="1" u="none" strike="noStrike" cap="none" normalizeH="0" baseline="0" dirty="0" smtClean="0">
                <a:ln>
                  <a:noFill/>
                </a:ln>
                <a:solidFill>
                  <a:schemeClr val="bg1"/>
                </a:solidFill>
                <a:effectLst/>
                <a:cs typeface="Arial" pitchFamily="34" charset="0"/>
              </a:rPr>
              <a:t> </a:t>
            </a:r>
          </a:p>
        </p:txBody>
      </p:sp>
      <p:sp>
        <p:nvSpPr>
          <p:cNvPr id="47106" name="Rectangle 2"/>
          <p:cNvSpPr>
            <a:spLocks noChangeArrowheads="1"/>
          </p:cNvSpPr>
          <p:nvPr/>
        </p:nvSpPr>
        <p:spPr bwMode="auto">
          <a:xfrm>
            <a:off x="1285852" y="2571745"/>
            <a:ext cx="735811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Закрепите рисунок, а затем растяните холст или мешковину на окно или просматриваемое стекло. Обводя линии рисунка, перенесите их на ткань основу. Если решили воспользоваться этим методом убедитесь, что линии вашего оригинального образца достаточно четкие, и вы без труда сложите увидеть их через ткань.</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Если вы в качестве базовой ткани выбрали дерюгу, можете воспользоваться следующим методом. Положите копирку на ткань, а поверх нее поместите рисунок. Возьмите тонкий тупой предмет, например, вязальную спицу, и с нажимом обведите им линии рисунка так, чтобы они перешли на ткань.</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214414" y="571481"/>
            <a:ext cx="7286676" cy="5857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Сделайте набросок придуманного дизайна, затем переверните бумагу и обведите рисунок мягким карандашом по обратной стороне, затем положите рисунок на ткань основу лицевой стороной вверх. Еще раз с нажимом обведите все линии карандашом: тогда мягкий карандашный рисунок с обратной стороны листа отпечатается на ткани. Это еще один метод, который эффективен при работе с мешковиной (дерюгой).</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Если элементы дизайна вашей работы крупные и несложные, можете вырезать их из бумаги или картона. Затем наложите их на базовую ткань и обведите контуры.</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Когда перенесете на базовую ткань основные контуры, можете раскрасить рисунок. Используйте для этого акриловые краски (их лучше слегка разбавить, чтобы не забились отверстия в дерюге или холсте).</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928662" y="357166"/>
            <a:ext cx="700092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Рассмотрим конкретный пример. Для изготовления гобелена размером 20х20 см нам потребуется квадратная рамка 25х25 см или 30х30 см, льняное полотно или бортовка 30х30 см тонкая основная игла, леска для проведения нити в иглу, хлопчатобумажная нить трех светлых, контрастных тонов (например, желтый, красный и оранжевый), шерстяная нить темного цвета.</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На бортовке чертим квадрат 20х20 см так, что с каждого конца у нас остается на припуск по 5 см. Затем натягиваем материал на рамку и закрепляем его кнопками. Маркером наносим рисунок (к примеру, геометрические фигуры: квадрат, треугольник, круг). Вдеваем красную нить в иглу. Теперь мы готовы, чтобы приступить к началу работы. Но прежде чем мы сделаем первый стежок, несколько слов о самой  технике.</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214414" y="428604"/>
            <a:ext cx="75724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Существует два вида наложения стежков –ш</a:t>
            </a:r>
            <a:r>
              <a:rPr lang="ru-RU" b="1" i="1" dirty="0" smtClean="0">
                <a:solidFill>
                  <a:schemeClr val="bg1"/>
                </a:solidFill>
                <a:ea typeface="Times New Roman" pitchFamily="18" charset="0"/>
                <a:cs typeface="Times New Roman" pitchFamily="18" charset="0"/>
              </a:rPr>
              <a:t>триховой и контурный</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a:t>
            </a:r>
            <a:endParaRPr kumimoji="0" lang="ru-RU" b="1" i="1"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Штриховое наложение стежков представляет собой проход нити через ткань строго по вертикали вниз, затем вверх слева направо параллельно друг другу и долевой или уточной нити, но ни как не по диагонали. Контурное наложение стежков представляет собой наложение стежков по контуру детали и по спирали, сужающейся к середине. </a:t>
            </a:r>
            <a:r>
              <a:rPr kumimoji="0" lang="ru-RU" b="1" i="1" u="none" strike="noStrike" cap="none" normalizeH="0" baseline="0" dirty="0" smtClean="0">
                <a:ln>
                  <a:noFill/>
                </a:ln>
                <a:solidFill>
                  <a:srgbClr val="333333"/>
                </a:solidFill>
                <a:effectLst/>
                <a:latin typeface="Calibri"/>
                <a:ea typeface="Times New Roman" pitchFamily="18" charset="0"/>
                <a:cs typeface="Times New Roman" pitchFamily="18" charset="0"/>
              </a:rPr>
              <a:t> </a:t>
            </a:r>
            <a:endParaRPr kumimoji="0" lang="ru-RU" b="1" i="1"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http://festival.1september.ru/articles/527453/img9.gif"/>
          <p:cNvPicPr/>
          <p:nvPr/>
        </p:nvPicPr>
        <p:blipFill>
          <a:blip r:embed="rId2"/>
          <a:srcRect/>
          <a:stretch>
            <a:fillRect/>
          </a:stretch>
        </p:blipFill>
        <p:spPr bwMode="auto">
          <a:xfrm>
            <a:off x="1357290" y="2691447"/>
            <a:ext cx="6786610" cy="3380759"/>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142976" y="642918"/>
            <a:ext cx="67151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ru-RU" b="1" i="1" dirty="0" smtClean="0">
                <a:solidFill>
                  <a:schemeClr val="bg1"/>
                </a:solidFill>
                <a:ea typeface="Times New Roman" pitchFamily="18" charset="0"/>
                <a:cs typeface="Times New Roman" pitchFamily="18" charset="0"/>
              </a:rPr>
              <a:t>С</a:t>
            </a: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ледите за тем, чтобы рабочая нить всегда была в свободном положении и не натягивалась. Аккуратно вынув иглу, не поднимая ее над тканью, делаем следующий прокол в двух-трех миллиметрах от предыдущего.</a:t>
            </a:r>
            <a:endParaRPr kumimoji="0" lang="ru-RU" b="1" i="1" u="none" strike="noStrike" cap="none" normalizeH="0" baseline="0" dirty="0" smtClean="0">
              <a:ln>
                <a:noFill/>
              </a:ln>
              <a:solidFill>
                <a:schemeClr val="bg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ea typeface="Times New Roman" pitchFamily="18" charset="0"/>
                <a:cs typeface="Arial" pitchFamily="34" charset="0"/>
              </a:rPr>
              <a:t>Срез иглы должен всегда находится по ходу движения, т.е. если мы сделаем первый прокол в левом верхнем углу, то второй прокол будем делать на 2-3 мм ниже. В этом положении срез иглы должен быть повернут в сторону работающего.</a:t>
            </a:r>
            <a:r>
              <a:rPr kumimoji="0" lang="ru-RU" b="1" i="1" u="none" strike="noStrike" cap="none" normalizeH="0" baseline="0" dirty="0" smtClean="0">
                <a:ln>
                  <a:noFill/>
                </a:ln>
                <a:solidFill>
                  <a:schemeClr val="bg1"/>
                </a:solidFill>
                <a:effectLst/>
                <a:cs typeface="Arial" pitchFamily="34" charset="0"/>
              </a:rPr>
              <a:t> </a:t>
            </a:r>
          </a:p>
        </p:txBody>
      </p:sp>
      <p:pic>
        <p:nvPicPr>
          <p:cNvPr id="3" name="Рисунок 2" descr="http://festival.1september.ru/articles/527453/img10.gif"/>
          <p:cNvPicPr/>
          <p:nvPr/>
        </p:nvPicPr>
        <p:blipFill>
          <a:blip r:embed="rId2"/>
          <a:srcRect/>
          <a:stretch>
            <a:fillRect/>
          </a:stretch>
        </p:blipFill>
        <p:spPr bwMode="auto">
          <a:xfrm>
            <a:off x="1357290" y="3643314"/>
            <a:ext cx="6286544" cy="244856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000100" y="642918"/>
            <a:ext cx="7500990" cy="5859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Если у вас в работе будут участки с длинными и короткими петлями, начинайте всегда с более длинных петель, затем переходите к более коротким.</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Нить при работе всегда должна быть свободна.</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Не используйте нить тоньше № 10, т.к. в процессе работы она скручивается и запутывается. Так же не рекомендуется отматывать большое количество нити. Она может запутаться, и вам придется снова вдевать ее.</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Если у вас большая работа, и вы ее недоделали, то воткните иглу в работу, положите клубок в мешочек и повесьте его на раму.</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Рекомендуется иметь   несколько игл одного размера, т.к. они тупятся, а их кончики загибаются вверх и царапают ткань.</a:t>
            </a:r>
            <a:endParaRPr kumimoji="0" lang="ru-RU" b="1" i="1" u="none" strike="noStrike" cap="none" normalizeH="0" baseline="0" dirty="0" smtClean="0">
              <a:ln>
                <a:noFill/>
              </a:ln>
              <a:solidFill>
                <a:schemeClr val="bg1"/>
              </a:solidFill>
              <a:effectLst/>
              <a:cs typeface="Arial" pitchFamily="34" charset="0"/>
            </a:endParaRP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bg1"/>
                </a:solidFill>
                <a:effectLst/>
                <a:ea typeface="Times New Roman" pitchFamily="18" charset="0"/>
                <a:cs typeface="Times New Roman" pitchFamily="18" charset="0"/>
              </a:rPr>
              <a:t>Основной фон делается всегда штриховым способом, в противном случае вы не избежите деформации.</a:t>
            </a:r>
            <a:endParaRPr kumimoji="0" lang="ru-RU" b="1" i="1"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1538" y="357166"/>
            <a:ext cx="7429552" cy="2339102"/>
          </a:xfrm>
          <a:prstGeom prst="rect">
            <a:avLst/>
          </a:prstGeom>
        </p:spPr>
        <p:txBody>
          <a:bodyPr wrap="square" anchor="ctr">
            <a:spAutoFit/>
          </a:bodyPr>
          <a:lstStyle/>
          <a:p>
            <a:r>
              <a:rPr lang="ru-RU" b="1" i="1" dirty="0" smtClean="0">
                <a:solidFill>
                  <a:schemeClr val="bg1"/>
                </a:solidFill>
              </a:rPr>
              <a:t>В Америке (Перу) самые ранние изделия, созданные по принципу шпалерного ткачества из шерсти и хлопка, датируются 2500 г. до н. э. Перуанские изделия — кайма для украшения одежды. Плотность переплетения иногда достигала 200 нитей утка на 1 см основы. До наших дней в народном ткачестве Перу сохранились традиционные для этой местности мифологические мотивы и геометрические орнаменты, используются красители только природного происхождения </a:t>
            </a:r>
            <a:r>
              <a:rPr lang="ru-RU" sz="2000" b="1" i="1" dirty="0" smtClean="0">
                <a:solidFill>
                  <a:schemeClr val="bg1"/>
                </a:solidFill>
              </a:rPr>
              <a:t>.</a:t>
            </a:r>
            <a:endParaRPr lang="ru-RU" sz="2000" b="1" i="1" dirty="0">
              <a:solidFill>
                <a:schemeClr val="bg1"/>
              </a:solidFill>
            </a:endParaRPr>
          </a:p>
        </p:txBody>
      </p:sp>
      <p:pic>
        <p:nvPicPr>
          <p:cNvPr id="5" name="Рисунок 4" descr="Mr04JAOgBh.jpg"/>
          <p:cNvPicPr>
            <a:picLocks noChangeAspect="1"/>
          </p:cNvPicPr>
          <p:nvPr/>
        </p:nvPicPr>
        <p:blipFill>
          <a:blip r:embed="rId2"/>
          <a:stretch>
            <a:fillRect/>
          </a:stretch>
        </p:blipFill>
        <p:spPr>
          <a:xfrm>
            <a:off x="1785918" y="3071810"/>
            <a:ext cx="6000792" cy="300039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5970_e5b09ca683796346e7cfc415c7f21ee3.jpg.jpg"/>
          <p:cNvPicPr>
            <a:picLocks noChangeAspect="1"/>
          </p:cNvPicPr>
          <p:nvPr/>
        </p:nvPicPr>
        <p:blipFill>
          <a:blip r:embed="rId2"/>
          <a:stretch>
            <a:fillRect/>
          </a:stretch>
        </p:blipFill>
        <p:spPr>
          <a:xfrm>
            <a:off x="1214414" y="571480"/>
            <a:ext cx="3143272" cy="2405534"/>
          </a:xfrm>
          <a:prstGeom prst="rect">
            <a:avLst/>
          </a:prstGeom>
        </p:spPr>
      </p:pic>
      <p:pic>
        <p:nvPicPr>
          <p:cNvPr id="3" name="Рисунок 2" descr="510.jpg"/>
          <p:cNvPicPr>
            <a:picLocks noChangeAspect="1"/>
          </p:cNvPicPr>
          <p:nvPr/>
        </p:nvPicPr>
        <p:blipFill>
          <a:blip r:embed="rId3"/>
          <a:stretch>
            <a:fillRect/>
          </a:stretch>
        </p:blipFill>
        <p:spPr>
          <a:xfrm>
            <a:off x="1285850" y="3357562"/>
            <a:ext cx="3088055" cy="2674592"/>
          </a:xfrm>
          <a:prstGeom prst="rect">
            <a:avLst/>
          </a:prstGeom>
        </p:spPr>
      </p:pic>
      <p:sp>
        <p:nvSpPr>
          <p:cNvPr id="4" name="TextBox 3"/>
          <p:cNvSpPr txBox="1"/>
          <p:nvPr/>
        </p:nvSpPr>
        <p:spPr>
          <a:xfrm>
            <a:off x="4786314" y="1714488"/>
            <a:ext cx="3357586" cy="707886"/>
          </a:xfrm>
          <a:prstGeom prst="rect">
            <a:avLst/>
          </a:prstGeom>
          <a:noFill/>
        </p:spPr>
        <p:txBody>
          <a:bodyPr wrap="square" rtlCol="0">
            <a:spAutoFit/>
          </a:bodyPr>
          <a:lstStyle/>
          <a:p>
            <a:pPr algn="ctr"/>
            <a:r>
              <a:rPr lang="ru-RU" sz="2000" b="1" i="1" dirty="0" smtClean="0">
                <a:solidFill>
                  <a:schemeClr val="bg1"/>
                </a:solidFill>
              </a:rPr>
              <a:t>Схема выполнения петли в нетканом гобелене</a:t>
            </a:r>
            <a:endParaRPr lang="ru-RU" sz="2000" b="1" i="1" dirty="0">
              <a:solidFill>
                <a:schemeClr val="bg1"/>
              </a:solidFill>
            </a:endParaRPr>
          </a:p>
        </p:txBody>
      </p:sp>
      <p:sp>
        <p:nvSpPr>
          <p:cNvPr id="5" name="TextBox 4"/>
          <p:cNvSpPr txBox="1"/>
          <p:nvPr/>
        </p:nvSpPr>
        <p:spPr>
          <a:xfrm>
            <a:off x="5286380" y="4286256"/>
            <a:ext cx="2928958" cy="707886"/>
          </a:xfrm>
          <a:prstGeom prst="rect">
            <a:avLst/>
          </a:prstGeom>
          <a:noFill/>
        </p:spPr>
        <p:txBody>
          <a:bodyPr wrap="square" rtlCol="0">
            <a:spAutoFit/>
          </a:bodyPr>
          <a:lstStyle/>
          <a:p>
            <a:r>
              <a:rPr lang="ru-RU" sz="2000" b="1" i="1" dirty="0" smtClean="0">
                <a:solidFill>
                  <a:schemeClr val="bg1"/>
                </a:solidFill>
              </a:rPr>
              <a:t>Заправка  нити в  рабочую иглу</a:t>
            </a:r>
            <a:endParaRPr lang="ru-RU" sz="2000" b="1" i="1"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428596" y="492441"/>
            <a:ext cx="83582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1"/>
                </a:solidFill>
                <a:effectLst/>
                <a:ea typeface="Calibri" pitchFamily="34" charset="0"/>
                <a:cs typeface="Times New Roman" pitchFamily="18" charset="0"/>
              </a:rPr>
              <a:t>Оформление изнаночной стороны гобелена</a:t>
            </a:r>
            <a:endParaRPr kumimoji="0" lang="ru-RU" sz="2000" b="1" i="1" u="none" strike="noStrike" cap="none" normalizeH="0" baseline="0" dirty="0" smtClean="0">
              <a:ln>
                <a:noFill/>
              </a:ln>
              <a:solidFill>
                <a:schemeClr val="bg1"/>
              </a:solidFill>
              <a:effectLst/>
              <a:cs typeface="Arial" pitchFamily="34" charset="0"/>
            </a:endParaRPr>
          </a:p>
        </p:txBody>
      </p:sp>
      <p:sp>
        <p:nvSpPr>
          <p:cNvPr id="6" name="Прямоугольник 5"/>
          <p:cNvSpPr/>
          <p:nvPr/>
        </p:nvSpPr>
        <p:spPr>
          <a:xfrm>
            <a:off x="1785918" y="1071546"/>
            <a:ext cx="6000792" cy="5493812"/>
          </a:xfrm>
          <a:prstGeom prst="rect">
            <a:avLst/>
          </a:prstGeom>
        </p:spPr>
        <p:txBody>
          <a:bodyPr wrap="square">
            <a:spAutoFit/>
          </a:bodyPr>
          <a:lstStyle/>
          <a:p>
            <a:pPr>
              <a:lnSpc>
                <a:spcPct val="150000"/>
              </a:lnSpc>
            </a:pPr>
            <a:r>
              <a:rPr lang="ru-RU" b="1" i="1" dirty="0" smtClean="0">
                <a:solidFill>
                  <a:schemeClr val="bg1"/>
                </a:solidFill>
              </a:rPr>
              <a:t>После окончания работы необходимо обработать изнаночную сторону изделия, чтобы нитки не распустились. Налейте в банку стакан воды и четверть стакана клея ПВА. Хорошо размешать , и выдержать  1 час, снова перемешать. Окунуть в раствор  широкую мягкую  малярную кисть и обработать изделие с обратной стороны. С лицевой стороны оно не должно  быть влажным, иначе петли станут жесткими. После обработки клеевым составом подрамник переверните лицевой стороной вверх и  оставить  в горизонтальном положении на 12-14 часов. За  это время нитки высохнут, работа станет гладкой и равномерно натянутой.</a:t>
            </a:r>
            <a:endParaRPr lang="ru-RU" b="1" i="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500042"/>
            <a:ext cx="6286544" cy="646331"/>
          </a:xfrm>
          <a:prstGeom prst="rect">
            <a:avLst/>
          </a:prstGeom>
        </p:spPr>
        <p:txBody>
          <a:bodyPr wrap="square">
            <a:spAutoFit/>
          </a:bodyPr>
          <a:lstStyle/>
          <a:p>
            <a:pPr algn="ctr"/>
            <a:r>
              <a:rPr lang="ru-RU" b="1" i="1" dirty="0" smtClean="0">
                <a:solidFill>
                  <a:schemeClr val="bg1"/>
                </a:solidFill>
                <a:latin typeface="Leningradka Kursiv" pitchFamily="2" charset="0"/>
              </a:rPr>
              <a:t>Мастер-класс  по  созданию   декоративного  панно  «Букет»</a:t>
            </a:r>
            <a:endParaRPr lang="ru-RU" b="1" i="1" dirty="0">
              <a:solidFill>
                <a:schemeClr val="bg1"/>
              </a:solidFill>
              <a:latin typeface="Leningradka Kursiv" pitchFamily="2" charset="0"/>
            </a:endParaRPr>
          </a:p>
        </p:txBody>
      </p:sp>
      <p:sp>
        <p:nvSpPr>
          <p:cNvPr id="3" name="TextBox 2"/>
          <p:cNvSpPr txBox="1"/>
          <p:nvPr/>
        </p:nvSpPr>
        <p:spPr>
          <a:xfrm>
            <a:off x="1142976" y="2357430"/>
            <a:ext cx="6286544" cy="4247317"/>
          </a:xfrm>
          <a:prstGeom prst="rect">
            <a:avLst/>
          </a:prstGeom>
          <a:noFill/>
        </p:spPr>
        <p:txBody>
          <a:bodyPr wrap="square" rtlCol="0">
            <a:spAutoFit/>
          </a:bodyPr>
          <a:lstStyle/>
          <a:p>
            <a:r>
              <a:rPr lang="ru-RU" b="1" i="1" dirty="0" smtClean="0">
                <a:solidFill>
                  <a:schemeClr val="bg1"/>
                </a:solidFill>
              </a:rPr>
              <a:t>Для выполнения  данного  панно потребуются следующие  материалы и инструменты:</a:t>
            </a:r>
          </a:p>
          <a:p>
            <a:endParaRPr lang="ru-RU" b="1" i="1" dirty="0" smtClean="0">
              <a:solidFill>
                <a:schemeClr val="bg1"/>
              </a:solidFill>
            </a:endParaRPr>
          </a:p>
          <a:p>
            <a:r>
              <a:rPr lang="ru-RU" b="1" i="1" dirty="0" smtClean="0">
                <a:solidFill>
                  <a:schemeClr val="bg1"/>
                </a:solidFill>
              </a:rPr>
              <a:t>* Пяльцы для вышивки.</a:t>
            </a:r>
          </a:p>
          <a:p>
            <a:r>
              <a:rPr lang="ru-RU" b="1" i="1" dirty="0" smtClean="0">
                <a:solidFill>
                  <a:schemeClr val="bg1"/>
                </a:solidFill>
              </a:rPr>
              <a:t>* Простой карандаш и черный маркер.</a:t>
            </a:r>
          </a:p>
          <a:p>
            <a:r>
              <a:rPr lang="ru-RU" b="1" i="1" dirty="0" smtClean="0">
                <a:solidFill>
                  <a:schemeClr val="bg1"/>
                </a:solidFill>
              </a:rPr>
              <a:t>* Небольшие ножницы.</a:t>
            </a:r>
          </a:p>
          <a:p>
            <a:r>
              <a:rPr lang="ru-RU" b="1" i="1" dirty="0" smtClean="0">
                <a:solidFill>
                  <a:schemeClr val="bg1"/>
                </a:solidFill>
              </a:rPr>
              <a:t>* Игла для ковровой вышивки и проволока к ней  для вдевания нити.</a:t>
            </a:r>
          </a:p>
          <a:p>
            <a:r>
              <a:rPr lang="ru-RU" b="1" i="1" dirty="0" smtClean="0">
                <a:solidFill>
                  <a:schemeClr val="bg1"/>
                </a:solidFill>
              </a:rPr>
              <a:t>* Ткань бортовка или двунитка, предпочтительно  светлых тонов.</a:t>
            </a:r>
          </a:p>
          <a:p>
            <a:r>
              <a:rPr lang="ru-RU" b="1" i="1" dirty="0" smtClean="0">
                <a:solidFill>
                  <a:schemeClr val="bg1"/>
                </a:solidFill>
              </a:rPr>
              <a:t>*Нитки  : мулине, нитки  для вязания 2-3 мм акрил, полушерсть.</a:t>
            </a:r>
          </a:p>
          <a:p>
            <a:r>
              <a:rPr lang="ru-RU" b="1" i="1" dirty="0" smtClean="0">
                <a:solidFill>
                  <a:schemeClr val="bg1"/>
                </a:solidFill>
              </a:rPr>
              <a:t>*Клей ПВА  , плоская кисть.</a:t>
            </a:r>
          </a:p>
          <a:p>
            <a:endParaRPr lang="ru-RU" dirty="0" smtClean="0">
              <a:solidFill>
                <a:schemeClr val="bg1"/>
              </a:solidFill>
            </a:endParaRPr>
          </a:p>
          <a:p>
            <a:pPr>
              <a:buFont typeface="Arial" pitchFamily="34" charset="0"/>
              <a:buChar char="•"/>
            </a:pPr>
            <a:endParaRPr lang="ru-RU" dirty="0"/>
          </a:p>
        </p:txBody>
      </p:sp>
      <p:pic>
        <p:nvPicPr>
          <p:cNvPr id="5" name="Рисунок 4" descr="DSCN6916 - копия.JPG"/>
          <p:cNvPicPr>
            <a:picLocks noChangeAspect="1"/>
          </p:cNvPicPr>
          <p:nvPr/>
        </p:nvPicPr>
        <p:blipFill>
          <a:blip r:embed="rId2" cstate="print"/>
          <a:stretch>
            <a:fillRect/>
          </a:stretch>
        </p:blipFill>
        <p:spPr>
          <a:xfrm>
            <a:off x="6786578" y="3214686"/>
            <a:ext cx="2143140" cy="257176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SCN6886.JPG"/>
          <p:cNvPicPr>
            <a:picLocks noChangeAspect="1"/>
          </p:cNvPicPr>
          <p:nvPr/>
        </p:nvPicPr>
        <p:blipFill>
          <a:blip r:embed="rId2" cstate="print"/>
          <a:stretch>
            <a:fillRect/>
          </a:stretch>
        </p:blipFill>
        <p:spPr>
          <a:xfrm>
            <a:off x="1571604" y="714356"/>
            <a:ext cx="2824682" cy="2623679"/>
          </a:xfrm>
          <a:prstGeom prst="rect">
            <a:avLst/>
          </a:prstGeom>
        </p:spPr>
      </p:pic>
      <p:sp>
        <p:nvSpPr>
          <p:cNvPr id="4" name="TextBox 3"/>
          <p:cNvSpPr txBox="1"/>
          <p:nvPr/>
        </p:nvSpPr>
        <p:spPr>
          <a:xfrm>
            <a:off x="5000628" y="1071546"/>
            <a:ext cx="3000396" cy="707886"/>
          </a:xfrm>
          <a:prstGeom prst="rect">
            <a:avLst/>
          </a:prstGeom>
          <a:noFill/>
        </p:spPr>
        <p:txBody>
          <a:bodyPr wrap="square" rtlCol="0">
            <a:spAutoFit/>
          </a:bodyPr>
          <a:lstStyle/>
          <a:p>
            <a:r>
              <a:rPr lang="ru-RU" sz="2000" b="1" i="1" dirty="0" smtClean="0">
                <a:solidFill>
                  <a:schemeClr val="bg1"/>
                </a:solidFill>
              </a:rPr>
              <a:t>Материалы и инструменты</a:t>
            </a:r>
            <a:endParaRPr lang="ru-RU" sz="2000" b="1" i="1" dirty="0">
              <a:solidFill>
                <a:schemeClr val="bg1"/>
              </a:solidFill>
            </a:endParaRPr>
          </a:p>
        </p:txBody>
      </p:sp>
      <p:pic>
        <p:nvPicPr>
          <p:cNvPr id="5" name="Рисунок 4" descr="DSCN6877.JPG"/>
          <p:cNvPicPr>
            <a:picLocks noChangeAspect="1"/>
          </p:cNvPicPr>
          <p:nvPr/>
        </p:nvPicPr>
        <p:blipFill>
          <a:blip r:embed="rId3" cstate="print"/>
          <a:stretch>
            <a:fillRect/>
          </a:stretch>
        </p:blipFill>
        <p:spPr>
          <a:xfrm>
            <a:off x="4953002" y="3714752"/>
            <a:ext cx="3119461" cy="2339595"/>
          </a:xfrm>
          <a:prstGeom prst="rect">
            <a:avLst/>
          </a:prstGeom>
        </p:spPr>
      </p:pic>
      <p:sp>
        <p:nvSpPr>
          <p:cNvPr id="8" name="TextBox 7"/>
          <p:cNvSpPr txBox="1"/>
          <p:nvPr/>
        </p:nvSpPr>
        <p:spPr>
          <a:xfrm>
            <a:off x="1214414" y="4000504"/>
            <a:ext cx="3429024" cy="1015663"/>
          </a:xfrm>
          <a:prstGeom prst="rect">
            <a:avLst/>
          </a:prstGeom>
          <a:noFill/>
        </p:spPr>
        <p:txBody>
          <a:bodyPr wrap="square" rtlCol="0">
            <a:spAutoFit/>
          </a:bodyPr>
          <a:lstStyle/>
          <a:p>
            <a:r>
              <a:rPr lang="ru-RU" sz="2000" b="1" i="1" dirty="0" smtClean="0">
                <a:solidFill>
                  <a:schemeClr val="bg1"/>
                </a:solidFill>
              </a:rPr>
              <a:t>Закрепляем  на пяльцах  ткань  двунитку,   припуск ткани на  краях 5-7 см.</a:t>
            </a:r>
            <a:endParaRPr lang="ru-RU" sz="2000" b="1" i="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SCN6890 - копия.JPG"/>
          <p:cNvPicPr>
            <a:picLocks noChangeAspect="1"/>
          </p:cNvPicPr>
          <p:nvPr/>
        </p:nvPicPr>
        <p:blipFill>
          <a:blip r:embed="rId2" cstate="print"/>
          <a:stretch>
            <a:fillRect/>
          </a:stretch>
        </p:blipFill>
        <p:spPr>
          <a:xfrm>
            <a:off x="1500166" y="785794"/>
            <a:ext cx="3357586" cy="3214709"/>
          </a:xfrm>
          <a:prstGeom prst="rect">
            <a:avLst/>
          </a:prstGeom>
        </p:spPr>
      </p:pic>
      <p:sp>
        <p:nvSpPr>
          <p:cNvPr id="4" name="TextBox 3"/>
          <p:cNvSpPr txBox="1"/>
          <p:nvPr/>
        </p:nvSpPr>
        <p:spPr>
          <a:xfrm>
            <a:off x="1357290" y="4071942"/>
            <a:ext cx="6715172" cy="1938992"/>
          </a:xfrm>
          <a:prstGeom prst="rect">
            <a:avLst/>
          </a:prstGeom>
          <a:noFill/>
        </p:spPr>
        <p:txBody>
          <a:bodyPr wrap="square" rtlCol="0">
            <a:spAutoFit/>
          </a:bodyPr>
          <a:lstStyle/>
          <a:p>
            <a:pPr>
              <a:lnSpc>
                <a:spcPct val="150000"/>
              </a:lnSpc>
            </a:pPr>
            <a:r>
              <a:rPr lang="ru-RU" sz="2000" b="1" i="1" dirty="0" smtClean="0">
                <a:solidFill>
                  <a:schemeClr val="bg1"/>
                </a:solidFill>
              </a:rPr>
              <a:t>Наносим рисунок на  изнаночную сторону простым  карандашом , и по необходимости  повторяем  черным  маркером, т.к  композиция  достаточно простая ,  можно  обойтись  без подготовительного  эскиза.</a:t>
            </a:r>
            <a:endParaRPr lang="ru-RU" sz="2000" b="1" i="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SCN6899.JPG"/>
          <p:cNvPicPr>
            <a:picLocks noChangeAspect="1"/>
          </p:cNvPicPr>
          <p:nvPr/>
        </p:nvPicPr>
        <p:blipFill>
          <a:blip r:embed="rId2" cstate="print"/>
          <a:stretch>
            <a:fillRect/>
          </a:stretch>
        </p:blipFill>
        <p:spPr>
          <a:xfrm>
            <a:off x="4929190" y="1071546"/>
            <a:ext cx="3167053" cy="2500330"/>
          </a:xfrm>
          <a:prstGeom prst="rect">
            <a:avLst/>
          </a:prstGeom>
        </p:spPr>
      </p:pic>
      <p:sp>
        <p:nvSpPr>
          <p:cNvPr id="4" name="TextBox 3"/>
          <p:cNvSpPr txBox="1"/>
          <p:nvPr/>
        </p:nvSpPr>
        <p:spPr>
          <a:xfrm>
            <a:off x="1285852" y="1071546"/>
            <a:ext cx="3286148" cy="2862322"/>
          </a:xfrm>
          <a:prstGeom prst="rect">
            <a:avLst/>
          </a:prstGeom>
          <a:noFill/>
        </p:spPr>
        <p:txBody>
          <a:bodyPr wrap="square" rtlCol="0">
            <a:spAutoFit/>
          </a:bodyPr>
          <a:lstStyle/>
          <a:p>
            <a:r>
              <a:rPr lang="ru-RU" sz="2000" b="1" i="1" dirty="0" smtClean="0">
                <a:solidFill>
                  <a:schemeClr val="bg1"/>
                </a:solidFill>
              </a:rPr>
              <a:t>Выполняем работу с изнаночной стороны, крупные  детали   в  первую очередь.  Длина  петли  при этом   максимальна  для  данной работы -порядка  8 мм ,выставляется по  шкале на ручке иглы.</a:t>
            </a:r>
            <a:endParaRPr lang="ru-RU" sz="2000" b="1" i="1" dirty="0">
              <a:solidFill>
                <a:schemeClr val="bg1"/>
              </a:solidFill>
            </a:endParaRPr>
          </a:p>
        </p:txBody>
      </p:sp>
      <p:pic>
        <p:nvPicPr>
          <p:cNvPr id="5" name="Рисунок 4" descr="DSCN6900.JPG"/>
          <p:cNvPicPr>
            <a:picLocks noChangeAspect="1"/>
          </p:cNvPicPr>
          <p:nvPr/>
        </p:nvPicPr>
        <p:blipFill>
          <a:blip r:embed="rId3" cstate="print"/>
          <a:stretch>
            <a:fillRect/>
          </a:stretch>
        </p:blipFill>
        <p:spPr>
          <a:xfrm>
            <a:off x="1428728" y="4071942"/>
            <a:ext cx="2714644" cy="2035983"/>
          </a:xfrm>
          <a:prstGeom prst="rect">
            <a:avLst/>
          </a:prstGeom>
        </p:spPr>
      </p:pic>
      <p:sp>
        <p:nvSpPr>
          <p:cNvPr id="6" name="TextBox 5"/>
          <p:cNvSpPr txBox="1"/>
          <p:nvPr/>
        </p:nvSpPr>
        <p:spPr>
          <a:xfrm>
            <a:off x="4857752" y="4929198"/>
            <a:ext cx="3214710" cy="1323439"/>
          </a:xfrm>
          <a:prstGeom prst="rect">
            <a:avLst/>
          </a:prstGeom>
          <a:noFill/>
        </p:spPr>
        <p:txBody>
          <a:bodyPr wrap="square" rtlCol="0">
            <a:spAutoFit/>
          </a:bodyPr>
          <a:lstStyle/>
          <a:p>
            <a:r>
              <a:rPr lang="ru-RU" sz="2000" b="1" i="1" dirty="0" smtClean="0">
                <a:solidFill>
                  <a:schemeClr val="bg1"/>
                </a:solidFill>
              </a:rPr>
              <a:t>Изнаночная - рабочая сторона полотна . Обрезая нить, оставляем  1-1,5 см свободной нити.</a:t>
            </a:r>
            <a:endParaRPr lang="ru-RU" sz="2000" b="1" i="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SCN6905.JPG"/>
          <p:cNvPicPr>
            <a:picLocks noChangeAspect="1"/>
          </p:cNvPicPr>
          <p:nvPr/>
        </p:nvPicPr>
        <p:blipFill>
          <a:blip r:embed="rId2" cstate="print"/>
          <a:stretch>
            <a:fillRect/>
          </a:stretch>
        </p:blipFill>
        <p:spPr>
          <a:xfrm>
            <a:off x="1500166" y="642917"/>
            <a:ext cx="2643206" cy="3524275"/>
          </a:xfrm>
          <a:prstGeom prst="rect">
            <a:avLst/>
          </a:prstGeom>
        </p:spPr>
      </p:pic>
      <p:sp>
        <p:nvSpPr>
          <p:cNvPr id="4" name="TextBox 3"/>
          <p:cNvSpPr txBox="1"/>
          <p:nvPr/>
        </p:nvSpPr>
        <p:spPr>
          <a:xfrm>
            <a:off x="4643438" y="1357298"/>
            <a:ext cx="2857520" cy="1323439"/>
          </a:xfrm>
          <a:prstGeom prst="rect">
            <a:avLst/>
          </a:prstGeom>
          <a:noFill/>
        </p:spPr>
        <p:txBody>
          <a:bodyPr wrap="square" rtlCol="0">
            <a:spAutoFit/>
          </a:bodyPr>
          <a:lstStyle/>
          <a:p>
            <a:r>
              <a:rPr lang="ru-RU" sz="2000" b="1" i="1" dirty="0" smtClean="0">
                <a:solidFill>
                  <a:schemeClr val="bg1"/>
                </a:solidFill>
              </a:rPr>
              <a:t>При  выполнении листиков ,  веточек  меняем  длину иглы  на 6 мм.</a:t>
            </a:r>
            <a:endParaRPr lang="ru-RU" sz="2000" b="1" i="1" dirty="0">
              <a:solidFill>
                <a:schemeClr val="bg1"/>
              </a:solidFill>
            </a:endParaRPr>
          </a:p>
        </p:txBody>
      </p:sp>
      <p:pic>
        <p:nvPicPr>
          <p:cNvPr id="5" name="Рисунок 4" descr="DSCN6908.JPG"/>
          <p:cNvPicPr>
            <a:picLocks noChangeAspect="1"/>
          </p:cNvPicPr>
          <p:nvPr/>
        </p:nvPicPr>
        <p:blipFill>
          <a:blip r:embed="rId3" cstate="print"/>
          <a:stretch>
            <a:fillRect/>
          </a:stretch>
        </p:blipFill>
        <p:spPr>
          <a:xfrm>
            <a:off x="5214942" y="2786058"/>
            <a:ext cx="2857520" cy="3643338"/>
          </a:xfrm>
          <a:prstGeom prst="rect">
            <a:avLst/>
          </a:prstGeom>
        </p:spPr>
      </p:pic>
      <p:sp>
        <p:nvSpPr>
          <p:cNvPr id="6" name="TextBox 5"/>
          <p:cNvSpPr txBox="1"/>
          <p:nvPr/>
        </p:nvSpPr>
        <p:spPr>
          <a:xfrm>
            <a:off x="2214546" y="5143512"/>
            <a:ext cx="3214710" cy="707886"/>
          </a:xfrm>
          <a:prstGeom prst="rect">
            <a:avLst/>
          </a:prstGeom>
          <a:noFill/>
        </p:spPr>
        <p:txBody>
          <a:bodyPr wrap="square" rtlCol="0">
            <a:spAutoFit/>
          </a:bodyPr>
          <a:lstStyle/>
          <a:p>
            <a:r>
              <a:rPr lang="ru-RU" sz="2000" b="1" i="1" dirty="0" smtClean="0">
                <a:solidFill>
                  <a:schemeClr val="bg1"/>
                </a:solidFill>
              </a:rPr>
              <a:t>Изнаночная  сторона работы.</a:t>
            </a:r>
            <a:endParaRPr lang="ru-RU" sz="2000" b="1" i="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N6912.JPG"/>
          <p:cNvPicPr>
            <a:picLocks noChangeAspect="1"/>
          </p:cNvPicPr>
          <p:nvPr/>
        </p:nvPicPr>
        <p:blipFill>
          <a:blip r:embed="rId2" cstate="print"/>
          <a:stretch>
            <a:fillRect/>
          </a:stretch>
        </p:blipFill>
        <p:spPr>
          <a:xfrm>
            <a:off x="1785918" y="571480"/>
            <a:ext cx="2375314" cy="3167085"/>
          </a:xfrm>
          <a:prstGeom prst="rect">
            <a:avLst/>
          </a:prstGeom>
        </p:spPr>
      </p:pic>
      <p:pic>
        <p:nvPicPr>
          <p:cNvPr id="3" name="Рисунок 2" descr="DSCN6921.JPG"/>
          <p:cNvPicPr>
            <a:picLocks noChangeAspect="1"/>
          </p:cNvPicPr>
          <p:nvPr/>
        </p:nvPicPr>
        <p:blipFill>
          <a:blip r:embed="rId3" cstate="print"/>
          <a:stretch>
            <a:fillRect/>
          </a:stretch>
        </p:blipFill>
        <p:spPr>
          <a:xfrm>
            <a:off x="6286512" y="3643314"/>
            <a:ext cx="1714494" cy="2285992"/>
          </a:xfrm>
          <a:prstGeom prst="rect">
            <a:avLst/>
          </a:prstGeom>
        </p:spPr>
      </p:pic>
      <p:sp>
        <p:nvSpPr>
          <p:cNvPr id="4" name="TextBox 3"/>
          <p:cNvSpPr txBox="1"/>
          <p:nvPr/>
        </p:nvSpPr>
        <p:spPr>
          <a:xfrm>
            <a:off x="4714876" y="571480"/>
            <a:ext cx="3214710" cy="2862322"/>
          </a:xfrm>
          <a:prstGeom prst="rect">
            <a:avLst/>
          </a:prstGeom>
          <a:noFill/>
        </p:spPr>
        <p:txBody>
          <a:bodyPr wrap="square" rtlCol="0">
            <a:spAutoFit/>
          </a:bodyPr>
          <a:lstStyle/>
          <a:p>
            <a:r>
              <a:rPr lang="ru-RU" b="1" i="1" dirty="0" smtClean="0">
                <a:solidFill>
                  <a:schemeClr val="bg1"/>
                </a:solidFill>
              </a:rPr>
              <a:t>По  окончании работы  букетик  можно украсить бантиком  из  ленты  или  нитей . С изнаночной  стороны  обрабатываем клеем ПВА  1:4 разведенным  водой, наносим  клей тонким  слоем и  сушим  на горизонтальной поверхности 12-14 часов</a:t>
            </a:r>
            <a:r>
              <a:rPr lang="ru-RU" dirty="0" smtClean="0">
                <a:solidFill>
                  <a:schemeClr val="bg1"/>
                </a:solidFill>
              </a:rPr>
              <a:t>.</a:t>
            </a:r>
            <a:endParaRPr lang="ru-RU" dirty="0">
              <a:solidFill>
                <a:schemeClr val="bg1"/>
              </a:solidFill>
            </a:endParaRPr>
          </a:p>
        </p:txBody>
      </p:sp>
      <p:sp>
        <p:nvSpPr>
          <p:cNvPr id="6" name="TextBox 5"/>
          <p:cNvSpPr txBox="1"/>
          <p:nvPr/>
        </p:nvSpPr>
        <p:spPr>
          <a:xfrm>
            <a:off x="1785918" y="4357694"/>
            <a:ext cx="4143404" cy="923330"/>
          </a:xfrm>
          <a:prstGeom prst="rect">
            <a:avLst/>
          </a:prstGeom>
          <a:noFill/>
        </p:spPr>
        <p:txBody>
          <a:bodyPr wrap="square" rtlCol="0">
            <a:spAutoFit/>
          </a:bodyPr>
          <a:lstStyle/>
          <a:p>
            <a:r>
              <a:rPr lang="ru-RU" b="1" i="1" dirty="0" smtClean="0">
                <a:solidFill>
                  <a:schemeClr val="bg1"/>
                </a:solidFill>
              </a:rPr>
              <a:t>Оформить  панно можно  в рамку  из  тех же пялец , или   использовать   как  деталь  декоративной подушки</a:t>
            </a:r>
            <a:r>
              <a:rPr lang="ru-RU" dirty="0" smtClean="0">
                <a:solidFill>
                  <a:schemeClr val="bg1"/>
                </a:solidFill>
              </a:rPr>
              <a:t>.</a:t>
            </a:r>
            <a:endParaRPr lang="ru-RU"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14290"/>
            <a:ext cx="5357850" cy="830997"/>
          </a:xfrm>
          <a:prstGeom prst="rect">
            <a:avLst/>
          </a:prstGeom>
          <a:noFill/>
        </p:spPr>
        <p:txBody>
          <a:bodyPr wrap="square" rtlCol="0">
            <a:spAutoFit/>
          </a:bodyPr>
          <a:lstStyle/>
          <a:p>
            <a:pPr algn="ctr"/>
            <a:r>
              <a:rPr lang="ru-RU" sz="2400" b="1" i="1" dirty="0" smtClean="0">
                <a:solidFill>
                  <a:schemeClr val="bg1"/>
                </a:solidFill>
                <a:latin typeface="Leningradka Kursiv" pitchFamily="2" charset="0"/>
              </a:rPr>
              <a:t>Изделия из нетканого гобелена</a:t>
            </a:r>
            <a:endParaRPr lang="ru-RU" sz="2400" b="1" i="1" dirty="0">
              <a:solidFill>
                <a:schemeClr val="bg1"/>
              </a:solidFill>
              <a:latin typeface="Leningradka Kursiv" pitchFamily="2" charset="0"/>
            </a:endParaRPr>
          </a:p>
        </p:txBody>
      </p:sp>
      <p:pic>
        <p:nvPicPr>
          <p:cNvPr id="3" name="Рисунок 2" descr="053bbc.jpg"/>
          <p:cNvPicPr>
            <a:picLocks noChangeAspect="1"/>
          </p:cNvPicPr>
          <p:nvPr/>
        </p:nvPicPr>
        <p:blipFill>
          <a:blip r:embed="rId2"/>
          <a:stretch>
            <a:fillRect/>
          </a:stretch>
        </p:blipFill>
        <p:spPr>
          <a:xfrm>
            <a:off x="1142975" y="1193540"/>
            <a:ext cx="6606857" cy="4307162"/>
          </a:xfrm>
          <a:prstGeom prst="rect">
            <a:avLst/>
          </a:prstGeom>
        </p:spPr>
      </p:pic>
      <p:sp>
        <p:nvSpPr>
          <p:cNvPr id="4" name="TextBox 3"/>
          <p:cNvSpPr txBox="1"/>
          <p:nvPr/>
        </p:nvSpPr>
        <p:spPr>
          <a:xfrm>
            <a:off x="3000364" y="5786454"/>
            <a:ext cx="3714776" cy="369332"/>
          </a:xfrm>
          <a:prstGeom prst="rect">
            <a:avLst/>
          </a:prstGeom>
          <a:noFill/>
        </p:spPr>
        <p:txBody>
          <a:bodyPr wrap="square" rtlCol="0">
            <a:spAutoFit/>
          </a:bodyPr>
          <a:lstStyle/>
          <a:p>
            <a:r>
              <a:rPr lang="ru-RU" b="1" i="1" dirty="0" smtClean="0">
                <a:solidFill>
                  <a:schemeClr val="bg1"/>
                </a:solidFill>
              </a:rPr>
              <a:t>Подушки  декоративные</a:t>
            </a:r>
            <a:endParaRPr lang="ru-RU" b="1" i="1"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a.jpg"/>
          <p:cNvPicPr>
            <a:picLocks noChangeAspect="1"/>
          </p:cNvPicPr>
          <p:nvPr/>
        </p:nvPicPr>
        <p:blipFill>
          <a:blip r:embed="rId2"/>
          <a:stretch>
            <a:fillRect/>
          </a:stretch>
        </p:blipFill>
        <p:spPr>
          <a:xfrm>
            <a:off x="2357422" y="500042"/>
            <a:ext cx="4843473" cy="4526215"/>
          </a:xfrm>
          <a:prstGeom prst="rect">
            <a:avLst/>
          </a:prstGeom>
        </p:spPr>
      </p:pic>
      <p:sp>
        <p:nvSpPr>
          <p:cNvPr id="4" name="TextBox 3"/>
          <p:cNvSpPr txBox="1"/>
          <p:nvPr/>
        </p:nvSpPr>
        <p:spPr>
          <a:xfrm>
            <a:off x="3214678" y="5286388"/>
            <a:ext cx="2786082" cy="369332"/>
          </a:xfrm>
          <a:prstGeom prst="rect">
            <a:avLst/>
          </a:prstGeom>
          <a:noFill/>
        </p:spPr>
        <p:txBody>
          <a:bodyPr wrap="square" rtlCol="0">
            <a:spAutoFit/>
          </a:bodyPr>
          <a:lstStyle/>
          <a:p>
            <a:r>
              <a:rPr lang="ru-RU" b="1" i="1" dirty="0" smtClean="0">
                <a:solidFill>
                  <a:schemeClr val="bg1"/>
                </a:solidFill>
              </a:rPr>
              <a:t>Чехол  для табурета</a:t>
            </a:r>
            <a:endParaRPr lang="ru-RU" b="1" i="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4429132"/>
            <a:ext cx="7358114" cy="1477328"/>
          </a:xfrm>
          <a:prstGeom prst="rect">
            <a:avLst/>
          </a:prstGeom>
        </p:spPr>
        <p:txBody>
          <a:bodyPr wrap="square">
            <a:spAutoFit/>
          </a:bodyPr>
          <a:lstStyle/>
          <a:p>
            <a:r>
              <a:rPr lang="ru-RU" b="1" i="1" dirty="0" smtClean="0">
                <a:solidFill>
                  <a:schemeClr val="bg1"/>
                </a:solidFill>
              </a:rPr>
              <a:t>В Китае шёлковые изделия (</a:t>
            </a:r>
            <a:r>
              <a:rPr lang="ru-RU" b="1" i="1" dirty="0" err="1" smtClean="0">
                <a:solidFill>
                  <a:schemeClr val="bg1"/>
                </a:solidFill>
              </a:rPr>
              <a:t>кэсы</a:t>
            </a:r>
            <a:r>
              <a:rPr lang="ru-RU" b="1" i="1" dirty="0" smtClean="0">
                <a:solidFill>
                  <a:schemeClr val="bg1"/>
                </a:solidFill>
              </a:rPr>
              <a:t> — «резаный шёлк»), выполненные в технике шпалерного ткачества известны с эпохи </a:t>
            </a:r>
            <a:r>
              <a:rPr lang="ru-RU" b="1" i="1" dirty="0" err="1" smtClean="0">
                <a:solidFill>
                  <a:schemeClr val="bg1"/>
                </a:solidFill>
              </a:rPr>
              <a:t>Хань</a:t>
            </a:r>
            <a:r>
              <a:rPr lang="ru-RU" b="1" i="1" dirty="0" smtClean="0">
                <a:solidFill>
                  <a:schemeClr val="bg1"/>
                </a:solidFill>
              </a:rPr>
              <a:t>. Так как для </a:t>
            </a:r>
            <a:r>
              <a:rPr lang="ru-RU" b="1" i="1" dirty="0" err="1" smtClean="0">
                <a:solidFill>
                  <a:schemeClr val="bg1"/>
                </a:solidFill>
              </a:rPr>
              <a:t>кэсы</a:t>
            </a:r>
            <a:r>
              <a:rPr lang="ru-RU" b="1" i="1" dirty="0" smtClean="0">
                <a:solidFill>
                  <a:schemeClr val="bg1"/>
                </a:solidFill>
              </a:rPr>
              <a:t> использовались только шёлковые нити, они были очень тонкими и эластичными. Для китайской шпалеры характерны сложные пейзажные композиции в утончённой цветовой гамме.</a:t>
            </a:r>
            <a:endParaRPr lang="ru-RU" b="1" i="1" dirty="0">
              <a:solidFill>
                <a:schemeClr val="bg1"/>
              </a:solidFill>
            </a:endParaRPr>
          </a:p>
        </p:txBody>
      </p:sp>
      <p:pic>
        <p:nvPicPr>
          <p:cNvPr id="3" name="Рисунок 2" descr="68.jpg"/>
          <p:cNvPicPr>
            <a:picLocks noChangeAspect="1"/>
          </p:cNvPicPr>
          <p:nvPr/>
        </p:nvPicPr>
        <p:blipFill>
          <a:blip r:embed="rId2"/>
          <a:stretch>
            <a:fillRect/>
          </a:stretch>
        </p:blipFill>
        <p:spPr>
          <a:xfrm>
            <a:off x="5286380" y="500042"/>
            <a:ext cx="3152775" cy="3000396"/>
          </a:xfrm>
          <a:prstGeom prst="rect">
            <a:avLst/>
          </a:prstGeom>
        </p:spPr>
      </p:pic>
      <p:pic>
        <p:nvPicPr>
          <p:cNvPr id="4" name="Рисунок 3" descr="dragon_portrait.jpg"/>
          <p:cNvPicPr>
            <a:picLocks noChangeAspect="1"/>
          </p:cNvPicPr>
          <p:nvPr/>
        </p:nvPicPr>
        <p:blipFill>
          <a:blip r:embed="rId3"/>
          <a:stretch>
            <a:fillRect/>
          </a:stretch>
        </p:blipFill>
        <p:spPr>
          <a:xfrm>
            <a:off x="1140463" y="508178"/>
            <a:ext cx="3860165" cy="292082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51.jpg"/>
          <p:cNvPicPr>
            <a:picLocks noChangeAspect="1"/>
          </p:cNvPicPr>
          <p:nvPr/>
        </p:nvPicPr>
        <p:blipFill>
          <a:blip r:embed="rId2"/>
          <a:stretch>
            <a:fillRect/>
          </a:stretch>
        </p:blipFill>
        <p:spPr>
          <a:xfrm>
            <a:off x="1285852" y="357166"/>
            <a:ext cx="6815432" cy="4500595"/>
          </a:xfrm>
          <a:prstGeom prst="rect">
            <a:avLst/>
          </a:prstGeom>
        </p:spPr>
      </p:pic>
      <p:sp>
        <p:nvSpPr>
          <p:cNvPr id="3" name="TextBox 2"/>
          <p:cNvSpPr txBox="1"/>
          <p:nvPr/>
        </p:nvSpPr>
        <p:spPr>
          <a:xfrm>
            <a:off x="2786050" y="5500702"/>
            <a:ext cx="3929090" cy="369332"/>
          </a:xfrm>
          <a:prstGeom prst="rect">
            <a:avLst/>
          </a:prstGeom>
          <a:noFill/>
        </p:spPr>
        <p:txBody>
          <a:bodyPr wrap="square" rtlCol="0">
            <a:spAutoFit/>
          </a:bodyPr>
          <a:lstStyle/>
          <a:p>
            <a:pPr algn="ctr"/>
            <a:r>
              <a:rPr lang="ru-RU" b="1" i="1" dirty="0" smtClean="0">
                <a:solidFill>
                  <a:schemeClr val="bg1"/>
                </a:solidFill>
              </a:rPr>
              <a:t>Панно декоративное</a:t>
            </a:r>
            <a:endParaRPr lang="ru-RU" b="1" i="1"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e73157636--sumki-aksessuary-sumka-lnyanaya-vyshitaya-n4892.jpg"/>
          <p:cNvPicPr>
            <a:picLocks noChangeAspect="1"/>
          </p:cNvPicPr>
          <p:nvPr/>
        </p:nvPicPr>
        <p:blipFill>
          <a:blip r:embed="rId2"/>
          <a:stretch>
            <a:fillRect/>
          </a:stretch>
        </p:blipFill>
        <p:spPr>
          <a:xfrm>
            <a:off x="928662" y="428604"/>
            <a:ext cx="4143404" cy="3090114"/>
          </a:xfrm>
          <a:prstGeom prst="rect">
            <a:avLst/>
          </a:prstGeom>
        </p:spPr>
      </p:pic>
      <p:sp>
        <p:nvSpPr>
          <p:cNvPr id="3" name="TextBox 2"/>
          <p:cNvSpPr txBox="1"/>
          <p:nvPr/>
        </p:nvSpPr>
        <p:spPr>
          <a:xfrm>
            <a:off x="5786446" y="428604"/>
            <a:ext cx="1857388" cy="369332"/>
          </a:xfrm>
          <a:prstGeom prst="rect">
            <a:avLst/>
          </a:prstGeom>
          <a:noFill/>
        </p:spPr>
        <p:txBody>
          <a:bodyPr wrap="square" rtlCol="0">
            <a:spAutoFit/>
          </a:bodyPr>
          <a:lstStyle/>
          <a:p>
            <a:r>
              <a:rPr lang="ru-RU" b="1" i="1" dirty="0" smtClean="0">
                <a:solidFill>
                  <a:schemeClr val="bg1"/>
                </a:solidFill>
              </a:rPr>
              <a:t>сумка</a:t>
            </a:r>
            <a:endParaRPr lang="ru-RU" b="1" i="1" dirty="0">
              <a:solidFill>
                <a:schemeClr val="bg1"/>
              </a:solidFill>
            </a:endParaRPr>
          </a:p>
        </p:txBody>
      </p:sp>
      <p:pic>
        <p:nvPicPr>
          <p:cNvPr id="4" name="Рисунок 3" descr="3seu6a-vic.jpg"/>
          <p:cNvPicPr>
            <a:picLocks noChangeAspect="1"/>
          </p:cNvPicPr>
          <p:nvPr/>
        </p:nvPicPr>
        <p:blipFill>
          <a:blip r:embed="rId3"/>
          <a:stretch>
            <a:fillRect/>
          </a:stretch>
        </p:blipFill>
        <p:spPr>
          <a:xfrm>
            <a:off x="3643306" y="2774197"/>
            <a:ext cx="4786346" cy="3374749"/>
          </a:xfrm>
          <a:prstGeom prst="rect">
            <a:avLst/>
          </a:prstGeom>
        </p:spPr>
      </p:pic>
      <p:sp>
        <p:nvSpPr>
          <p:cNvPr id="6" name="TextBox 5"/>
          <p:cNvSpPr txBox="1"/>
          <p:nvPr/>
        </p:nvSpPr>
        <p:spPr>
          <a:xfrm>
            <a:off x="2000232" y="5214950"/>
            <a:ext cx="1428760" cy="369332"/>
          </a:xfrm>
          <a:prstGeom prst="rect">
            <a:avLst/>
          </a:prstGeom>
          <a:noFill/>
        </p:spPr>
        <p:txBody>
          <a:bodyPr wrap="square" rtlCol="0">
            <a:spAutoFit/>
          </a:bodyPr>
          <a:lstStyle/>
          <a:p>
            <a:r>
              <a:rPr lang="ru-RU" b="1" i="1" dirty="0" smtClean="0">
                <a:solidFill>
                  <a:schemeClr val="bg1"/>
                </a:solidFill>
              </a:rPr>
              <a:t>коврик</a:t>
            </a:r>
            <a:endParaRPr lang="ru-RU" b="1" i="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857232"/>
            <a:ext cx="3857652" cy="2616101"/>
          </a:xfrm>
          <a:prstGeom prst="rect">
            <a:avLst/>
          </a:prstGeom>
        </p:spPr>
        <p:txBody>
          <a:bodyPr wrap="square">
            <a:spAutoFit/>
          </a:bodyPr>
          <a:lstStyle/>
          <a:p>
            <a:r>
              <a:rPr lang="ru-RU" b="1" i="1" dirty="0" smtClean="0">
                <a:solidFill>
                  <a:schemeClr val="bg1"/>
                </a:solidFill>
              </a:rPr>
              <a:t>История европейской шпалеры началась в эпоху Крестовых походов, когда произведения восточных мастеров в качестве трофеев были завезены крестоносцами. Самая ранняя европейская шпалера из церкви св. </a:t>
            </a:r>
            <a:r>
              <a:rPr lang="ru-RU" b="1" i="1" dirty="0" err="1" smtClean="0">
                <a:solidFill>
                  <a:schemeClr val="bg1"/>
                </a:solidFill>
              </a:rPr>
              <a:t>Гереона</a:t>
            </a:r>
            <a:r>
              <a:rPr lang="ru-RU" b="1" i="1" dirty="0" smtClean="0">
                <a:solidFill>
                  <a:schemeClr val="bg1"/>
                </a:solidFill>
              </a:rPr>
              <a:t> в Кёльне выполнена рейнскими мастерами в XI веке</a:t>
            </a:r>
            <a:r>
              <a:rPr lang="ru-RU" sz="2000" b="1" i="1" dirty="0" smtClean="0">
                <a:solidFill>
                  <a:schemeClr val="bg1"/>
                </a:solidFill>
              </a:rPr>
              <a:t>.</a:t>
            </a:r>
            <a:endParaRPr lang="ru-RU" sz="2000" b="1" i="1" dirty="0">
              <a:solidFill>
                <a:schemeClr val="bg1"/>
              </a:solidFill>
            </a:endParaRPr>
          </a:p>
        </p:txBody>
      </p:sp>
      <p:pic>
        <p:nvPicPr>
          <p:cNvPr id="3" name="Рисунок 2" descr="брлодолдо.jpg"/>
          <p:cNvPicPr>
            <a:picLocks noChangeAspect="1"/>
          </p:cNvPicPr>
          <p:nvPr/>
        </p:nvPicPr>
        <p:blipFill>
          <a:blip r:embed="rId2"/>
          <a:stretch>
            <a:fillRect/>
          </a:stretch>
        </p:blipFill>
        <p:spPr>
          <a:xfrm flipH="1">
            <a:off x="5500694" y="500043"/>
            <a:ext cx="3357586" cy="3429024"/>
          </a:xfrm>
          <a:prstGeom prst="rect">
            <a:avLst/>
          </a:prstGeom>
        </p:spPr>
      </p:pic>
      <p:sp>
        <p:nvSpPr>
          <p:cNvPr id="4" name="Прямоугольник 3"/>
          <p:cNvSpPr/>
          <p:nvPr/>
        </p:nvSpPr>
        <p:spPr>
          <a:xfrm>
            <a:off x="1214414" y="4143380"/>
            <a:ext cx="7143800" cy="1477328"/>
          </a:xfrm>
          <a:prstGeom prst="rect">
            <a:avLst/>
          </a:prstGeom>
        </p:spPr>
        <p:txBody>
          <a:bodyPr wrap="square">
            <a:spAutoFit/>
          </a:bodyPr>
          <a:lstStyle/>
          <a:p>
            <a:r>
              <a:rPr lang="ru-RU" b="1" i="1" dirty="0" smtClean="0">
                <a:solidFill>
                  <a:schemeClr val="bg1"/>
                </a:solidFill>
              </a:rPr>
              <a:t>Отдельные её мотивы (изображения фантастических животных) схожи с мотивами византийских тканей IX — X веков. Для шпалер этой эпохи, создававшихся по церковным заказам, характерна монументальность, плоскостное изображение, ограниченная и яркая цветовая гамма.</a:t>
            </a:r>
            <a:endParaRPr lang="ru-RU"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357166"/>
            <a:ext cx="7358114" cy="2585323"/>
          </a:xfrm>
          <a:prstGeom prst="rect">
            <a:avLst/>
          </a:prstGeom>
        </p:spPr>
        <p:txBody>
          <a:bodyPr wrap="square">
            <a:spAutoFit/>
          </a:bodyPr>
          <a:lstStyle/>
          <a:p>
            <a:r>
              <a:rPr lang="ru-RU" b="1" i="1" dirty="0" smtClean="0">
                <a:solidFill>
                  <a:schemeClr val="bg1"/>
                </a:solidFill>
              </a:rPr>
              <a:t>Стилистически шпалеры романского периода связаны с книжной миниатюрой и росписями стен. Фон был гладким, изображение — простым: геометрические узоры, геральдические знаки, растительный орнамент. Плотность основы не превышала 5 нитей на сантиметр. Были популярны библейские и исторические сюжеты. Тогда, в средние века, на юге Европы стены украшала фресковая живопись, на севере шпалеры не только украшали стены кафедральных соборов, а затем замков и дворцов, но и позволяли сохранить тепло, защититься от сквозняков.</a:t>
            </a:r>
            <a:endParaRPr lang="ru-RU" b="1" i="1" dirty="0">
              <a:solidFill>
                <a:schemeClr val="bg1"/>
              </a:solidFill>
            </a:endParaRPr>
          </a:p>
        </p:txBody>
      </p:sp>
      <p:pic>
        <p:nvPicPr>
          <p:cNvPr id="3" name="Рисунок 2" descr="i.jpg"/>
          <p:cNvPicPr>
            <a:picLocks noChangeAspect="1"/>
          </p:cNvPicPr>
          <p:nvPr/>
        </p:nvPicPr>
        <p:blipFill>
          <a:blip r:embed="rId2"/>
          <a:stretch>
            <a:fillRect/>
          </a:stretch>
        </p:blipFill>
        <p:spPr>
          <a:xfrm>
            <a:off x="1357290" y="3357562"/>
            <a:ext cx="3286148" cy="2857520"/>
          </a:xfrm>
          <a:prstGeom prst="rect">
            <a:avLst/>
          </a:prstGeom>
        </p:spPr>
      </p:pic>
      <p:pic>
        <p:nvPicPr>
          <p:cNvPr id="5" name="Рисунок 4" descr="i (1).jpg"/>
          <p:cNvPicPr>
            <a:picLocks noChangeAspect="1"/>
          </p:cNvPicPr>
          <p:nvPr/>
        </p:nvPicPr>
        <p:blipFill>
          <a:blip r:embed="rId3"/>
          <a:stretch>
            <a:fillRect/>
          </a:stretch>
        </p:blipFill>
        <p:spPr>
          <a:xfrm>
            <a:off x="4857752" y="3357562"/>
            <a:ext cx="3645594" cy="2857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_185.jpg"/>
          <p:cNvPicPr>
            <a:picLocks noChangeAspect="1"/>
          </p:cNvPicPr>
          <p:nvPr/>
        </p:nvPicPr>
        <p:blipFill>
          <a:blip r:embed="rId2"/>
          <a:stretch>
            <a:fillRect/>
          </a:stretch>
        </p:blipFill>
        <p:spPr>
          <a:xfrm>
            <a:off x="1285852" y="1000108"/>
            <a:ext cx="4286280" cy="4786346"/>
          </a:xfrm>
          <a:prstGeom prst="rect">
            <a:avLst/>
          </a:prstGeom>
        </p:spPr>
      </p:pic>
      <p:sp>
        <p:nvSpPr>
          <p:cNvPr id="24577" name="Rectangle 1"/>
          <p:cNvSpPr>
            <a:spLocks noChangeArrowheads="1"/>
          </p:cNvSpPr>
          <p:nvPr/>
        </p:nvSpPr>
        <p:spPr bwMode="auto">
          <a:xfrm>
            <a:off x="5643570" y="928670"/>
            <a:ext cx="321471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Книжная миниатюра послужила образцом для грандиозного цикла шпалер «</a:t>
            </a:r>
            <a:r>
              <a:rPr kumimoji="0" lang="ru-RU" b="1" i="1"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Анжерский</a:t>
            </a:r>
            <a:r>
              <a:rPr kumimoji="0" lang="ru-RU"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Апокалипсис» (</a:t>
            </a:r>
            <a:r>
              <a:rPr kumimoji="0" lang="ru-RU" b="1" i="1"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ок</a:t>
            </a:r>
            <a:r>
              <a:rPr kumimoji="0" lang="ru-RU"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1380 года) — памятника готического декоративно-прикладного искусства. Картоны для шпалер, заказанных парижским ткачам Людовиком I Анжуйским, были созданы по иллюстрациям испанской рукописи X века «Комментарий к Апокалипсису».</a:t>
            </a:r>
            <a:endParaRPr kumimoji="0" lang="ru-RU" b="1" i="1"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14348" y="285728"/>
            <a:ext cx="778674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В XV веке производство французских шпалер из-за Столетней войны переместилось из Парижа в города, расположенные в бассейне Луары. Здесь появился особый вид шпалер, называемый «</a:t>
            </a:r>
            <a:r>
              <a:rPr kumimoji="0" lang="ru-RU" sz="2000" b="1" i="1" u="none" strike="noStrike" cap="none" normalizeH="0" baseline="0" dirty="0" err="1" smtClean="0">
                <a:ln>
                  <a:noFill/>
                </a:ln>
                <a:solidFill>
                  <a:schemeClr val="bg1"/>
                </a:solidFill>
                <a:effectLst/>
                <a:ea typeface="Times New Roman" pitchFamily="18" charset="0"/>
                <a:cs typeface="Times New Roman" pitchFamily="18" charset="0"/>
              </a:rPr>
              <a:t>мильфлёр</a:t>
            </a: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000" b="1" i="1" u="none" strike="noStrike" cap="none" normalizeH="0" baseline="0" dirty="0" err="1" smtClean="0">
                <a:ln>
                  <a:noFill/>
                </a:ln>
                <a:solidFill>
                  <a:schemeClr val="bg1"/>
                </a:solidFill>
                <a:effectLst/>
                <a:ea typeface="Times New Roman" pitchFamily="18" charset="0"/>
                <a:cs typeface="Times New Roman" pitchFamily="18" charset="0"/>
              </a:rPr>
              <a:t>mille</a:t>
            </a: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 </a:t>
            </a:r>
            <a:r>
              <a:rPr kumimoji="0" lang="ru-RU" sz="2000" b="1" i="1" u="none" strike="noStrike" cap="none" normalizeH="0" baseline="0" dirty="0" err="1" smtClean="0">
                <a:ln>
                  <a:noFill/>
                </a:ln>
                <a:solidFill>
                  <a:schemeClr val="bg1"/>
                </a:solidFill>
                <a:effectLst/>
                <a:ea typeface="Times New Roman" pitchFamily="18" charset="0"/>
                <a:cs typeface="Times New Roman" pitchFamily="18" charset="0"/>
              </a:rPr>
              <a:t>fleur</a:t>
            </a: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 что означает «тысяча цветов»). На тёмном зелёном или красном фоне, по декоративной кайме рассыпано множество мелких цветочков, часто изображённых с ботанической точностью. Один из самых знаменитых «</a:t>
            </a:r>
            <a:r>
              <a:rPr kumimoji="0" lang="ru-RU" sz="2000" b="1" i="1" u="none" strike="noStrike" cap="none" normalizeH="0" baseline="0" dirty="0" err="1" smtClean="0">
                <a:ln>
                  <a:noFill/>
                </a:ln>
                <a:solidFill>
                  <a:schemeClr val="bg1"/>
                </a:solidFill>
                <a:effectLst/>
                <a:ea typeface="Times New Roman" pitchFamily="18" charset="0"/>
                <a:cs typeface="Times New Roman" pitchFamily="18" charset="0"/>
              </a:rPr>
              <a:t>мильфлёров</a:t>
            </a:r>
            <a:r>
              <a:rPr kumimoji="0" lang="ru-RU" sz="2000" b="1" i="1" u="none" strike="noStrike" cap="none" normalizeH="0" baseline="0" dirty="0" smtClean="0">
                <a:ln>
                  <a:noFill/>
                </a:ln>
                <a:solidFill>
                  <a:schemeClr val="bg1"/>
                </a:solidFill>
                <a:effectLst/>
                <a:ea typeface="Times New Roman" pitchFamily="18" charset="0"/>
                <a:cs typeface="Times New Roman" pitchFamily="18" charset="0"/>
              </a:rPr>
              <a:t>» — цикл из шести шпалер «Дама с единорогом».</a:t>
            </a:r>
            <a:endParaRPr kumimoji="0" lang="ru-RU" sz="2000" b="1" i="1" u="none" strike="noStrike" cap="none" normalizeH="0" baseline="0" dirty="0" smtClean="0">
              <a:ln>
                <a:noFill/>
              </a:ln>
              <a:solidFill>
                <a:schemeClr val="bg1"/>
              </a:solidFill>
              <a:effectLst/>
              <a:cs typeface="Arial" pitchFamily="34" charset="0"/>
            </a:endParaRPr>
          </a:p>
        </p:txBody>
      </p:sp>
      <p:pic>
        <p:nvPicPr>
          <p:cNvPr id="3" name="Рисунок 2" descr="b-503097.jpg"/>
          <p:cNvPicPr>
            <a:picLocks noChangeAspect="1"/>
          </p:cNvPicPr>
          <p:nvPr/>
        </p:nvPicPr>
        <p:blipFill>
          <a:blip r:embed="rId2"/>
          <a:stretch>
            <a:fillRect/>
          </a:stretch>
        </p:blipFill>
        <p:spPr>
          <a:xfrm>
            <a:off x="1643042" y="3214686"/>
            <a:ext cx="5929354" cy="32861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2170</TotalTime>
  <Words>2820</Words>
  <Application>Microsoft Office PowerPoint</Application>
  <PresentationFormat>Экран (4:3)</PresentationFormat>
  <Paragraphs>105</Paragraphs>
  <Slides>51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51</vt:i4>
      </vt:variant>
    </vt:vector>
  </HeadingPairs>
  <TitlesOfParts>
    <vt:vector size="61" baseType="lpstr">
      <vt:lpstr>Arial</vt:lpstr>
      <vt:lpstr>Book Antiqua</vt:lpstr>
      <vt:lpstr>Calibri</vt:lpstr>
      <vt:lpstr>Leningradka Kursiv</vt:lpstr>
      <vt:lpstr>Lucida Sans</vt:lpstr>
      <vt:lpstr>Times New Roman</vt:lpstr>
      <vt:lpstr>Wingdings</vt:lpstr>
      <vt:lpstr>Wingdings 2</vt:lpstr>
      <vt:lpstr>Wingdings 3</vt:lpstr>
      <vt:lpstr>Апекс</vt:lpstr>
      <vt:lpstr>Нетканый гобелен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Tania</dc:creator>
  <cp:lastModifiedBy>ddd ddd</cp:lastModifiedBy>
  <cp:revision>214</cp:revision>
  <dcterms:created xsi:type="dcterms:W3CDTF">2015-07-28T17:10:33Z</dcterms:created>
  <dcterms:modified xsi:type="dcterms:W3CDTF">2020-05-18T08:29:18Z</dcterms:modified>
</cp:coreProperties>
</file>