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3" r:id="rId4"/>
    <p:sldId id="257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7" r:id="rId16"/>
    <p:sldId id="268" r:id="rId17"/>
    <p:sldId id="269" r:id="rId18"/>
    <p:sldId id="276" r:id="rId19"/>
    <p:sldId id="279" r:id="rId20"/>
    <p:sldId id="277" r:id="rId21"/>
    <p:sldId id="280" r:id="rId22"/>
    <p:sldId id="278" r:id="rId23"/>
    <p:sldId id="271" r:id="rId24"/>
    <p:sldId id="272" r:id="rId25"/>
    <p:sldId id="281" r:id="rId26"/>
    <p:sldId id="275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3797887-6CBA-4CA2-B9BC-B694409CD165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BDEEEE-B7E3-425E-99A9-316C1EA7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7887-6CBA-4CA2-B9BC-B694409CD165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EEEE-B7E3-425E-99A9-316C1EA7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7887-6CBA-4CA2-B9BC-B694409CD165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EEEE-B7E3-425E-99A9-316C1EA7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7887-6CBA-4CA2-B9BC-B694409CD165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EEEE-B7E3-425E-99A9-316C1EA7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7887-6CBA-4CA2-B9BC-B694409CD165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EEEE-B7E3-425E-99A9-316C1EA7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7887-6CBA-4CA2-B9BC-B694409CD165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EEEE-B7E3-425E-99A9-316C1EA7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797887-6CBA-4CA2-B9BC-B694409CD165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BDEEEE-B7E3-425E-99A9-316C1EA755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3797887-6CBA-4CA2-B9BC-B694409CD165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EBDEEEE-B7E3-425E-99A9-316C1EA7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7887-6CBA-4CA2-B9BC-B694409CD165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EEEE-B7E3-425E-99A9-316C1EA7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7887-6CBA-4CA2-B9BC-B694409CD165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EEEE-B7E3-425E-99A9-316C1EA7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7887-6CBA-4CA2-B9BC-B694409CD165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EEEE-B7E3-425E-99A9-316C1EA7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3797887-6CBA-4CA2-B9BC-B694409CD165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EBDEEEE-B7E3-425E-99A9-316C1EA7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Снятие мерок.</a:t>
            </a:r>
            <a:br>
              <a:rPr lang="ru-RU" sz="3200" b="1" i="1" dirty="0" smtClean="0"/>
            </a:br>
            <a:r>
              <a:rPr lang="ru-RU" sz="3200" b="1" i="1" dirty="0" smtClean="0"/>
              <a:t>Построение чертежа выкройки ночной сорочки  без плечевого шва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               Областное </a:t>
            </a:r>
            <a:r>
              <a:rPr lang="ru-RU" dirty="0" smtClean="0"/>
              <a:t>государственное бюджетное      </a:t>
            </a:r>
          </a:p>
          <a:p>
            <a:r>
              <a:rPr lang="ru-RU" dirty="0" smtClean="0"/>
              <a:t>                 общеобразовательное учреждение</a:t>
            </a:r>
          </a:p>
          <a:p>
            <a:r>
              <a:rPr lang="ru-RU" dirty="0" smtClean="0"/>
              <a:t>                «Школа № 23»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Arial" charset="0"/>
              </a:rPr>
              <a:t>                 Подготовила</a:t>
            </a:r>
          </a:p>
          <a:p>
            <a:r>
              <a:rPr lang="ru-RU" dirty="0" smtClean="0">
                <a:latin typeface="Arial" charset="0"/>
              </a:rPr>
              <a:t>                 учитель трудового  обучения</a:t>
            </a:r>
          </a:p>
          <a:p>
            <a:r>
              <a:rPr lang="ru-RU" dirty="0" smtClean="0">
                <a:latin typeface="Arial" charset="0"/>
              </a:rPr>
              <a:t>                  Лунина Н.В.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Название и обозначение мерок.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2132856"/>
          <a:ext cx="7344815" cy="3672408"/>
        </p:xfrm>
        <a:graphic>
          <a:graphicData uri="http://schemas.openxmlformats.org/drawingml/2006/table">
            <a:tbl>
              <a:tblPr/>
              <a:tblGrid>
                <a:gridCol w="2448016"/>
                <a:gridCol w="2448016"/>
                <a:gridCol w="2448783"/>
              </a:tblGrid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Название мерок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Обозначение мерок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Назначение мерок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Полуобхват шеи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Определение размера горловины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Полуобхват груди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Определение размера и ширины изделия по линии груди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Полуобхват талии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Определение ширины изделия по линии талии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Полуобхват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бёдер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Определение ширины изделия по линии бёдер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Длина изделия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Ди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Определение длины изделия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Сведения о прибавках.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b="1" dirty="0"/>
              <a:t>Почему при построении чертежей изделий дают прибавки на свободное облегание?</a:t>
            </a:r>
          </a:p>
          <a:p>
            <a:r>
              <a:rPr lang="ru-RU" dirty="0"/>
              <a:t>При построении чертежа любого изделия к меркам, полученным при измерении фигуры, дают прибавки на свободное облегание. Прибавки обеспечивают свободу движения во время носки изделия.</a:t>
            </a:r>
          </a:p>
          <a:p>
            <a:pPr lvl="0">
              <a:buNone/>
            </a:pPr>
            <a:r>
              <a:rPr lang="ru-RU" b="1" dirty="0"/>
              <a:t>Как обозначают прибавки?</a:t>
            </a:r>
          </a:p>
          <a:p>
            <a:r>
              <a:rPr lang="ru-RU" dirty="0"/>
              <a:t>Прибавки обозначают большой буквой П.</a:t>
            </a:r>
          </a:p>
          <a:p>
            <a:pPr lvl="0">
              <a:buNone/>
            </a:pPr>
            <a:r>
              <a:rPr lang="ru-RU" b="1" dirty="0"/>
              <a:t>Что означает маленькая буква стоящая рядом с буквой П?</a:t>
            </a:r>
          </a:p>
          <a:p>
            <a:r>
              <a:rPr lang="ru-RU" dirty="0"/>
              <a:t>Маленькая буква, стоящая рядом с буквой П, указывает на измерение, к которому даётся прибавка.</a:t>
            </a:r>
          </a:p>
          <a:p>
            <a:pPr>
              <a:buNone/>
            </a:pPr>
            <a:r>
              <a:rPr lang="ru-RU" b="1" dirty="0"/>
              <a:t>Например :</a:t>
            </a:r>
          </a:p>
          <a:p>
            <a:pPr lvl="0"/>
            <a:r>
              <a:rPr lang="ru-RU" dirty="0" err="1"/>
              <a:t>Пг</a:t>
            </a:r>
            <a:r>
              <a:rPr lang="ru-RU" dirty="0"/>
              <a:t> – прибавка к мерке </a:t>
            </a:r>
            <a:r>
              <a:rPr lang="ru-RU" dirty="0" err="1"/>
              <a:t>полуобхвата</a:t>
            </a:r>
            <a:r>
              <a:rPr lang="ru-RU" dirty="0"/>
              <a:t>  груди,</a:t>
            </a:r>
          </a:p>
          <a:p>
            <a:pPr lvl="0"/>
            <a:r>
              <a:rPr lang="ru-RU" dirty="0" err="1"/>
              <a:t>Пт</a:t>
            </a:r>
            <a:r>
              <a:rPr lang="ru-RU" dirty="0"/>
              <a:t> - прибавка к мерке </a:t>
            </a:r>
            <a:r>
              <a:rPr lang="ru-RU" dirty="0" err="1"/>
              <a:t>полуобхвата</a:t>
            </a:r>
            <a:r>
              <a:rPr lang="ru-RU" dirty="0"/>
              <a:t>  талии,</a:t>
            </a:r>
          </a:p>
          <a:p>
            <a:pPr lvl="0"/>
            <a:r>
              <a:rPr lang="ru-RU" dirty="0"/>
              <a:t>Пб - прибавка к мерке </a:t>
            </a:r>
            <a:r>
              <a:rPr lang="ru-RU" dirty="0" err="1"/>
              <a:t>полуобхвата</a:t>
            </a:r>
            <a:r>
              <a:rPr lang="ru-RU" dirty="0"/>
              <a:t>  бёдер,</a:t>
            </a:r>
          </a:p>
          <a:p>
            <a:pPr lvl="0">
              <a:buNone/>
            </a:pPr>
            <a:r>
              <a:rPr lang="ru-RU" b="1" dirty="0"/>
              <a:t>От чего зависит величина прибавки?</a:t>
            </a:r>
          </a:p>
          <a:p>
            <a:r>
              <a:rPr lang="ru-RU" dirty="0"/>
              <a:t>Прибавки на свободное облегание зависят от степени облегания одежды. Для всех размеров они имеют постоянную величину.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Снятие мерок</a:t>
            </a:r>
            <a:br>
              <a:rPr lang="ru-RU" sz="3200" b="1" dirty="0"/>
            </a:br>
            <a:r>
              <a:rPr lang="ru-RU" sz="3200" dirty="0"/>
              <a:t>Для построения чертежа ночной </a:t>
            </a:r>
            <a:r>
              <a:rPr lang="ru-RU" sz="3200" dirty="0" smtClean="0"/>
              <a:t>сорочки</a:t>
            </a:r>
            <a:endParaRPr lang="ru-RU" sz="3200" dirty="0"/>
          </a:p>
        </p:txBody>
      </p:sp>
      <p:pic>
        <p:nvPicPr>
          <p:cNvPr id="4" name="Shape 3"/>
          <p:cNvPicPr/>
          <p:nvPr/>
        </p:nvPicPr>
        <p:blipFill>
          <a:blip r:embed="rId2" cstate="print"/>
          <a:stretch/>
        </p:blipFill>
        <p:spPr>
          <a:xfrm>
            <a:off x="1187624" y="2420888"/>
            <a:ext cx="2592288" cy="4248472"/>
          </a:xfrm>
          <a:prstGeom prst="rect">
            <a:avLst/>
          </a:prstGeom>
        </p:spPr>
      </p:pic>
      <p:pic>
        <p:nvPicPr>
          <p:cNvPr id="5" name="Shape 5"/>
          <p:cNvPicPr/>
          <p:nvPr/>
        </p:nvPicPr>
        <p:blipFill>
          <a:blip r:embed="rId3" cstate="print"/>
          <a:stretch/>
        </p:blipFill>
        <p:spPr>
          <a:xfrm>
            <a:off x="5652120" y="2420888"/>
            <a:ext cx="2088232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/>
              <a:t>Мерки </a:t>
            </a:r>
            <a:r>
              <a:rPr lang="ru-RU" sz="3600" b="1" i="1" dirty="0"/>
              <a:t>для построения чертежа ночном сорочки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2234209"/>
          <a:ext cx="7488832" cy="3740786"/>
        </p:xfrm>
        <a:graphic>
          <a:graphicData uri="http://schemas.openxmlformats.org/drawingml/2006/table">
            <a:tbl>
              <a:tblPr/>
              <a:tblGrid>
                <a:gridCol w="530111"/>
                <a:gridCol w="2554175"/>
                <a:gridCol w="1783103"/>
                <a:gridCol w="2621443"/>
              </a:tblGrid>
              <a:tr h="6426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solidFill>
                          <a:srgbClr val="9F819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C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4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мерок</a:t>
                      </a:r>
                      <a:endParaRPr lang="ru-RU" sz="1800" dirty="0">
                        <a:solidFill>
                          <a:srgbClr val="9F819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C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Обозначение мерок</a:t>
                      </a:r>
                      <a:endParaRPr lang="ru-RU" sz="1800" dirty="0">
                        <a:solidFill>
                          <a:srgbClr val="9F819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C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4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Назначение мерок</a:t>
                      </a:r>
                      <a:endParaRPr lang="ru-RU" sz="1800" dirty="0">
                        <a:solidFill>
                          <a:srgbClr val="9F819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CC4"/>
                    </a:solidFill>
                  </a:tcPr>
                </a:tc>
              </a:tr>
              <a:tr h="893522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Полуобхват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шеи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Сш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12700" algn="l">
                        <a:lnSpc>
                          <a:spcPct val="84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8900" indent="12700" algn="l">
                        <a:lnSpc>
                          <a:spcPct val="84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8900" indent="12700" algn="l">
                        <a:lnSpc>
                          <a:spcPct val="84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Расчет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выреза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горловины</a:t>
                      </a:r>
                    </a:p>
                    <a:p>
                      <a:pPr marL="88900" indent="12700" algn="l">
                        <a:lnSpc>
                          <a:spcPct val="84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8900" indent="12700" algn="l">
                        <a:lnSpc>
                          <a:spcPct val="84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68893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Полуобхват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груди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Сг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12700" algn="l">
                        <a:lnSpc>
                          <a:spcPct val="84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размера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изделия 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ширины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изделия по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линии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груди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8841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Обхват плеча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12700" algn="l">
                        <a:lnSpc>
                          <a:spcPct val="84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ширины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рукава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08225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Длина изделия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12700" algn="l">
                        <a:lnSpc>
                          <a:spcPct val="84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Определение длины изделия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Вопросы для повторения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/>
              <a:t>Какие мерки снимают для построения чертежа ночной сорочки?</a:t>
            </a:r>
            <a:endParaRPr lang="ru-RU" dirty="0"/>
          </a:p>
          <a:p>
            <a:pPr lvl="0"/>
            <a:r>
              <a:rPr lang="ru-RU" b="1" dirty="0"/>
              <a:t>Какое назначение имеет каждая мерка?</a:t>
            </a:r>
            <a:endParaRPr lang="ru-RU" dirty="0"/>
          </a:p>
          <a:p>
            <a:pPr lvl="0"/>
            <a:r>
              <a:rPr lang="ru-RU" b="1" dirty="0"/>
              <a:t>Почему мерку обхвата шеи и мерку обхвата груди записывают в половинном размере?</a:t>
            </a:r>
            <a:endParaRPr lang="ru-RU" dirty="0"/>
          </a:p>
          <a:p>
            <a:pPr lvl="0"/>
            <a:r>
              <a:rPr lang="ru-RU" b="1" dirty="0"/>
              <a:t>По какой мерке определяют размер изделия?</a:t>
            </a:r>
            <a:endParaRPr lang="ru-RU" dirty="0"/>
          </a:p>
          <a:p>
            <a:pPr lvl="0"/>
            <a:r>
              <a:rPr lang="ru-RU" b="1" dirty="0"/>
              <a:t>Почему мерку длины изделия записывают полностью?</a:t>
            </a:r>
            <a:endParaRPr lang="ru-RU" dirty="0"/>
          </a:p>
          <a:p>
            <a:pPr lvl="0"/>
            <a:r>
              <a:rPr lang="ru-RU" b="1" dirty="0"/>
              <a:t>Для чего дают прибавки к некоторым меркам </a:t>
            </a:r>
            <a:r>
              <a:rPr lang="ru-RU" b="1" dirty="0" err="1"/>
              <a:t>полуобхватов</a:t>
            </a:r>
            <a:r>
              <a:rPr lang="ru-RU" b="1" dirty="0"/>
              <a:t>?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 smtClean="0"/>
              <a:t>Построение </a:t>
            </a:r>
            <a:r>
              <a:rPr lang="ru-RU" sz="3600" b="1" i="1" dirty="0"/>
              <a:t>чертежа и подготовка деталей выкройки ночной сорочки к раскрою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2738599"/>
          <a:ext cx="7704856" cy="2706624"/>
        </p:xfrm>
        <a:graphic>
          <a:graphicData uri="http://schemas.openxmlformats.org/drawingml/2006/table">
            <a:tbl>
              <a:tblPr/>
              <a:tblGrid>
                <a:gridCol w="690387"/>
                <a:gridCol w="3453229"/>
                <a:gridCol w="1173833"/>
                <a:gridCol w="1184023"/>
                <a:gridCol w="1203384"/>
              </a:tblGrid>
              <a:tr h="1021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мерок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Обозна­чение мерок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Мерки на 84 и размер, см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Мерки на себя, см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943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Полуобхват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шеи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Сш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546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Полуобхват груди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Сг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546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Обхват плеча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41300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Оп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3363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Длина изделия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Инструменты и принадлежности: масштабная линейка, угольник, карандаш, ластик, альбом.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Мерки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Прибавки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Прибавки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2204864"/>
          <a:ext cx="6912768" cy="2592287"/>
        </p:xfrm>
        <a:graphic>
          <a:graphicData uri="http://schemas.openxmlformats.org/drawingml/2006/table">
            <a:tbl>
              <a:tblPr/>
              <a:tblGrid>
                <a:gridCol w="476001"/>
                <a:gridCol w="3177704"/>
                <a:gridCol w="1077314"/>
                <a:gridCol w="1077314"/>
                <a:gridCol w="1104435"/>
              </a:tblGrid>
              <a:tr h="2592287">
                <a:tc>
                  <a:txBody>
                    <a:bodyPr/>
                    <a:lstStyle/>
                    <a:p>
                      <a:pPr algn="ctr">
                        <a:spcAft>
                          <a:spcPts val="110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14300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indent="114300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84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Прибавка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полуобхвату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груди</a:t>
                      </a:r>
                    </a:p>
                    <a:p>
                      <a:pPr indent="101600">
                        <a:lnSpc>
                          <a:spcPct val="84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Прибавка к обхвату плеча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Пг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Поп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6—8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"/>
          <p:cNvPicPr/>
          <p:nvPr/>
        </p:nvPicPr>
        <p:blipFill>
          <a:blip r:embed="rId2" cstate="print"/>
          <a:stretch/>
        </p:blipFill>
        <p:spPr>
          <a:xfrm>
            <a:off x="755576" y="692696"/>
            <a:ext cx="7488832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124743"/>
          <a:ext cx="7920881" cy="3672409"/>
        </p:xfrm>
        <a:graphic>
          <a:graphicData uri="http://schemas.openxmlformats.org/drawingml/2006/table">
            <a:tbl>
              <a:tblPr/>
              <a:tblGrid>
                <a:gridCol w="2065822"/>
                <a:gridCol w="1534578"/>
                <a:gridCol w="2736304"/>
                <a:gridCol w="1490700"/>
                <a:gridCol w="93477"/>
              </a:tblGrid>
              <a:tr h="41462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Построение сетки чертежа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68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Построить прямой угол с вершиной в точке 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Построение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Построение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расчет и построение на себя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77" marR="68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66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Ширина изделия (сорочки)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en-US" sz="1000" i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+ 0,5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43,6:2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+0,5х8= 25,8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077" marR="68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Длина сорочки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077" marR="68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Построить прямоугольник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Построение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Построение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077" marR="68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9"/>
          <p:cNvPicPr/>
          <p:nvPr/>
        </p:nvPicPr>
        <p:blipFill>
          <a:blip r:embed="rId2" cstate="print"/>
          <a:stretch/>
        </p:blipFill>
        <p:spPr>
          <a:xfrm>
            <a:off x="971600" y="1412776"/>
            <a:ext cx="7272808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/>
              <a:t>Расставьте правильный порядок действий по изготовлению ночной сорочки без плечевого шва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pPr>
              <a:buNone/>
            </a:pPr>
            <a:r>
              <a:rPr lang="ru-RU" dirty="0" smtClean="0"/>
              <a:t>----------Раскроить </a:t>
            </a:r>
            <a:r>
              <a:rPr lang="ru-RU" dirty="0"/>
              <a:t>детали изделия</a:t>
            </a:r>
          </a:p>
          <a:p>
            <a:pPr>
              <a:buNone/>
            </a:pPr>
            <a:r>
              <a:rPr lang="ru-RU" dirty="0" smtClean="0"/>
              <a:t>----------Подготовить </a:t>
            </a:r>
            <a:r>
              <a:rPr lang="ru-RU" dirty="0"/>
              <a:t>ткань к </a:t>
            </a:r>
            <a:r>
              <a:rPr lang="ru-RU" dirty="0" smtClean="0"/>
              <a:t> раскрою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</a:t>
            </a:r>
            <a:endParaRPr lang="ru-RU" dirty="0"/>
          </a:p>
          <a:p>
            <a:pPr>
              <a:buNone/>
            </a:pPr>
            <a:r>
              <a:rPr lang="ru-RU" dirty="0" smtClean="0"/>
              <a:t>----------Построить </a:t>
            </a:r>
            <a:r>
              <a:rPr lang="ru-RU" dirty="0"/>
              <a:t>чертёж</a:t>
            </a:r>
          </a:p>
          <a:p>
            <a:pPr>
              <a:buNone/>
            </a:pPr>
            <a:r>
              <a:rPr lang="ru-RU" dirty="0" smtClean="0"/>
              <a:t>----------Выполнить </a:t>
            </a:r>
            <a:r>
              <a:rPr lang="ru-RU" dirty="0"/>
              <a:t>работы по </a:t>
            </a:r>
            <a:r>
              <a:rPr lang="ru-RU" dirty="0" smtClean="0"/>
              <a:t>пошиву и отделке изделия</a:t>
            </a:r>
          </a:p>
          <a:p>
            <a:pPr>
              <a:buNone/>
            </a:pPr>
            <a:r>
              <a:rPr lang="ru-RU" dirty="0" smtClean="0"/>
              <a:t>                                               </a:t>
            </a:r>
            <a:endParaRPr lang="ru-RU" dirty="0"/>
          </a:p>
          <a:p>
            <a:pPr>
              <a:buNone/>
            </a:pPr>
            <a:r>
              <a:rPr lang="ru-RU" dirty="0" smtClean="0"/>
              <a:t>----------Снять </a:t>
            </a:r>
            <a:r>
              <a:rPr lang="ru-RU" dirty="0"/>
              <a:t>мерки</a:t>
            </a:r>
          </a:p>
          <a:p>
            <a:pPr>
              <a:buNone/>
            </a:pPr>
            <a:r>
              <a:rPr lang="ru-RU" dirty="0" smtClean="0"/>
              <a:t>----------Подготовить </a:t>
            </a:r>
            <a:r>
              <a:rPr lang="ru-RU" dirty="0"/>
              <a:t>крой к </a:t>
            </a:r>
            <a:r>
              <a:rPr lang="ru-RU" dirty="0" smtClean="0"/>
              <a:t> обработке</a:t>
            </a:r>
          </a:p>
          <a:p>
            <a:pPr>
              <a:buNone/>
            </a:pPr>
            <a:r>
              <a:rPr lang="ru-RU" dirty="0" smtClean="0"/>
              <a:t>----------Подготовить </a:t>
            </a:r>
            <a:r>
              <a:rPr lang="ru-RU" dirty="0"/>
              <a:t>детали </a:t>
            </a:r>
            <a:r>
              <a:rPr lang="ru-RU" dirty="0" smtClean="0"/>
              <a:t> выкройки к раскрою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1" y="1268759"/>
          <a:ext cx="7848872" cy="4104457"/>
        </p:xfrm>
        <a:graphic>
          <a:graphicData uri="http://schemas.openxmlformats.org/drawingml/2006/table">
            <a:tbl>
              <a:tblPr/>
              <a:tblGrid>
                <a:gridCol w="1100105"/>
                <a:gridCol w="2060977"/>
                <a:gridCol w="1202910"/>
                <a:gridCol w="1371722"/>
                <a:gridCol w="2019681"/>
                <a:gridCol w="93477"/>
              </a:tblGrid>
              <a:tr h="42187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Построение горловины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68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ВВ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Ширина горловины (сорочки)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3+1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17,2:3+1= 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077" marR="68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23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ВВ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Глубина горловины спинки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ВВ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6,7:3= 2,3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077" marR="68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Линия выреза горловины спинки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Построение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Построение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68077" marR="68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3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ВВ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Глубина горловины переда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ВВ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6,7+1= 7,7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077" marR="68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Линия выреза горловины переда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Построение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Построение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077" marR="68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9"/>
          <p:cNvPicPr/>
          <p:nvPr/>
        </p:nvPicPr>
        <p:blipFill>
          <a:blip r:embed="rId2" cstate="print"/>
          <a:stretch/>
        </p:blipFill>
        <p:spPr>
          <a:xfrm>
            <a:off x="971600" y="1124744"/>
            <a:ext cx="7272808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692696"/>
          <a:ext cx="7776864" cy="4972767"/>
        </p:xfrm>
        <a:graphic>
          <a:graphicData uri="http://schemas.openxmlformats.org/drawingml/2006/table">
            <a:tbl>
              <a:tblPr/>
              <a:tblGrid>
                <a:gridCol w="364353"/>
                <a:gridCol w="1093057"/>
                <a:gridCol w="2047770"/>
                <a:gridCol w="1195203"/>
                <a:gridCol w="1564313"/>
                <a:gridCol w="1512168"/>
              </a:tblGrid>
              <a:tr h="27326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Построение рукава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53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Глубина проймы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:2+П</a:t>
                      </a: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оп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26,1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:2+7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= 20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379" marR="53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5=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Длина рукава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п/в=5…6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379" marR="53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Ширина рукава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Построение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Построение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379" marR="53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6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Построение линий бока, низа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53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Вспомогательная точка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2=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ГГ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379" marR="53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Вспомогательная точка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 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Построение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379" marR="53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Глубина прогиба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4=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п/в=1,5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379" marR="53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Соединить точки Г</a:t>
                      </a:r>
                      <a:r>
                        <a:rPr lang="ru-RU" sz="900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9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9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Построение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Построение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379" marR="53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Расширение низа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п/в=10…12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379" marR="53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Линия бока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Соединить точку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с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Построение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379" marR="53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Повышение линии бока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п/в=1,5…2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379" marR="53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20.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Вспомогательная точка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НН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Построение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379" marR="53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21.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НН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Линия низа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Соединить точки Н, Н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, Н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Построение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379" marR="53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Обвести контур чертежа сплошной основной линией</a:t>
                      </a: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9" marR="53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Расчет расхода ткани при пошиве ночной сорочки без плече­вого шва. 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 smtClean="0"/>
              <a:t>   Для </a:t>
            </a:r>
            <a:r>
              <a:rPr lang="ru-RU" dirty="0"/>
              <a:t>расчета количества ткани на сорочку надо мерку </a:t>
            </a:r>
            <a:r>
              <a:rPr lang="ru-RU" dirty="0" err="1"/>
              <a:t>Ди</a:t>
            </a:r>
            <a:r>
              <a:rPr lang="ru-RU" dirty="0"/>
              <a:t> умножить на 2 и прибавить </a:t>
            </a:r>
            <a:r>
              <a:rPr lang="ru-RU" dirty="0" smtClean="0"/>
              <a:t>40 </a:t>
            </a:r>
            <a:r>
              <a:rPr lang="ru-RU" dirty="0"/>
              <a:t>см на обработку нижнего </a:t>
            </a:r>
            <a:r>
              <a:rPr lang="ru-RU" dirty="0" smtClean="0"/>
              <a:t>среза </a:t>
            </a:r>
            <a:r>
              <a:rPr lang="ru-RU" dirty="0"/>
              <a:t>и раскрой </a:t>
            </a:r>
            <a:r>
              <a:rPr lang="ru-RU" dirty="0" err="1"/>
              <a:t>подкройной</a:t>
            </a:r>
            <a:r>
              <a:rPr lang="ru-RU" dirty="0"/>
              <a:t> обтачки. Расчет выполняют так: </a:t>
            </a:r>
            <a:r>
              <a:rPr lang="ru-RU" dirty="0" err="1"/>
              <a:t>Ди</a:t>
            </a:r>
            <a:r>
              <a:rPr lang="ru-RU" dirty="0"/>
              <a:t> </a:t>
            </a:r>
            <a:r>
              <a:rPr lang="ru-RU" dirty="0" err="1"/>
              <a:t>х</a:t>
            </a:r>
            <a:r>
              <a:rPr lang="ru-RU" dirty="0"/>
              <a:t> 2 + 40 см.</a:t>
            </a:r>
          </a:p>
          <a:p>
            <a:pPr>
              <a:buNone/>
            </a:pPr>
            <a:r>
              <a:rPr lang="ru-RU" dirty="0" smtClean="0"/>
              <a:t>    Для </a:t>
            </a:r>
            <a:r>
              <a:rPr lang="ru-RU" dirty="0"/>
              <a:t>обтачки можно использовать отделочную ткань, подхо­дящую по цвету к основной. </a:t>
            </a:r>
            <a:r>
              <a:rPr lang="ru-RU" baseline="-25000" dirty="0"/>
              <a:t>#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Вопросы для повторения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Как рассчитать количество ткани для пошива ночной сорочки без плечевого шва?</a:t>
            </a:r>
          </a:p>
          <a:p>
            <a:pPr lvl="0"/>
            <a:r>
              <a:rPr lang="ru-RU" dirty="0"/>
              <a:t>Для чего при расчете ткани на сорочку к длине ткани </a:t>
            </a:r>
            <a:r>
              <a:rPr lang="ru-RU" dirty="0" smtClean="0"/>
              <a:t>прибавляют </a:t>
            </a:r>
            <a:r>
              <a:rPr lang="ru-RU" dirty="0"/>
              <a:t>40 см?</a:t>
            </a:r>
          </a:p>
          <a:p>
            <a:pPr lvl="0"/>
            <a:r>
              <a:rPr lang="ru-RU" dirty="0"/>
              <a:t>Как рассчитать количество ткани для пошива сорочки, если об­тачка раскраивается из отделочной ткани?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/>
              <a:t>Укажите отрезки соответствующие линиям и срезам чертежа.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132856"/>
            <a:ext cx="4762872" cy="399330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i="1" dirty="0"/>
              <a:t> </a:t>
            </a:r>
            <a:endParaRPr lang="ru-RU" dirty="0"/>
          </a:p>
          <a:p>
            <a:pPr>
              <a:buNone/>
            </a:pPr>
            <a:r>
              <a:rPr lang="ru-RU" dirty="0"/>
              <a:t>				  	</a:t>
            </a:r>
          </a:p>
          <a:p>
            <a:pPr>
              <a:buNone/>
            </a:pPr>
            <a:r>
              <a:rPr lang="ru-RU" dirty="0" smtClean="0"/>
              <a:t>Линия   горловины  спинки</a:t>
            </a:r>
            <a:r>
              <a:rPr lang="ru-RU" dirty="0"/>
              <a:t>	</a:t>
            </a:r>
            <a:r>
              <a:rPr lang="ru-RU" dirty="0" smtClean="0"/>
              <a:t>___________________________</a:t>
            </a:r>
            <a:endParaRPr lang="ru-RU" dirty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Линия   </a:t>
            </a:r>
            <a:r>
              <a:rPr lang="ru-RU" dirty="0"/>
              <a:t>горловины </a:t>
            </a:r>
            <a:r>
              <a:rPr lang="ru-RU" dirty="0" smtClean="0"/>
              <a:t>переда</a:t>
            </a:r>
            <a:r>
              <a:rPr lang="ru-RU" dirty="0"/>
              <a:t>	</a:t>
            </a:r>
            <a:r>
              <a:rPr lang="ru-RU" dirty="0" smtClean="0"/>
              <a:t>____________________________</a:t>
            </a:r>
            <a:endParaRPr lang="ru-RU" dirty="0"/>
          </a:p>
          <a:p>
            <a:pPr>
              <a:buNone/>
            </a:pPr>
            <a:r>
              <a:rPr lang="ru-RU" dirty="0" smtClean="0"/>
              <a:t>Линия </a:t>
            </a:r>
            <a:r>
              <a:rPr lang="ru-RU" dirty="0"/>
              <a:t>низа </a:t>
            </a:r>
            <a:r>
              <a:rPr lang="ru-RU" dirty="0" smtClean="0"/>
              <a:t>рукава</a:t>
            </a:r>
            <a:r>
              <a:rPr lang="ru-RU" dirty="0"/>
              <a:t>	</a:t>
            </a:r>
            <a:r>
              <a:rPr lang="ru-RU" dirty="0" smtClean="0"/>
              <a:t>_________________________________</a:t>
            </a:r>
            <a:endParaRPr lang="ru-RU" dirty="0"/>
          </a:p>
          <a:p>
            <a:pPr>
              <a:buNone/>
            </a:pPr>
            <a:r>
              <a:rPr lang="ru-RU" dirty="0" smtClean="0"/>
              <a:t>Линия </a:t>
            </a:r>
            <a:r>
              <a:rPr lang="ru-RU" dirty="0"/>
              <a:t>низа </a:t>
            </a:r>
            <a:r>
              <a:rPr lang="ru-RU" dirty="0" smtClean="0"/>
              <a:t>сорочки</a:t>
            </a:r>
            <a:r>
              <a:rPr lang="ru-RU" dirty="0"/>
              <a:t>	</a:t>
            </a:r>
            <a:r>
              <a:rPr lang="ru-RU" dirty="0" smtClean="0"/>
              <a:t>_________________________________</a:t>
            </a:r>
            <a:endParaRPr lang="ru-RU" dirty="0"/>
          </a:p>
          <a:p>
            <a:pPr>
              <a:buNone/>
            </a:pPr>
            <a:r>
              <a:rPr lang="ru-RU" dirty="0" smtClean="0"/>
              <a:t>Линия </a:t>
            </a:r>
            <a:r>
              <a:rPr lang="ru-RU" dirty="0"/>
              <a:t>середины </a:t>
            </a:r>
            <a:r>
              <a:rPr lang="ru-RU" dirty="0" smtClean="0"/>
              <a:t>сорочки</a:t>
            </a:r>
            <a:r>
              <a:rPr lang="ru-RU" dirty="0"/>
              <a:t>	</a:t>
            </a:r>
            <a:r>
              <a:rPr lang="ru-RU" dirty="0" smtClean="0"/>
              <a:t>___________________________</a:t>
            </a:r>
            <a:endParaRPr lang="ru-RU" dirty="0"/>
          </a:p>
          <a:p>
            <a:pPr>
              <a:buNone/>
            </a:pPr>
            <a:r>
              <a:rPr lang="ru-RU" dirty="0" smtClean="0"/>
              <a:t>Боковая </a:t>
            </a:r>
            <a:r>
              <a:rPr lang="ru-RU" dirty="0"/>
              <a:t>линия 	__________________________________</a:t>
            </a:r>
          </a:p>
          <a:p>
            <a:pPr>
              <a:buNone/>
            </a:pPr>
            <a:r>
              <a:rPr lang="ru-RU" dirty="0" smtClean="0"/>
              <a:t>Линия </a:t>
            </a:r>
            <a:r>
              <a:rPr lang="ru-RU" dirty="0"/>
              <a:t>плеча 	</a:t>
            </a:r>
            <a:r>
              <a:rPr lang="ru-RU" dirty="0" smtClean="0"/>
              <a:t>__________________________________</a:t>
            </a:r>
            <a:endParaRPr lang="ru-RU" dirty="0"/>
          </a:p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lum contrast="66000"/>
          </a:blip>
          <a:srcRect l="8162" t="3064" r="20338" b="954"/>
          <a:stretch>
            <a:fillRect/>
          </a:stretch>
        </p:blipFill>
        <p:spPr bwMode="auto">
          <a:xfrm>
            <a:off x="971600" y="2304356"/>
            <a:ext cx="2232248" cy="400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Чему научились на уроке?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Из </a:t>
            </a:r>
            <a:r>
              <a:rPr lang="ru-RU" dirty="0"/>
              <a:t>каких деталей состоит чертёж плечевого изделия с цельнокроеным рукавом?</a:t>
            </a:r>
          </a:p>
          <a:p>
            <a:r>
              <a:rPr lang="ru-RU" dirty="0"/>
              <a:t>Чем отличается чертёж спинки от чертежа переда?</a:t>
            </a:r>
          </a:p>
          <a:p>
            <a:r>
              <a:rPr lang="ru-RU" dirty="0"/>
              <a:t>Для чего необходимы прибавки на свободное облегание?</a:t>
            </a:r>
          </a:p>
          <a:p>
            <a:r>
              <a:rPr lang="ru-RU" dirty="0"/>
              <a:t>От каких мерок зависит размер базисной сетки чертежа?</a:t>
            </a:r>
          </a:p>
          <a:p>
            <a:r>
              <a:rPr lang="ru-RU" dirty="0"/>
              <a:t>Какая мерка определяет ширину базисной сетки чертежа?</a:t>
            </a:r>
          </a:p>
          <a:p>
            <a:r>
              <a:rPr lang="ru-RU" dirty="0"/>
              <a:t>По какой мерке делается расчет ширины </a:t>
            </a:r>
            <a:r>
              <a:rPr lang="ru-RU" dirty="0" smtClean="0"/>
              <a:t>горловины?</a:t>
            </a:r>
            <a:endParaRPr lang="ru-RU" dirty="0"/>
          </a:p>
          <a:p>
            <a:r>
              <a:rPr lang="ru-RU" dirty="0"/>
              <a:t>Как вы оцениваете свою работу на уроке?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/>
              <a:t>План работы по изготовлению ночной сорочки.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Снять </a:t>
            </a:r>
            <a:r>
              <a:rPr lang="ru-RU" dirty="0"/>
              <a:t>мерки.</a:t>
            </a:r>
          </a:p>
          <a:p>
            <a:pPr lvl="0"/>
            <a:r>
              <a:rPr lang="ru-RU" dirty="0"/>
              <a:t>Построить чертёж</a:t>
            </a:r>
          </a:p>
          <a:p>
            <a:pPr lvl="0"/>
            <a:r>
              <a:rPr lang="ru-RU" dirty="0"/>
              <a:t>Подготовить детали кроя к раскрою.</a:t>
            </a:r>
          </a:p>
          <a:p>
            <a:pPr lvl="0"/>
            <a:r>
              <a:rPr lang="ru-RU" dirty="0"/>
              <a:t>Подготовить ткань к раскрою.</a:t>
            </a:r>
          </a:p>
          <a:p>
            <a:pPr lvl="0"/>
            <a:r>
              <a:rPr lang="ru-RU" dirty="0"/>
              <a:t>Раскроить детали изделия.</a:t>
            </a:r>
          </a:p>
          <a:p>
            <a:pPr lvl="0"/>
            <a:r>
              <a:rPr lang="ru-RU" dirty="0"/>
              <a:t>Подготовить крой к обработке.</a:t>
            </a:r>
          </a:p>
          <a:p>
            <a:pPr lvl="0"/>
            <a:r>
              <a:rPr lang="ru-RU" dirty="0"/>
              <a:t>Выполнить работы по пошиву и отделке изделия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Какие основные условные линии на фигуре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человека вы знаете?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Труд1\Desktop\Сканы\снятие мерок.bmp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3024336" cy="3933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/>
              <a:t>К основным условным линиям фигуры относят:</a:t>
            </a:r>
            <a:br>
              <a:rPr lang="ru-RU" sz="3200" b="1" i="1" dirty="0" smtClean="0"/>
            </a:b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2420888"/>
            <a:ext cx="6203032" cy="3705275"/>
          </a:xfrm>
        </p:spPr>
        <p:txBody>
          <a:bodyPr/>
          <a:lstStyle/>
          <a:p>
            <a:pPr lvl="0"/>
            <a:r>
              <a:rPr lang="ru-RU" dirty="0" smtClean="0"/>
              <a:t>Линию </a:t>
            </a:r>
            <a:r>
              <a:rPr lang="ru-RU" dirty="0"/>
              <a:t>шеи</a:t>
            </a:r>
          </a:p>
          <a:p>
            <a:pPr lvl="0"/>
            <a:r>
              <a:rPr lang="ru-RU" dirty="0"/>
              <a:t>Линию груди</a:t>
            </a:r>
          </a:p>
          <a:p>
            <a:pPr lvl="0"/>
            <a:r>
              <a:rPr lang="ru-RU" dirty="0"/>
              <a:t>Линию талии</a:t>
            </a:r>
          </a:p>
          <a:p>
            <a:pPr lvl="0"/>
            <a:r>
              <a:rPr lang="ru-RU" dirty="0"/>
              <a:t>Линию бёдер</a:t>
            </a:r>
          </a:p>
          <a:p>
            <a:pPr lvl="0"/>
            <a:r>
              <a:rPr lang="ru-RU" dirty="0"/>
              <a:t>Линию колен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66800"/>
          </a:xfrm>
        </p:spPr>
        <p:txBody>
          <a:bodyPr>
            <a:noAutofit/>
          </a:bodyPr>
          <a:lstStyle/>
          <a:p>
            <a:pPr lvl="0"/>
            <a:r>
              <a:rPr lang="ru-RU" sz="3200" b="1" i="1" dirty="0"/>
              <a:t>Какие основные ориентирные точки фигуры человека?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Линия шеи проходит на уровне </a:t>
            </a:r>
            <a:r>
              <a:rPr lang="ru-RU" i="1" dirty="0"/>
              <a:t>седьмого шейного позвонка.</a:t>
            </a:r>
            <a:endParaRPr lang="ru-RU" dirty="0"/>
          </a:p>
          <a:p>
            <a:pPr lvl="0"/>
            <a:r>
              <a:rPr lang="ru-RU" dirty="0"/>
              <a:t>Линия груди проходит</a:t>
            </a:r>
            <a:r>
              <a:rPr lang="ru-RU" i="1" dirty="0"/>
              <a:t> по самым высоким точкам груди и выступающим углам лопаток.</a:t>
            </a:r>
            <a:endParaRPr lang="ru-RU" dirty="0"/>
          </a:p>
          <a:p>
            <a:pPr lvl="0"/>
            <a:r>
              <a:rPr lang="ru-RU" dirty="0"/>
              <a:t>Линия талии проходит </a:t>
            </a:r>
            <a:r>
              <a:rPr lang="ru-RU" i="1" dirty="0"/>
              <a:t>по самому узкому месту туловища</a:t>
            </a:r>
            <a:r>
              <a:rPr lang="ru-RU" dirty="0"/>
              <a:t>, она делит туловище на верхнюю и нижнюю части.</a:t>
            </a:r>
          </a:p>
          <a:p>
            <a:pPr lvl="0"/>
            <a:r>
              <a:rPr lang="ru-RU" dirty="0"/>
              <a:t>Линия бёдер проходит </a:t>
            </a:r>
            <a:r>
              <a:rPr lang="ru-RU" i="1" dirty="0"/>
              <a:t>по наиболее выступающим точкам сбоку и сзади.</a:t>
            </a:r>
            <a:endParaRPr lang="ru-RU" dirty="0"/>
          </a:p>
          <a:p>
            <a:pPr lvl="0"/>
            <a:r>
              <a:rPr lang="ru-RU" dirty="0"/>
              <a:t>Линия колен расположена </a:t>
            </a:r>
            <a:r>
              <a:rPr lang="ru-RU" i="1" dirty="0"/>
              <a:t>на уровне середины коленной чашечки.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i="1" dirty="0"/>
              <a:t>Какие правила надо выполнять при снятии мерок 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797152"/>
            <a:ext cx="8003232" cy="132901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Завязать на талии тонкий пояс ( шнурок, резинку, тесьму)</a:t>
            </a:r>
          </a:p>
          <a:p>
            <a:pPr lvl="0"/>
            <a:r>
              <a:rPr lang="ru-RU" dirty="0"/>
              <a:t>Стоять прямо, без напряжения, опустив руки вдоль туловища.</a:t>
            </a:r>
          </a:p>
          <a:p>
            <a:pPr lvl="0"/>
            <a:r>
              <a:rPr lang="ru-RU" dirty="0"/>
              <a:t>Сантиметровую ленту при измерениях не натягивать и не ослаблять.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bright="-12000" contrast="84000"/>
          </a:blip>
          <a:srcRect l="-121" r="4764" b="3967"/>
          <a:stretch>
            <a:fillRect/>
          </a:stretch>
        </p:blipFill>
        <p:spPr bwMode="auto">
          <a:xfrm>
            <a:off x="4139952" y="1556792"/>
            <a:ext cx="4244727" cy="299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/>
              <a:t>Последовательность снятия мерок.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916832"/>
            <a:ext cx="4186808" cy="4209331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b="1" i="1" dirty="0"/>
              <a:t>В каком порядке снимают мерки с фигуры человека</a:t>
            </a:r>
            <a:r>
              <a:rPr lang="ru-RU" b="1" i="1" dirty="0" smtClean="0"/>
              <a:t>?</a:t>
            </a:r>
          </a:p>
          <a:p>
            <a:pPr lvl="0">
              <a:buNone/>
            </a:pPr>
            <a:endParaRPr lang="ru-RU" b="1" i="1" dirty="0"/>
          </a:p>
          <a:p>
            <a:pPr>
              <a:buNone/>
            </a:pPr>
            <a:r>
              <a:rPr lang="ru-RU" dirty="0"/>
              <a:t>Сначала снимают мерки обхватов (О), затем мерки длин (Д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- обхват шеи (Ош) – по линии шеи.</a:t>
            </a:r>
          </a:p>
          <a:p>
            <a:pPr>
              <a:buNone/>
            </a:pPr>
            <a:r>
              <a:rPr lang="ru-RU" dirty="0"/>
              <a:t>- обхват груди (</a:t>
            </a:r>
            <a:r>
              <a:rPr lang="ru-RU" dirty="0" err="1"/>
              <a:t>Ог</a:t>
            </a:r>
            <a:r>
              <a:rPr lang="ru-RU" dirty="0"/>
              <a:t>)- по линии груди.</a:t>
            </a:r>
          </a:p>
          <a:p>
            <a:pPr>
              <a:buNone/>
            </a:pPr>
            <a:r>
              <a:rPr lang="ru-RU" dirty="0"/>
              <a:t>- обхват талии (От) – по линии талии.</a:t>
            </a:r>
          </a:p>
          <a:p>
            <a:pPr>
              <a:buNone/>
            </a:pPr>
            <a:r>
              <a:rPr lang="ru-RU" dirty="0"/>
              <a:t>- обхват бёдер (Об) – по линии бёдер.</a:t>
            </a:r>
          </a:p>
          <a:p>
            <a:pPr>
              <a:buNone/>
            </a:pPr>
            <a:r>
              <a:rPr lang="ru-RU" dirty="0"/>
              <a:t>- длина изделия (</a:t>
            </a:r>
            <a:r>
              <a:rPr lang="ru-RU" dirty="0" err="1"/>
              <a:t>Ди</a:t>
            </a:r>
            <a:r>
              <a:rPr lang="ru-RU" dirty="0"/>
              <a:t>) – длина изделия.</a:t>
            </a:r>
          </a:p>
          <a:p>
            <a:endParaRPr lang="ru-RU" dirty="0"/>
          </a:p>
        </p:txBody>
      </p:sp>
      <p:pic>
        <p:nvPicPr>
          <p:cNvPr id="4" name="Рисунок 3" descr="C:\Users\Труд1\Desktop\Сканы\снятие мерок2.bmp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736304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01008"/>
            <a:ext cx="8291264" cy="26251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Как  </a:t>
            </a:r>
            <a:r>
              <a:rPr lang="ru-RU" dirty="0"/>
              <a:t>записывают мерки длин?</a:t>
            </a:r>
          </a:p>
          <a:p>
            <a:pPr>
              <a:buNone/>
            </a:pPr>
            <a:r>
              <a:rPr lang="ru-RU" dirty="0"/>
              <a:t>             </a:t>
            </a:r>
            <a:r>
              <a:rPr lang="ru-RU" dirty="0" err="1"/>
              <a:t>Ди</a:t>
            </a:r>
            <a:endParaRPr lang="ru-RU" dirty="0"/>
          </a:p>
          <a:p>
            <a:pPr lvl="0">
              <a:buNone/>
            </a:pPr>
            <a:r>
              <a:rPr lang="ru-RU" dirty="0"/>
              <a:t>Как записывают мерки обхватов для построения чертежа?</a:t>
            </a:r>
          </a:p>
          <a:p>
            <a:pPr>
              <a:buNone/>
            </a:pPr>
            <a:r>
              <a:rPr lang="ru-RU" dirty="0"/>
              <a:t>Об, От, </a:t>
            </a:r>
            <a:r>
              <a:rPr lang="ru-RU" dirty="0" err="1"/>
              <a:t>Ог</a:t>
            </a:r>
            <a:r>
              <a:rPr lang="ru-RU" dirty="0"/>
              <a:t>, Ош.</a:t>
            </a:r>
          </a:p>
          <a:p>
            <a:pPr lvl="0">
              <a:buNone/>
            </a:pPr>
            <a:r>
              <a:rPr lang="ru-RU" dirty="0"/>
              <a:t>По какой мерке определяют размер изделия?</a:t>
            </a:r>
          </a:p>
          <a:p>
            <a:pPr>
              <a:buNone/>
            </a:pPr>
            <a:r>
              <a:rPr lang="ru-RU" dirty="0"/>
              <a:t>Размер изделия определяют по мерке обхвата груди.</a:t>
            </a:r>
          </a:p>
          <a:p>
            <a:pPr>
              <a:buNone/>
            </a:pPr>
            <a:r>
              <a:rPr lang="ru-RU" dirty="0"/>
              <a:t>(например, если обхват груди равен 84 см, то размер изделия 42).</a:t>
            </a:r>
          </a:p>
        </p:txBody>
      </p:sp>
      <p:pic>
        <p:nvPicPr>
          <p:cNvPr id="4" name="Рисунок 3" descr="C:\Users\Труд1\Desktop\Сканы\снятие мерок3.bmp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4104456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140</TotalTime>
  <Words>1062</Words>
  <Application>Microsoft Office PowerPoint</Application>
  <PresentationFormat>Экран (4:3)</PresentationFormat>
  <Paragraphs>300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Снятие мерок. Построение чертежа выкройки ночной сорочки  без плечевого шва</vt:lpstr>
      <vt:lpstr>Расставьте правильный порядок действий по изготовлению ночной сорочки без плечевого шва</vt:lpstr>
      <vt:lpstr>План работы по изготовлению ночной сорочки.   </vt:lpstr>
      <vt:lpstr>Какие основные условные линии на фигуре человека вы знаете? </vt:lpstr>
      <vt:lpstr>К основным условным линиям фигуры относят: </vt:lpstr>
      <vt:lpstr>Какие основные ориентирные точки фигуры человека? </vt:lpstr>
      <vt:lpstr>Какие правила надо выполнять при снятии мерок ? </vt:lpstr>
      <vt:lpstr>Последовательность снятия мерок. </vt:lpstr>
      <vt:lpstr>Слайд 9</vt:lpstr>
      <vt:lpstr>Название и обозначение мерок. </vt:lpstr>
      <vt:lpstr>Сведения о прибавках. </vt:lpstr>
      <vt:lpstr>Снятие мерок Для построения чертежа ночной сорочки</vt:lpstr>
      <vt:lpstr>Мерки для построения чертежа ночном сорочки </vt:lpstr>
      <vt:lpstr>Вопросы для повторения</vt:lpstr>
      <vt:lpstr>  Построение чертежа и подготовка деталей выкройки ночной сорочки к раскрою </vt:lpstr>
      <vt:lpstr>Прибавки </vt:lpstr>
      <vt:lpstr>Слайд 17</vt:lpstr>
      <vt:lpstr>Слайд 18</vt:lpstr>
      <vt:lpstr>Слайд 19</vt:lpstr>
      <vt:lpstr>Слайд 20</vt:lpstr>
      <vt:lpstr>Слайд 21</vt:lpstr>
      <vt:lpstr>Слайд 22</vt:lpstr>
      <vt:lpstr>Расчет расхода ткани при пошиве ночной сорочки без плече­вого шва. </vt:lpstr>
      <vt:lpstr>Вопросы для повторения</vt:lpstr>
      <vt:lpstr>Укажите отрезки соответствующие линиям и срезам чертежа. </vt:lpstr>
      <vt:lpstr>Чему научились на уроке?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Снятие мерок. Построение чертежа выкройки ночной сорочки  без плечевого шва</dc:title>
  <dc:creator>Школа</dc:creator>
  <cp:lastModifiedBy>Школа</cp:lastModifiedBy>
  <cp:revision>2</cp:revision>
  <dcterms:created xsi:type="dcterms:W3CDTF">2020-09-17T05:42:25Z</dcterms:created>
  <dcterms:modified xsi:type="dcterms:W3CDTF">2020-09-17T08:55:04Z</dcterms:modified>
</cp:coreProperties>
</file>