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74" r:id="rId4"/>
    <p:sldId id="275" r:id="rId5"/>
    <p:sldId id="277" r:id="rId6"/>
    <p:sldId id="260" r:id="rId7"/>
    <p:sldId id="269" r:id="rId8"/>
    <p:sldId id="270" r:id="rId9"/>
    <p:sldId id="258" r:id="rId10"/>
    <p:sldId id="259" r:id="rId11"/>
    <p:sldId id="261" r:id="rId12"/>
    <p:sldId id="263" r:id="rId13"/>
    <p:sldId id="262" r:id="rId14"/>
    <p:sldId id="264" r:id="rId15"/>
    <p:sldId id="265" r:id="rId16"/>
    <p:sldId id="266" r:id="rId17"/>
    <p:sldId id="267" r:id="rId18"/>
    <p:sldId id="268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907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EE493E-776A-44C5-A634-A32401265058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4B61B2-5E4B-4917-BA94-6DA241771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D1ECFF-9330-43A2-BDF5-22F3D4E348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A2D6D-D50C-4D4D-B334-C375571F5017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F342E0-4520-4B56-8B95-7A1A882BF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CC11-4F38-4C0E-B65B-41FF196785A9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D9A8-C029-4576-A98C-D7ACB9244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C71E-DB69-4A46-B222-98D1BA017D1C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BC77-A353-4C65-8979-1CB8B9DA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A814-10A5-43C5-8C5E-F75A7054ABC2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5438-F855-4CE3-82A4-1F0FB1123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A2A7-8563-4DAA-A365-9AAC1C35B6CE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FE72-FBA7-4D34-95F7-BA472906C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6FA0-8FA2-4D14-B4A5-282A4EEDBF7A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E69F-E399-4238-B64A-161E07705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963F4-3AA3-4372-9FDB-2D235A6D5B1C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F0398C-660E-465E-8764-922577AA8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4556-9195-4B5C-B849-12E30DAEF4DB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188A-477D-4A19-8F3D-CA4906945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7E3B-58A8-49D5-B4ED-11D2BBEE611B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18C3-3D8B-4942-82EB-2A05F3BC1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D45E6-0AFC-4A40-AD3C-685885F3B5B9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8C07-1FF4-4AEB-8CE5-849CAF47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6C615-3317-4898-87A5-68AB043CC9D3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20BE-D7EC-41D2-837C-2C4ADF95F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28F16CF-CB30-45AF-8D6D-58E7CD0CEFB3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A52BFA8-BC5F-4CF3-AD92-23CF4B327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9" r:id="rId5"/>
    <p:sldLayoutId id="2147483710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rdastyle.ru/" TargetMode="External"/><Relationship Id="rId2" Type="http://schemas.openxmlformats.org/officeDocument/2006/relationships/hyperlink" Target="http://razuznai.ru/zhurnal_burda_moden_burd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ournals-online.net/757-burda-12-dekabr-2013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azuznai.ru/?goto=http://www.burdafashion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ru-RU" sz="6000" smtClean="0"/>
              <a:t>Получение выкройки швейного изделия из журналов мод.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/>
            <a:r>
              <a:rPr lang="ru-RU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0" y="1341438"/>
            <a:ext cx="4494213" cy="50403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2. Найди в журнале страницу «ИНСТРУКЦИИ».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 следующей  странице «КАК СНИМАТЬ МЕРКИ» в таблице размеров найди свой размер (например размер 38).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PC\Desktop\фотки\УРОКИ\выкройки\IMG_356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88913"/>
            <a:ext cx="3243262" cy="4324350"/>
          </a:xfrm>
        </p:spPr>
      </p:pic>
      <p:pic>
        <p:nvPicPr>
          <p:cNvPr id="23555" name="Picture 3" descr="C:\Users\PC\Desktop\фотки\УРОКИ\выкройки\IMG_35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609850"/>
            <a:ext cx="31321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1143000"/>
            <a:ext cx="3779838" cy="5022850"/>
          </a:xfrm>
        </p:spPr>
        <p:txBody>
          <a:bodyPr/>
          <a:lstStyle/>
          <a:p>
            <a:r>
              <a:rPr lang="ru-RU" smtClean="0"/>
              <a:t>3. Найди в инструкциях выбранную модель 127(размер 38 здесь есть).</a:t>
            </a:r>
          </a:p>
        </p:txBody>
      </p:sp>
      <p:pic>
        <p:nvPicPr>
          <p:cNvPr id="25602" name="Picture 2" descr="C:\Users\PC\Desktop\фотки\УРОКИ\выкройки\IMG_35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188913"/>
            <a:ext cx="5184775" cy="6484937"/>
          </a:xfrm>
        </p:spPr>
      </p:pic>
      <p:sp>
        <p:nvSpPr>
          <p:cNvPr id="6" name="Двойные круглые скобки 5"/>
          <p:cNvSpPr/>
          <p:nvPr/>
        </p:nvSpPr>
        <p:spPr>
          <a:xfrm>
            <a:off x="5003800" y="908050"/>
            <a:ext cx="288925" cy="288925"/>
          </a:xfrm>
          <a:prstGeom prst="bracketPair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898900" cy="5310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4. В инструкциях ознакомиться с разделом «Бумажная выкройка» </a:t>
            </a:r>
            <a:r>
              <a:rPr lang="ru-RU" sz="2700" dirty="0" smtClean="0"/>
              <a:t>(Переснять детали выкройки. Обратите внимание на линии и данные именно для модели 127).</a:t>
            </a:r>
            <a:endParaRPr lang="ru-RU" sz="2700" dirty="0"/>
          </a:p>
        </p:txBody>
      </p:sp>
      <p:pic>
        <p:nvPicPr>
          <p:cNvPr id="26626" name="Picture 2" descr="C:\Users\PC\Desktop\фотки\УРОКИ\выкройки\IMG_35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476250"/>
            <a:ext cx="4683125" cy="6165850"/>
          </a:xfrm>
        </p:spPr>
      </p:pic>
      <p:sp>
        <p:nvSpPr>
          <p:cNvPr id="6" name="Двойные круглые скобки 5"/>
          <p:cNvSpPr/>
          <p:nvPr/>
        </p:nvSpPr>
        <p:spPr>
          <a:xfrm>
            <a:off x="4427538" y="2492375"/>
            <a:ext cx="2305050" cy="720725"/>
          </a:xfrm>
          <a:prstGeom prst="bracketPair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692150"/>
            <a:ext cx="4067175" cy="5761038"/>
          </a:xfrm>
        </p:spPr>
        <p:txBody>
          <a:bodyPr/>
          <a:lstStyle/>
          <a:p>
            <a:r>
              <a:rPr lang="ru-RU" smtClean="0"/>
              <a:t>5. Обратите внимание на выделенный квадрат для данной модели</a:t>
            </a:r>
            <a:br>
              <a:rPr lang="ru-RU" smtClean="0"/>
            </a:br>
            <a:r>
              <a:rPr lang="ru-RU" sz="2700" smtClean="0"/>
              <a:t>(выкройки с красными контурами на листе выкроек В. Детали 21 и 22.) </a:t>
            </a:r>
          </a:p>
        </p:txBody>
      </p:sp>
      <p:pic>
        <p:nvPicPr>
          <p:cNvPr id="27650" name="Picture 2" descr="C:\Users\PC\Desktop\фотки\УРОКИ\выкройки\IMG_35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476250"/>
            <a:ext cx="4824413" cy="6381750"/>
          </a:xfr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732588" y="2133600"/>
            <a:ext cx="0" cy="2374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32588" y="4508500"/>
            <a:ext cx="2087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820150" y="2205038"/>
            <a:ext cx="0" cy="230346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732588" y="2205038"/>
            <a:ext cx="2087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79388" y="1143000"/>
            <a:ext cx="3240087" cy="4589463"/>
          </a:xfrm>
        </p:spPr>
        <p:txBody>
          <a:bodyPr/>
          <a:lstStyle/>
          <a:p>
            <a:r>
              <a:rPr lang="ru-RU" sz="4400" smtClean="0"/>
              <a:t>6. Найди в выкройках лист</a:t>
            </a:r>
            <a:r>
              <a:rPr lang="ru-RU" sz="7200" smtClean="0">
                <a:solidFill>
                  <a:srgbClr val="FF0000"/>
                </a:solidFill>
              </a:rPr>
              <a:t> В</a:t>
            </a:r>
          </a:p>
        </p:txBody>
      </p:sp>
      <p:pic>
        <p:nvPicPr>
          <p:cNvPr id="28674" name="Picture 2" descr="C:\Users\PC\Desktop\фотки\УРОКИ\выкройки\IMG_35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0"/>
            <a:ext cx="4932362" cy="2924175"/>
          </a:xfrm>
        </p:spPr>
      </p:pic>
      <p:pic>
        <p:nvPicPr>
          <p:cNvPr id="28675" name="Picture 3" descr="C:\Users\PC\Desktop\фотки\УРОКИ\выкройки\IMG_35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14600"/>
            <a:ext cx="5867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223963"/>
          </a:xfrm>
        </p:spPr>
        <p:txBody>
          <a:bodyPr/>
          <a:lstStyle/>
          <a:p>
            <a:r>
              <a:rPr lang="ru-RU" sz="3200" smtClean="0"/>
              <a:t>7. Приглядись внимательно к выкройкам, найди необходимые детали 21 и 22</a:t>
            </a:r>
          </a:p>
        </p:txBody>
      </p:sp>
      <p:pic>
        <p:nvPicPr>
          <p:cNvPr id="29698" name="Picture 3" descr="C:\Users\PC\Desktop\фотки\УРОКИ\выкройки\IMG_35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84313"/>
            <a:ext cx="8964612" cy="5373687"/>
          </a:xfrm>
        </p:spPr>
      </p:pic>
      <p:sp>
        <p:nvSpPr>
          <p:cNvPr id="6" name="Двойные круглые скобки 5"/>
          <p:cNvSpPr/>
          <p:nvPr/>
        </p:nvSpPr>
        <p:spPr>
          <a:xfrm>
            <a:off x="7235825" y="1484313"/>
            <a:ext cx="215900" cy="288925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Двойные круглые скобки 6"/>
          <p:cNvSpPr/>
          <p:nvPr/>
        </p:nvSpPr>
        <p:spPr>
          <a:xfrm>
            <a:off x="8101013" y="1557338"/>
            <a:ext cx="287337" cy="215900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Двойные круглые скобки 7"/>
          <p:cNvSpPr/>
          <p:nvPr/>
        </p:nvSpPr>
        <p:spPr>
          <a:xfrm>
            <a:off x="7164388" y="4797425"/>
            <a:ext cx="287337" cy="287338"/>
          </a:xfrm>
          <a:prstGeom prst="bracketPair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войные круглые скобки 9"/>
          <p:cNvSpPr/>
          <p:nvPr/>
        </p:nvSpPr>
        <p:spPr>
          <a:xfrm>
            <a:off x="8027988" y="6524625"/>
            <a:ext cx="288925" cy="333375"/>
          </a:xfrm>
          <a:prstGeom prst="bracketPair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008063"/>
          </a:xfrm>
        </p:spPr>
        <p:txBody>
          <a:bodyPr/>
          <a:lstStyle/>
          <a:p>
            <a:r>
              <a:rPr lang="ru-RU" sz="3200" smtClean="0"/>
              <a:t>8.На лист наложить кальку или пленку и переснять выкройку необходимого размера.</a:t>
            </a:r>
          </a:p>
        </p:txBody>
      </p:sp>
      <p:pic>
        <p:nvPicPr>
          <p:cNvPr id="30722" name="Picture 3" descr="C:\Users\PC\Desktop\фотки\УРОКИ\выкройки\IMG_35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16113"/>
            <a:ext cx="8280400" cy="494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964612" cy="1439863"/>
          </a:xfrm>
        </p:spPr>
        <p:txBody>
          <a:bodyPr/>
          <a:lstStyle/>
          <a:p>
            <a:r>
              <a:rPr lang="ru-RU" sz="3200" smtClean="0"/>
              <a:t>9. Выкройки готовы к сборке, в журнале расписан весь пошив изделия от начала до конца.</a:t>
            </a:r>
          </a:p>
        </p:txBody>
      </p:sp>
      <p:pic>
        <p:nvPicPr>
          <p:cNvPr id="31746" name="Picture 2" descr="C:\Users\PC\Desktop\фотки\УРОКИ\выкройки\IMG_35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060575"/>
            <a:ext cx="7454900" cy="4797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60525"/>
          </a:xfrm>
        </p:spPr>
        <p:txBody>
          <a:bodyPr/>
          <a:lstStyle/>
          <a:p>
            <a:r>
              <a:rPr lang="ru-RU" sz="4800" smtClean="0"/>
              <a:t>Принести на следующий урок: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4400" dirty="0" smtClean="0">
                <a:latin typeface="+mj-lt"/>
              </a:rPr>
              <a:t>Ткань 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4400" dirty="0" smtClean="0">
                <a:latin typeface="+mj-lt"/>
              </a:rPr>
              <a:t>Лекало 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4400" dirty="0" smtClean="0">
                <a:latin typeface="+mj-lt"/>
              </a:rPr>
              <a:t>Ножницы 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4400" dirty="0" smtClean="0">
                <a:latin typeface="+mj-lt"/>
              </a:rPr>
              <a:t>Портновский мел.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4400" dirty="0" smtClean="0">
                <a:latin typeface="+mj-lt"/>
              </a:rPr>
              <a:t>Рабочую тетрадь.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5312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Что мы сегодня успели сделать за урок?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Как вы думаете вам это дальше в жизни пригодится?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С какими трудностями вы столкнулись? 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r>
              <a:rPr lang="ru-RU" sz="6000" smtClean="0"/>
              <a:t>Журналы мод</a:t>
            </a:r>
          </a:p>
        </p:txBody>
      </p:sp>
      <p:pic>
        <p:nvPicPr>
          <p:cNvPr id="15362" name="Picture 2" descr="C:\Users\PC\Desktop\фотки\УРОКИ\выкройки\IMG_35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341438"/>
            <a:ext cx="7635875" cy="523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25538"/>
          </a:xfrm>
        </p:spPr>
        <p:txBody>
          <a:bodyPr/>
          <a:lstStyle/>
          <a:p>
            <a:r>
              <a:rPr lang="ru-RU" smtClean="0">
                <a:cs typeface="Times New Roman" pitchFamily="18" charset="0"/>
              </a:rPr>
              <a:t>Используемая литература.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6578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+mj-lt"/>
              </a:rPr>
              <a:t>С</a:t>
            </a:r>
            <a:r>
              <a:rPr lang="ru-RU" sz="2000" dirty="0" smtClean="0">
                <a:latin typeface="+mj-lt"/>
              </a:rPr>
              <a:t>имоненко В.Д. Технология: </a:t>
            </a:r>
            <a:r>
              <a:rPr lang="ru-RU" sz="2000" b="1" i="1" dirty="0" smtClean="0">
                <a:latin typeface="+mj-lt"/>
              </a:rPr>
              <a:t>учебник </a:t>
            </a:r>
            <a:r>
              <a:rPr lang="ru-RU" sz="2000" i="1" dirty="0" smtClean="0">
                <a:latin typeface="+mj-lt"/>
              </a:rPr>
              <a:t>д</a:t>
            </a:r>
            <a:r>
              <a:rPr lang="ru-RU" sz="2000" dirty="0" smtClean="0">
                <a:latin typeface="+mj-lt"/>
              </a:rPr>
              <a:t>ля учащихся 7 класса общеобразовательной школы /В.Д.Симоненко, О.В. </a:t>
            </a:r>
            <a:r>
              <a:rPr lang="ru-RU" sz="2000" dirty="0" err="1" smtClean="0">
                <a:latin typeface="+mj-lt"/>
              </a:rPr>
              <a:t>Табурчак</a:t>
            </a:r>
            <a:r>
              <a:rPr lang="ru-RU" sz="2000" dirty="0" smtClean="0">
                <a:latin typeface="+mj-lt"/>
              </a:rPr>
              <a:t>, О.А. Кожина. и </a:t>
            </a:r>
            <a:r>
              <a:rPr lang="ru-RU" sz="2000" dirty="0" err="1" smtClean="0">
                <a:latin typeface="+mj-lt"/>
              </a:rPr>
              <a:t>др</a:t>
            </a:r>
            <a:r>
              <a:rPr lang="ru-RU" sz="2000" dirty="0" smtClean="0">
                <a:latin typeface="+mj-lt"/>
              </a:rPr>
              <a:t>; под. ред.В.Д. Симоненко – 3-е изд., </a:t>
            </a:r>
            <a:r>
              <a:rPr lang="ru-RU" sz="2000" dirty="0" err="1" smtClean="0">
                <a:latin typeface="+mj-lt"/>
              </a:rPr>
              <a:t>перераб</a:t>
            </a:r>
            <a:r>
              <a:rPr lang="ru-RU" sz="2000" dirty="0" smtClean="0">
                <a:latin typeface="+mj-lt"/>
              </a:rPr>
              <a:t>. - </a:t>
            </a:r>
            <a:r>
              <a:rPr lang="ru-RU" sz="2000" dirty="0" err="1" smtClean="0">
                <a:latin typeface="+mj-lt"/>
              </a:rPr>
              <a:t>М.:Вентана-Граф</a:t>
            </a:r>
            <a:r>
              <a:rPr lang="ru-RU" sz="2000" dirty="0" smtClean="0">
                <a:latin typeface="+mj-lt"/>
              </a:rPr>
              <a:t>, 2009-176 с.: ил.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+mj-lt"/>
              </a:rPr>
              <a:t>Методические рекомендации. Н.В. Синица; под ред. В.Д. Симоненко. – М.: </a:t>
            </a:r>
            <a:r>
              <a:rPr lang="ru-RU" sz="2000" dirty="0" err="1" smtClean="0">
                <a:latin typeface="+mj-lt"/>
              </a:rPr>
              <a:t>Вентана-Граф</a:t>
            </a:r>
            <a:r>
              <a:rPr lang="ru-RU" sz="2000" dirty="0" smtClean="0">
                <a:latin typeface="+mj-lt"/>
              </a:rPr>
              <a:t>, 2008. – 80с.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err="1" smtClean="0">
                <a:latin typeface="+mj-lt"/>
                <a:hlinkClick r:id="rId2"/>
              </a:rPr>
              <a:t>Разузнай.ру</a:t>
            </a:r>
            <a:r>
              <a:rPr lang="ru-RU" dirty="0" smtClean="0">
                <a:latin typeface="+mj-lt"/>
                <a:hlinkClick r:id="rId2"/>
              </a:rPr>
              <a:t> </a:t>
            </a:r>
            <a:r>
              <a:rPr lang="en-US" dirty="0" smtClean="0">
                <a:latin typeface="+mj-lt"/>
                <a:hlinkClick r:id="rId2"/>
              </a:rPr>
              <a:t>http://razuznai.ru/zhurnal_burda_moden_burda.html</a:t>
            </a:r>
            <a:endParaRPr lang="ru-RU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+mj-lt"/>
              </a:rPr>
              <a:t>Официальный сайт Бурда </a:t>
            </a:r>
            <a:r>
              <a:rPr lang="en-US" dirty="0" smtClean="0">
                <a:latin typeface="+mj-lt"/>
                <a:hlinkClick r:id="rId3"/>
              </a:rPr>
              <a:t>http://www.burdastyle.ru/</a:t>
            </a:r>
            <a:endParaRPr lang="ru-RU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+mj-lt"/>
              </a:rPr>
              <a:t>Журналы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>
                <a:latin typeface="+mj-lt"/>
                <a:hlinkClick r:id="rId4"/>
              </a:rPr>
              <a:t>http://journals-online.net/757-burda-12-dekabr-2013.html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3238"/>
          </a:xfrm>
        </p:spPr>
        <p:txBody>
          <a:bodyPr/>
          <a:lstStyle/>
          <a:p>
            <a:r>
              <a:rPr lang="ru-RU" smtClean="0">
                <a:cs typeface="Times New Roman" pitchFamily="18" charset="0"/>
              </a:rPr>
              <a:t>История журнала «Бурда»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8686800" cy="5232400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+mj-lt"/>
                <a:cs typeface="Times New Roman" pitchFamily="18" charset="0"/>
              </a:rPr>
              <a:t>«Бурда» - это всемирно известное издательство, основанное в немецком городке </a:t>
            </a:r>
            <a:r>
              <a:rPr lang="ru-RU" dirty="0" err="1" smtClean="0">
                <a:latin typeface="+mj-lt"/>
                <a:cs typeface="Times New Roman" pitchFamily="18" charset="0"/>
              </a:rPr>
              <a:t>Оффенбурге</a:t>
            </a:r>
            <a:r>
              <a:rPr lang="ru-RU" dirty="0" smtClean="0">
                <a:latin typeface="+mj-lt"/>
                <a:cs typeface="Times New Roman" pitchFamily="18" charset="0"/>
              </a:rPr>
              <a:t> в конце 1949 года. А уже в начале 1950 года в печати появился первый номер журнала мод «</a:t>
            </a:r>
            <a:r>
              <a:rPr lang="ru-RU" dirty="0" err="1" smtClean="0">
                <a:latin typeface="+mj-lt"/>
                <a:cs typeface="Times New Roman" pitchFamily="18" charset="0"/>
              </a:rPr>
              <a:t>Burda</a:t>
            </a:r>
            <a:r>
              <a:rPr lang="ru-RU" dirty="0" smtClean="0">
                <a:latin typeface="+mj-lt"/>
                <a:cs typeface="Times New Roman" pitchFamily="18" charset="0"/>
              </a:rPr>
              <a:t> </a:t>
            </a:r>
            <a:r>
              <a:rPr lang="ru-RU" dirty="0" err="1" smtClean="0">
                <a:latin typeface="+mj-lt"/>
                <a:cs typeface="Times New Roman" pitchFamily="18" charset="0"/>
              </a:rPr>
              <a:t>moden</a:t>
            </a:r>
            <a:r>
              <a:rPr lang="ru-RU" dirty="0" smtClean="0">
                <a:latin typeface="+mj-lt"/>
                <a:cs typeface="Times New Roman" pitchFamily="18" charset="0"/>
              </a:rPr>
              <a:t>». Практически с первых месяцев своего существования этот журнал стал пользоваться бешенной популярностью не только </a:t>
            </a:r>
            <a:r>
              <a:rPr lang="ru-RU" dirty="0" err="1" smtClean="0">
                <a:latin typeface="+mj-lt"/>
                <a:cs typeface="Times New Roman" pitchFamily="18" charset="0"/>
              </a:rPr>
              <a:t>срели</a:t>
            </a:r>
            <a:r>
              <a:rPr lang="ru-RU" dirty="0" smtClean="0">
                <a:latin typeface="+mj-lt"/>
                <a:cs typeface="Times New Roman" pitchFamily="18" charset="0"/>
              </a:rPr>
              <a:t> немок, но и среди всех европейских женщин. Иметь его в своей коллекции мечтала каждая домохозяйка. Номера складывали, аккуратно хранили и бережно передавали из рук в руки, чтобы каждая женщина или девушка могла сшить себе что-то из представленных на странице журнала моделей. В Советский Союз журнал «</a:t>
            </a:r>
            <a:r>
              <a:rPr lang="ru-RU" dirty="0" err="1" smtClean="0">
                <a:latin typeface="+mj-lt"/>
                <a:cs typeface="Times New Roman" pitchFamily="18" charset="0"/>
              </a:rPr>
              <a:t>Burda</a:t>
            </a:r>
            <a:r>
              <a:rPr lang="ru-RU" dirty="0" smtClean="0">
                <a:latin typeface="+mj-lt"/>
                <a:cs typeface="Times New Roman" pitchFamily="18" charset="0"/>
              </a:rPr>
              <a:t> </a:t>
            </a:r>
            <a:r>
              <a:rPr lang="ru-RU" dirty="0" err="1" smtClean="0">
                <a:latin typeface="+mj-lt"/>
                <a:cs typeface="Times New Roman" pitchFamily="18" charset="0"/>
              </a:rPr>
              <a:t>moden</a:t>
            </a:r>
            <a:r>
              <a:rPr lang="ru-RU" dirty="0" smtClean="0">
                <a:latin typeface="+mj-lt"/>
                <a:cs typeface="Times New Roman" pitchFamily="18" charset="0"/>
              </a:rPr>
              <a:t>» сначала провозили нелегально – с оказией или целенаправленно с целью перепродажи с огромной наценкой.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25"/>
          </a:xfrm>
        </p:spPr>
        <p:txBody>
          <a:bodyPr/>
          <a:lstStyle/>
          <a:p>
            <a:r>
              <a:rPr lang="ru-RU" smtClean="0"/>
              <a:t>Выкройки в журнале Бурда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975" y="1412875"/>
            <a:ext cx="9324975" cy="5616575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+mj-lt"/>
              </a:rPr>
              <a:t>Начиная с 1952 года каждые 6 месяцев, издательство Бурда издает отдельный каталог с выкройками. Так, в январе и июле выходит компактный каталог, где имеется более 700 моделей с подробнейшими выкройками. Помимо этого, читательницы каждый месяц пополняют свою коллекцию журналов.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>
                <a:latin typeface="+mj-lt"/>
              </a:rPr>
              <a:t>   Каждая выкройка из журнала «</a:t>
            </a:r>
            <a:r>
              <a:rPr lang="ru-RU" sz="2400" dirty="0" err="1" smtClean="0">
                <a:latin typeface="+mj-lt"/>
              </a:rPr>
              <a:t>Burda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moden</a:t>
            </a:r>
            <a:r>
              <a:rPr lang="ru-RU" sz="2400" dirty="0" smtClean="0">
                <a:latin typeface="+mj-lt"/>
              </a:rPr>
              <a:t>» снабжается подробным описанием, включающим сложность конкретной модели, советы по подбору ткани, расчету ее количества для каждого размера.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Официальный сайт Бурда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2852738"/>
            <a:ext cx="9144000" cy="3721100"/>
          </a:xfrm>
        </p:spPr>
        <p:txBody>
          <a:bodyPr/>
          <a:lstStyle/>
          <a:p>
            <a:r>
              <a:rPr lang="en-US" sz="4800" smtClean="0">
                <a:hlinkClick r:id="rId2"/>
              </a:rPr>
              <a:t>http://razuznai.ru/?goto=http://www.burdafashion.com</a:t>
            </a:r>
            <a:r>
              <a:rPr lang="ru-RU" sz="480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52525"/>
          </a:xfrm>
        </p:spPr>
        <p:txBody>
          <a:bodyPr/>
          <a:lstStyle/>
          <a:p>
            <a:r>
              <a:rPr lang="ru-RU" sz="2800" smtClean="0"/>
              <a:t>Просмотреть, какое количество моделей содержит один журнал, полистайте журналы, которые лежат на ваших столах. </a:t>
            </a:r>
          </a:p>
        </p:txBody>
      </p:sp>
      <p:pic>
        <p:nvPicPr>
          <p:cNvPr id="19458" name="Picture 2" descr="C:\Users\PC\Desktop\фотки\УРОКИ\выкройки\IMG_35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00213"/>
            <a:ext cx="7851775" cy="4945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Подготовить рабочее место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журнал мод 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BURDA MODEN</a:t>
            </a:r>
            <a:endParaRPr lang="ru-RU" sz="4800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калька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фломастер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647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Алгоритм действий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876925"/>
          </a:xfrm>
        </p:spPr>
        <p:txBody>
          <a:bodyPr>
            <a:normAutofit lnSpcReduction="10000"/>
          </a:bodyPr>
          <a:lstStyle/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smtClean="0">
                <a:latin typeface="Trebuchet MS" pitchFamily="34" charset="0"/>
              </a:rPr>
              <a:t>Выбрать понравившуюся модель, например: 127</a:t>
            </a:r>
            <a:endParaRPr lang="ru-RU" sz="2400" smtClean="0">
              <a:latin typeface="Arial" charset="0"/>
            </a:endParaRP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smtClean="0">
                <a:latin typeface="Trebuchet MS" pitchFamily="34" charset="0"/>
              </a:rPr>
              <a:t>Найди в журнале страницу «ИНСТРУКЦИИ».</a:t>
            </a:r>
            <a:br>
              <a:rPr lang="ru-RU" sz="2400" smtClean="0">
                <a:latin typeface="Trebuchet MS" pitchFamily="34" charset="0"/>
              </a:rPr>
            </a:br>
            <a:r>
              <a:rPr lang="ru-RU" sz="2400" smtClean="0">
                <a:latin typeface="Trebuchet MS" pitchFamily="34" charset="0"/>
              </a:rPr>
              <a:t>На следующей  странице «КАК СНИМАТЬ МЕРКИ» в таблице размеров найди свой размер </a:t>
            </a:r>
            <a:endParaRPr lang="ru-RU" sz="2400" smtClean="0">
              <a:latin typeface="Arial" charset="0"/>
            </a:endParaRP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smtClean="0">
                <a:latin typeface="Trebuchet MS" pitchFamily="34" charset="0"/>
              </a:rPr>
              <a:t>Найди в инструкциях выбранную модель 127</a:t>
            </a:r>
            <a:endParaRPr lang="ru-RU" sz="2400" smtClean="0">
              <a:latin typeface="Arial" charset="0"/>
            </a:endParaRP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smtClean="0">
                <a:latin typeface="Trebuchet MS" pitchFamily="34" charset="0"/>
              </a:rPr>
              <a:t>В инструкциях ознакомиться с разделом «Бумажная выкройка».  (Переснять детали выкройки. Обратите внимание на линии и данные именно для </a:t>
            </a:r>
            <a:r>
              <a:rPr lang="ru-RU" sz="2400" smtClean="0">
                <a:latin typeface="Arial" charset="0"/>
              </a:rPr>
              <a:t>выбранной </a:t>
            </a:r>
            <a:r>
              <a:rPr lang="ru-RU" sz="2400" smtClean="0">
                <a:latin typeface="Trebuchet MS" pitchFamily="34" charset="0"/>
              </a:rPr>
              <a:t>модели).</a:t>
            </a: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smtClean="0">
                <a:latin typeface="Trebuchet MS" pitchFamily="34" charset="0"/>
              </a:rPr>
              <a:t>Обратите внимание на выделенный квадрат для данной модели</a:t>
            </a:r>
            <a:br>
              <a:rPr lang="ru-RU" sz="2400" smtClean="0">
                <a:latin typeface="Trebuchet MS" pitchFamily="34" charset="0"/>
              </a:rPr>
            </a:br>
            <a:r>
              <a:rPr lang="ru-RU" sz="2400" smtClean="0">
                <a:latin typeface="Trebuchet MS" pitchFamily="34" charset="0"/>
              </a:rPr>
              <a:t>(выкройки с красными контурами на листе выкроек В.</a:t>
            </a:r>
            <a:r>
              <a:rPr lang="ru-RU" sz="2400" smtClean="0">
                <a:latin typeface="Arial" charset="0"/>
              </a:rPr>
              <a:t>)</a:t>
            </a: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smtClean="0">
                <a:latin typeface="Trebuchet MS" pitchFamily="34" charset="0"/>
              </a:rPr>
              <a:t>Найди в выкройках лист В.</a:t>
            </a:r>
            <a:endParaRPr lang="ru-RU" sz="2400" smtClean="0">
              <a:latin typeface="Arial" charset="0"/>
            </a:endParaRP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smtClean="0">
                <a:latin typeface="Trebuchet MS" pitchFamily="34" charset="0"/>
              </a:rPr>
              <a:t>Приглядись внимательно к выкройкам, найди необходимые детали</a:t>
            </a:r>
            <a:r>
              <a:rPr lang="ru-RU" sz="2400" smtClean="0">
                <a:latin typeface="Arial" charset="0"/>
              </a:rPr>
              <a:t>.</a:t>
            </a: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smtClean="0">
                <a:latin typeface="Trebuchet MS" pitchFamily="34" charset="0"/>
              </a:rPr>
              <a:t>На лист наложить кальку и переснять выкройку необходимого размера.</a:t>
            </a:r>
            <a:endParaRPr lang="ru-RU" sz="2400" smtClean="0">
              <a:latin typeface="Arial" charset="0"/>
            </a:endParaRP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smtClean="0">
                <a:latin typeface="Trebuchet MS" pitchFamily="34" charset="0"/>
              </a:rPr>
              <a:t>Выкройки готовы к сборке, в журнале расписан весь пошив изделия от начала до конца.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4140200" cy="6192837"/>
          </a:xfrm>
        </p:spPr>
        <p:txBody>
          <a:bodyPr/>
          <a:lstStyle/>
          <a:p>
            <a:r>
              <a:rPr lang="ru-RU" smtClean="0"/>
              <a:t>1. Выбрать понравившуюся модель, например: 127. </a:t>
            </a:r>
            <a:r>
              <a:rPr lang="ru-RU" sz="2800" smtClean="0"/>
              <a:t>(в 7 классе на уроках технологии шьют изделие с цельнокроеным рукавом).</a:t>
            </a:r>
          </a:p>
        </p:txBody>
      </p:sp>
      <p:pic>
        <p:nvPicPr>
          <p:cNvPr id="22530" name="Picture 2" descr="C:\Users\PC\Desktop\фотки\УРОКИ\выкройки\IMG_35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59513" y="0"/>
            <a:ext cx="2884487" cy="4248150"/>
          </a:xfrm>
        </p:spPr>
      </p:pic>
      <p:pic>
        <p:nvPicPr>
          <p:cNvPr id="22531" name="Picture 3" descr="C:\Users\PC\Desktop\фотки\УРОКИ\выкройки\IMG_3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708275"/>
            <a:ext cx="302418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199</TotalTime>
  <Words>454</Words>
  <Application>Microsoft Office PowerPoint</Application>
  <PresentationFormat>Экран (4:3)</PresentationFormat>
  <Paragraphs>52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Получение выкройки швейного изделия из журналов мод.</vt:lpstr>
      <vt:lpstr>Журналы мод</vt:lpstr>
      <vt:lpstr>История журнала «Бурда»</vt:lpstr>
      <vt:lpstr>Выкройки в журнале Бурда</vt:lpstr>
      <vt:lpstr>Официальный сайт Бурда</vt:lpstr>
      <vt:lpstr>Просмотреть, какое количество моделей содержит один журнал, полистайте журналы, которые лежат на ваших столах. </vt:lpstr>
      <vt:lpstr>Подготовить рабочее место</vt:lpstr>
      <vt:lpstr>Алгоритм действий</vt:lpstr>
      <vt:lpstr>1. Выбрать понравившуюся модель, например: 127. (в 7 классе на уроках технологии шьют изделие с цельнокроеным рукавом).</vt:lpstr>
      <vt:lpstr>2. Найди в журнале страницу «ИНСТРУКЦИИ».  На следующей  странице «КАК СНИМАТЬ МЕРКИ» в таблице размеров найди свой размер (например размер 38). </vt:lpstr>
      <vt:lpstr>3. Найди в инструкциях выбранную модель 127(размер 38 здесь есть).</vt:lpstr>
      <vt:lpstr>4. В инструкциях ознакомиться с разделом «Бумажная выкройка» (Переснять детали выкройки. Обратите внимание на линии и данные именно для модели 127).</vt:lpstr>
      <vt:lpstr>5. Обратите внимание на выделенный квадрат для данной модели (выкройки с красными контурами на листе выкроек В. Детали 21 и 22.) </vt:lpstr>
      <vt:lpstr>6. Найди в выкройках лист В</vt:lpstr>
      <vt:lpstr>7. Приглядись внимательно к выкройкам, найди необходимые детали 21 и 22</vt:lpstr>
      <vt:lpstr>8.На лист наложить кальку или пленку и переснять выкройку необходимого размера.</vt:lpstr>
      <vt:lpstr>9. Выкройки готовы к сборке, в журнале расписан весь пошив изделия от начала до конца.</vt:lpstr>
      <vt:lpstr>Принести на следующий урок:</vt:lpstr>
      <vt:lpstr>   </vt:lpstr>
      <vt:lpstr>Используемая литература.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выкройки швейного изделия из журналов мод.</dc:title>
  <dc:creator>PC</dc:creator>
  <cp:lastModifiedBy>ddd ddd</cp:lastModifiedBy>
  <cp:revision>20</cp:revision>
  <dcterms:created xsi:type="dcterms:W3CDTF">2013-12-20T13:32:22Z</dcterms:created>
  <dcterms:modified xsi:type="dcterms:W3CDTF">2022-02-01T08:19:18Z</dcterms:modified>
</cp:coreProperties>
</file>