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3"/>
  </p:notesMasterIdLst>
  <p:sldIdLst>
    <p:sldId id="257" r:id="rId2"/>
    <p:sldId id="258" r:id="rId3"/>
    <p:sldId id="259" r:id="rId4"/>
    <p:sldId id="265" r:id="rId5"/>
    <p:sldId id="418" r:id="rId6"/>
    <p:sldId id="266" r:id="rId7"/>
    <p:sldId id="261" r:id="rId8"/>
    <p:sldId id="267" r:id="rId9"/>
    <p:sldId id="268" r:id="rId10"/>
    <p:sldId id="269" r:id="rId11"/>
    <p:sldId id="270" r:id="rId12"/>
    <p:sldId id="271" r:id="rId13"/>
    <p:sldId id="272" r:id="rId14"/>
    <p:sldId id="414" r:id="rId15"/>
    <p:sldId id="415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2" r:id="rId24"/>
    <p:sldId id="284" r:id="rId25"/>
    <p:sldId id="286" r:id="rId26"/>
    <p:sldId id="288" r:id="rId27"/>
    <p:sldId id="289" r:id="rId28"/>
    <p:sldId id="290" r:id="rId29"/>
    <p:sldId id="293" r:id="rId30"/>
    <p:sldId id="295" r:id="rId31"/>
    <p:sldId id="297" r:id="rId32"/>
    <p:sldId id="299" r:id="rId33"/>
    <p:sldId id="300" r:id="rId34"/>
    <p:sldId id="301" r:id="rId35"/>
    <p:sldId id="302" r:id="rId36"/>
    <p:sldId id="303" r:id="rId37"/>
    <p:sldId id="304" r:id="rId38"/>
    <p:sldId id="306" r:id="rId39"/>
    <p:sldId id="308" r:id="rId40"/>
    <p:sldId id="309" r:id="rId41"/>
    <p:sldId id="311" r:id="rId42"/>
    <p:sldId id="313" r:id="rId43"/>
    <p:sldId id="315" r:id="rId44"/>
    <p:sldId id="318" r:id="rId45"/>
    <p:sldId id="320" r:id="rId46"/>
    <p:sldId id="321" r:id="rId47"/>
    <p:sldId id="317" r:id="rId48"/>
    <p:sldId id="322" r:id="rId49"/>
    <p:sldId id="330" r:id="rId50"/>
    <p:sldId id="325" r:id="rId51"/>
    <p:sldId id="331" r:id="rId52"/>
    <p:sldId id="332" r:id="rId53"/>
    <p:sldId id="333" r:id="rId54"/>
    <p:sldId id="354" r:id="rId55"/>
    <p:sldId id="329" r:id="rId56"/>
    <p:sldId id="336" r:id="rId57"/>
    <p:sldId id="338" r:id="rId58"/>
    <p:sldId id="339" r:id="rId59"/>
    <p:sldId id="340" r:id="rId60"/>
    <p:sldId id="342" r:id="rId61"/>
    <p:sldId id="343" r:id="rId62"/>
    <p:sldId id="344" r:id="rId63"/>
    <p:sldId id="346" r:id="rId64"/>
    <p:sldId id="347" r:id="rId65"/>
    <p:sldId id="350" r:id="rId66"/>
    <p:sldId id="349" r:id="rId67"/>
    <p:sldId id="353" r:id="rId68"/>
    <p:sldId id="352" r:id="rId69"/>
    <p:sldId id="355" r:id="rId70"/>
    <p:sldId id="356" r:id="rId71"/>
    <p:sldId id="357" r:id="rId72"/>
    <p:sldId id="358" r:id="rId73"/>
    <p:sldId id="359" r:id="rId74"/>
    <p:sldId id="360" r:id="rId75"/>
    <p:sldId id="361" r:id="rId76"/>
    <p:sldId id="362" r:id="rId77"/>
    <p:sldId id="363" r:id="rId78"/>
    <p:sldId id="364" r:id="rId79"/>
    <p:sldId id="365" r:id="rId80"/>
    <p:sldId id="366" r:id="rId81"/>
    <p:sldId id="367" r:id="rId82"/>
    <p:sldId id="368" r:id="rId83"/>
    <p:sldId id="369" r:id="rId84"/>
    <p:sldId id="370" r:id="rId85"/>
    <p:sldId id="371" r:id="rId86"/>
    <p:sldId id="372" r:id="rId87"/>
    <p:sldId id="373" r:id="rId88"/>
    <p:sldId id="416" r:id="rId89"/>
    <p:sldId id="374" r:id="rId90"/>
    <p:sldId id="375" r:id="rId91"/>
    <p:sldId id="376" r:id="rId92"/>
    <p:sldId id="377" r:id="rId93"/>
    <p:sldId id="378" r:id="rId94"/>
    <p:sldId id="379" r:id="rId95"/>
    <p:sldId id="380" r:id="rId96"/>
    <p:sldId id="381" r:id="rId97"/>
    <p:sldId id="384" r:id="rId98"/>
    <p:sldId id="383" r:id="rId99"/>
    <p:sldId id="385" r:id="rId100"/>
    <p:sldId id="386" r:id="rId101"/>
    <p:sldId id="387" r:id="rId102"/>
    <p:sldId id="388" r:id="rId103"/>
    <p:sldId id="389" r:id="rId104"/>
    <p:sldId id="391" r:id="rId105"/>
    <p:sldId id="390" r:id="rId106"/>
    <p:sldId id="393" r:id="rId107"/>
    <p:sldId id="409" r:id="rId108"/>
    <p:sldId id="395" r:id="rId109"/>
    <p:sldId id="396" r:id="rId110"/>
    <p:sldId id="410" r:id="rId111"/>
    <p:sldId id="398" r:id="rId112"/>
    <p:sldId id="399" r:id="rId113"/>
    <p:sldId id="400" r:id="rId114"/>
    <p:sldId id="401" r:id="rId115"/>
    <p:sldId id="411" r:id="rId116"/>
    <p:sldId id="412" r:id="rId117"/>
    <p:sldId id="404" r:id="rId118"/>
    <p:sldId id="405" r:id="rId119"/>
    <p:sldId id="406" r:id="rId120"/>
    <p:sldId id="407" r:id="rId121"/>
    <p:sldId id="413" r:id="rId1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7D7"/>
    <a:srgbClr val="0033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2" autoAdjust="0"/>
    <p:restoredTop sz="94660"/>
  </p:normalViewPr>
  <p:slideViewPr>
    <p:cSldViewPr>
      <p:cViewPr varScale="1">
        <p:scale>
          <a:sx n="99" d="100"/>
          <a:sy n="99" d="100"/>
        </p:scale>
        <p:origin x="2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F8F61BC-CE86-45E9-A696-837BABEA665F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05B5EFD-9BAD-41C3-AC4C-E3F2874895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961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6DEF01-8D52-4A7D-98C5-6958F807A6B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57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A890C8-EF40-423A-B8FB-CA61EB49AB0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81383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81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00C4A1-BDAC-4378-A60E-D37B6D1D88A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23014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201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A44ABF-5FBA-4D2D-AEE0-7FB5A918180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60848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222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3A63F15-570D-4C39-9F1E-659E08E2458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36239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242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32708E-E39A-4478-8048-02C8140F881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94782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263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A16041-B2FE-4438-86EC-A62BEDE89B3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34606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283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706C34-346A-4E1A-BCB8-21FBB31B577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52906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324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2A8509E-70BF-465E-8033-72A67E8A028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53372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7D32AB0-0FD8-42CC-AE3C-811FA8CD9F3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2024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365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8AC174-969F-43CE-BCDF-E0A95FA3B8C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51124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385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EE21A3-7A0E-4524-BDCB-E08D917CC6E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057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F7B421-740D-4AAB-844C-25FD8E07719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83662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406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3C285E-FBF3-48A2-91D1-7A5F00F1CD4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41184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426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B09B64-1855-4EEF-BE84-2FFF8AFE070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4627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447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D8DAD8-D0EA-42DD-836E-D2AAE11AB80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1638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467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36E176-3FA2-42CD-83FE-7AFF029E0CC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26857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488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086BBD-22AD-4836-9150-E3D58A49E37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38953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08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D6D7EA-AFEE-4C2F-B854-12980DCFEEF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31043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29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29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9B984A0-3969-4723-A8E1-54BE2379268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7741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49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D8290A-3600-4D84-9433-7FA6C48F262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75400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70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1C8CAD-204C-464B-97A1-59B270E6408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260275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90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90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4B85B4-582D-4896-9966-A7EC6185FDD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687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04C4BA-5363-4423-8942-FE9A82EB9F7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57894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611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0E19D1-5221-47BC-9552-CA9C7471FB4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14297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631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2DAC49-F977-4417-9F85-091A7EC74BD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987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2329E1-B81C-4B94-AEA8-6105E18823B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042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D4549DC-C398-427F-A01F-EA883E8B8B9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77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C0691E-01AA-4CD3-96E1-9A13E41A51B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750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6F9B44B-9324-40CF-8A9A-A3B50EAF092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159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072E05-8BE6-4414-B884-447A7C62083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233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01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245A5D-3FC2-4160-AA99-E0DB5AD4A09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389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15EAB07-3A8D-48BB-9F84-2ACC1C08A0B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685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A9F245-E4BF-4438-9F31-20FE23CA515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9121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13471C-A06D-4B6D-9970-37B5973BB4A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911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6FCB22-AD0F-4BA6-AA74-80CFEEE9902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703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83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035639-FF50-4699-A069-E909938A994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675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04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C0FE51-B496-4A6B-B164-F7B632F89E8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845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FDAA04-C8C1-4777-9352-D20144336BF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4184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45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D65B81-A2E4-45F4-9AC8-BE86B86F4C1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1266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65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2502DB-88E2-4B31-A6B4-3E8178D2631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570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86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1D4C37-DBC5-4A81-9EAF-168844005BD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0137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06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EA712B8-18E0-405B-A51B-829C4424BE9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8471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47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95B660-098E-4577-92FA-2D5D62C7D12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769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C504908-A4FC-49FA-8691-22F6C139173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4798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68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31BE59-1953-47CC-A022-317A692B3CB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6387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88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7A06FD-E9B2-4D47-A8FD-6028EA48184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8140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08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50779A-7C66-4A4B-94FE-8E179CB7E72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346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29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39D65A-CDF1-4E52-A1B0-447E4A085AF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7241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49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8B801A-901B-4C71-9B01-40B9DD12728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1445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70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58AE52-8319-4F66-B31C-7B00471650C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3799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90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69B67E-D515-4E62-AC7E-CA9213DED8D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1840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11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F4724F-7A65-44EB-8F49-80B5923CE06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5716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31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6EA25E-B773-4254-88D6-BF939E4018B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0490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52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394474-BA43-4264-81DF-49C51ABE985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881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2CD2F6-76BB-44B9-9F29-9711F13A4EB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4953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72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56EE46-1EA8-4548-B0B3-93D74E49646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4398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93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E56D88-D90D-4939-9F92-2B63FDFB293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3729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13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438D91-B385-4673-9FAA-A89D2D81A22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1374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34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E8DD8D-16A8-4CAA-AEB2-280697F12A8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6271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54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BC4DE0-36F2-4ACE-B25A-69AA51C54DD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9204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75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1D88253-9A70-449B-9F7D-1426F47157E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1192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95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C6308B-DDD9-41F9-B3BF-63F8AE5F395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2608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16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8C55E07-2FC9-49BA-9D90-22F60919EF0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7451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36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3BFD91-6E1F-42CB-91F1-4454F650DF8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1515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57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6B9F94-7F6B-4438-9823-514B739EA7B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440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2CD2F6-76BB-44B9-9F29-9711F13A4EB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4068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77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36D1F7-C451-4A5E-802D-1D6A49388A0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8083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98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79624A-B7A1-43E5-876B-7CCFCE71DFB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1695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218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70ACA3-1D0B-4770-8360-56A51B7D9C0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8089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239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A1BBC9-422F-482E-9876-541B9DBFAFA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8685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259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6888DC0-4B3F-499E-807D-ACEC064F105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9392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280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54B897-E4A3-4DC0-A84B-B1947996A45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6996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300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81935E9-3BF1-455E-9DD9-77573D11865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2294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320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B215C43-1638-497C-BF0D-D3BB578C97B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6223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341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84E121-BEBC-4306-817A-34E2248E933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46138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361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F154A6-A26F-4EBA-A8EF-FCFA92E3A79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416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E16BE3-5808-4D63-8CA0-7C55C13798E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81236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382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61BCA3-8120-41BF-BD5D-C2569076431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95364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402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7D9775-2B18-4BBA-9AA4-1C2E8DBBC94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3045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423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39D3C6-00A7-4F72-B727-DFE0BDB2461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59838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44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EE5D9A-C390-4CD0-B1B1-9FF85CF1E6A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8232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46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C59E427-AB81-4D64-A696-A164945219F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1937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484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FBB5B2-DC11-47C8-91BA-D3B185C0497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52446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0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A148854-8BAB-4D13-B777-513B86A9FD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17335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2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05FB7A1-4B98-4196-A696-EBD3E92AA12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30519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4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41DBA8-E582-4B6A-A134-E0A1AEB7F83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69930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6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7D6063-5645-4514-B5A3-12519574632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078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0CA6ED-0504-4006-94B6-6CAA5402A16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46329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87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6D9B24-5D15-4011-865B-22FF6DC7B1E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37600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07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E3E817-432C-4AB6-BA5A-07F8CC4EE9F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05766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28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AACCBD-D0AF-4CB7-B6F7-D72BE6CF072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556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48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B8E61B0-6B8E-4F14-9976-5A240188FC1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42279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69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A3DA88-6BB0-4EFE-B6BA-DEC50888C5E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6251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89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B77869-CB63-4592-8C4E-42DED21DB77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39822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10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BB722D-7305-44CF-9280-5BB58C716DA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64723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30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F6030B-6394-4966-90EF-8BFD4220CCE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662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51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60661B-E6FC-4FB9-9D55-68CD594B857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51450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71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32C84D-2444-415D-951E-62BDBDAA2E0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604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0FA41E-A091-45CA-B921-2B897112AD4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9593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92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56A9DFA-B231-4BA2-8008-A562961FB95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01240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12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FC392A-B338-4079-90B6-774C426B683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42504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32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8E40C0-1884-42EE-8DDE-142E45F1279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39544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53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BD7E96D-1AFC-4632-B8E7-22CC1828AA8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41833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73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24FC8F-8CAD-45AF-917A-A0A35B74059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95232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94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DBDF21-6BCD-4F47-B9A8-63BB1A38E41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67956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14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8C00E6E-08D8-4443-93FD-F784333AAFC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33110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35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0BA18A-FF92-4BE3-B068-EF5E88F452B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6507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55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45E552-2AC6-4A4A-B478-DDCEE486CA8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21828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55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45E552-2AC6-4A4A-B478-DDCEE486CA8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514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A94EE9-00E3-4FC2-BDAF-D1E575901DA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26134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76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621677E-0E09-4B71-90C3-8F19A6E0505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09246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96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621953-D972-42A8-8058-C57A1285177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74401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017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9D34F5-ABD4-46BD-B5C1-37EDA573EA7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12418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037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6258FD-8A8E-4DA0-9989-083D6984E04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68702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058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D4A494-7B5A-41D0-9F04-1C4F4807328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19692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078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6D37A6-9A63-46F0-A15E-DA58F205F12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87124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099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C75FC5-2DE0-4B1B-AB92-85DF595EF07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15756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19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3F60DC-6BFE-4190-A4D7-E2A7926DA40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75325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40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14312AC-256A-40EE-ADA1-7763E82944B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77307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60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9B41BC-0D3D-4EF1-A872-887133BEB48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851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45218-3FD1-41A8-AF6B-709DB6873330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BFB02-857A-44A0-8447-6DC19D3205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068FC-C4BF-419E-BB1F-374E7BEC9514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4D99D-2035-458C-81DA-A3FC32A4A2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2728E-DAC7-4D41-BF5A-A2DBB760BBBB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CBE1C-E8E1-40E5-9FD9-3C193763A3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3886200" cy="213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09600" y="3886200"/>
            <a:ext cx="3886200" cy="213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1A213-30EF-4E6F-B924-B1DA6DC5C7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B773A-CF43-458A-87FB-6D05045F52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AF889-C520-4742-9218-C6A16F23D0AF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A2E9F-A68B-4C1D-B218-B0003A2B5C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92F78-5885-4F28-BF39-AB324E297AE1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A086E-92B7-48D7-81A4-C70B459C01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41DF9-1971-484B-9E16-E5F1B250DA05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B6308-6EE7-45AA-9491-1A0FCC3D95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7DBBA-D025-42FE-A8AE-835731017F4F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04F1F-9005-465D-9420-64B6E5F6C0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0E74D-21FB-46DE-944E-CE884A4CE816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C93ED-EE93-4BC3-837A-767C8E0081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721C4-31B5-4DB5-91B0-31A489EE5229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DD59D-B260-4C4F-8E8B-774DF06A77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94F7E-4BA2-44D4-887A-AAB5E7CB92DB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7D544-A258-4B8C-A499-0967A909B6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D3FE0-3D04-49B4-BA14-56AC5788A751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EDF3F-8D9E-4ADF-BE56-67E590564E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2B3A35-4376-42E6-B9AD-DF622005B564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69E2EB5-5920-4A14-B3AB-3AD3E8D468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4" r:id="rId2"/>
    <p:sldLayoutId id="2147483683" r:id="rId3"/>
    <p:sldLayoutId id="2147483682" r:id="rId4"/>
    <p:sldLayoutId id="2147483681" r:id="rId5"/>
    <p:sldLayoutId id="2147483680" r:id="rId6"/>
    <p:sldLayoutId id="2147483679" r:id="rId7"/>
    <p:sldLayoutId id="2147483678" r:id="rId8"/>
    <p:sldLayoutId id="2147483677" r:id="rId9"/>
    <p:sldLayoutId id="2147483676" r:id="rId10"/>
    <p:sldLayoutId id="2147483675" r:id="rId11"/>
    <p:sldLayoutId id="2147483686" r:id="rId12"/>
    <p:sldLayoutId id="214748368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.wmf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w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w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w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w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wmf"/><Relationship Id="rId4" Type="http://schemas.openxmlformats.org/officeDocument/2006/relationships/image" Target="../media/image217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w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wmf"/><Relationship Id="rId4" Type="http://schemas.openxmlformats.org/officeDocument/2006/relationships/image" Target="../media/image2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w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wmf"/><Relationship Id="rId4" Type="http://schemas.openxmlformats.org/officeDocument/2006/relationships/image" Target="../media/image223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w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w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wmf"/><Relationship Id="rId4" Type="http://schemas.openxmlformats.org/officeDocument/2006/relationships/image" Target="../media/image227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wmf"/><Relationship Id="rId4" Type="http://schemas.openxmlformats.org/officeDocument/2006/relationships/image" Target="../media/image229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wmf"/><Relationship Id="rId4" Type="http://schemas.openxmlformats.org/officeDocument/2006/relationships/image" Target="../media/image2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wmf"/><Relationship Id="rId4" Type="http://schemas.openxmlformats.org/officeDocument/2006/relationships/image" Target="../media/image233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4.wmf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wmf"/><Relationship Id="rId5" Type="http://schemas.openxmlformats.org/officeDocument/2006/relationships/image" Target="../media/image61.jpeg"/><Relationship Id="rId4" Type="http://schemas.openxmlformats.org/officeDocument/2006/relationships/image" Target="../media/image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gif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4.wmf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11" Type="http://schemas.openxmlformats.org/officeDocument/2006/relationships/image" Target="../media/image79.pn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wmf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wmf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wmf"/><Relationship Id="rId4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4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10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1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4.wmf"/><Relationship Id="rId9" Type="http://schemas.openxmlformats.org/officeDocument/2006/relationships/image" Target="../media/image11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wmf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wmf"/><Relationship Id="rId4" Type="http://schemas.openxmlformats.org/officeDocument/2006/relationships/image" Target="../media/image12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4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13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4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4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15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15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w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14.jpeg"/><Relationship Id="rId7" Type="http://schemas.openxmlformats.org/officeDocument/2006/relationships/image" Target="../media/image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wmf"/><Relationship Id="rId4" Type="http://schemas.openxmlformats.org/officeDocument/2006/relationships/image" Target="../media/image16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w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4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wmf"/><Relationship Id="rId4" Type="http://schemas.openxmlformats.org/officeDocument/2006/relationships/image" Target="../media/image17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wmf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3" Type="http://schemas.openxmlformats.org/officeDocument/2006/relationships/image" Target="../media/image186.jpeg"/><Relationship Id="rId7" Type="http://schemas.openxmlformats.org/officeDocument/2006/relationships/image" Target="../media/image190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10" Type="http://schemas.openxmlformats.org/officeDocument/2006/relationships/image" Target="../media/image193.jpeg"/><Relationship Id="rId4" Type="http://schemas.openxmlformats.org/officeDocument/2006/relationships/image" Target="../media/image187.jpeg"/><Relationship Id="rId9" Type="http://schemas.openxmlformats.org/officeDocument/2006/relationships/image" Target="../media/image19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wmf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8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wmf"/><Relationship Id="rId4" Type="http://schemas.openxmlformats.org/officeDocument/2006/relationships/image" Target="../media/image204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wmf"/><Relationship Id="rId4" Type="http://schemas.openxmlformats.org/officeDocument/2006/relationships/image" Target="../media/image207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wmf"/><Relationship Id="rId4" Type="http://schemas.openxmlformats.org/officeDocument/2006/relationships/image" Target="../media/image20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Общая теория денег и кредита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386" name="Picture 4" descr="C:\Users\Максим Сергеевич\Pictures\Организатор клипов (Microsoft)\j0230415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63" y="4000500"/>
            <a:ext cx="28590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 descr="C:\Users\Максим Сергеевич\Pictures\Организатор клипов (Microsoft)\j0310602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25" y="1214438"/>
            <a:ext cx="28575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0" y="1484313"/>
            <a:ext cx="5072063" cy="32750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7200" b="1">
                <a:solidFill>
                  <a:srgbClr val="17375E"/>
                </a:solidFill>
                <a:latin typeface="Times New Roman" pitchFamily="18" charset="0"/>
              </a:rPr>
              <a:t>История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7200" b="1">
                <a:solidFill>
                  <a:srgbClr val="17375E"/>
                </a:solidFill>
                <a:latin typeface="Times New Roman" pitchFamily="18" charset="0"/>
              </a:rPr>
              <a:t>развития денег</a:t>
            </a:r>
            <a:r>
              <a:rPr lang="ru-RU" sz="8800" b="1">
                <a:solidFill>
                  <a:srgbClr val="17375E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844809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.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539750" y="5084763"/>
            <a:ext cx="55864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ru-RU" sz="2400" b="1">
                <a:solidFill>
                  <a:srgbClr val="0033CC"/>
                </a:solidFill>
                <a:latin typeface="Monotype Corsiva" pitchFamily="66" charset="0"/>
              </a:rPr>
              <a:t>Деньги никого не сделали дураком, они только </a:t>
            </a:r>
          </a:p>
          <a:p>
            <a:pPr algn="r"/>
            <a:r>
              <a:rPr lang="ru-RU" sz="2400" b="1">
                <a:solidFill>
                  <a:srgbClr val="0033CC"/>
                </a:solidFill>
                <a:latin typeface="Monotype Corsiva" pitchFamily="66" charset="0"/>
              </a:rPr>
              <a:t>выставляют дураков напоказ. </a:t>
            </a:r>
          </a:p>
          <a:p>
            <a:pPr algn="r"/>
            <a:r>
              <a:rPr lang="ru-RU" sz="2400" b="1">
                <a:solidFill>
                  <a:srgbClr val="0033CC"/>
                </a:solidFill>
                <a:latin typeface="Monotype Corsiva" pitchFamily="66" charset="0"/>
              </a:rPr>
              <a:t>Кин ХАББАРД</a:t>
            </a:r>
          </a:p>
        </p:txBody>
      </p:sp>
      <p:pic>
        <p:nvPicPr>
          <p:cNvPr id="8" name="Рисунок 7" descr="logotip_blue.wmf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078931"/>
            <a:ext cx="1252728" cy="779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6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14282" y="0"/>
            <a:ext cx="8663017" cy="9144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>
                <a:solidFill>
                  <a:schemeClr val="tx2">
                    <a:lumMod val="50000"/>
                  </a:schemeClr>
                </a:solidFill>
              </a:rPr>
              <a:t>Римский период развития денег</a:t>
            </a:r>
          </a:p>
        </p:txBody>
      </p:sp>
      <p:pic>
        <p:nvPicPr>
          <p:cNvPr id="32770" name="Picture 8" descr="71588268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4000500"/>
            <a:ext cx="4303713" cy="2209800"/>
          </a:xfrm>
        </p:spPr>
      </p:pic>
      <p:pic>
        <p:nvPicPr>
          <p:cNvPr id="32771" name="Picture 10" descr="70266206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86300" y="1000125"/>
            <a:ext cx="4457700" cy="2214563"/>
          </a:xfrm>
        </p:spPr>
      </p:pic>
      <p:sp>
        <p:nvSpPr>
          <p:cNvPr id="32772" name="Rectangle 12"/>
          <p:cNvSpPr>
            <a:spLocks noChangeArrowheads="1"/>
          </p:cNvSpPr>
          <p:nvPr/>
        </p:nvSpPr>
        <p:spPr bwMode="auto">
          <a:xfrm>
            <a:off x="4979988" y="3314700"/>
            <a:ext cx="4021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000" b="1">
                <a:latin typeface="Times New Roman" pitchFamily="18" charset="0"/>
              </a:rPr>
              <a:t>Денарий. Веспасиан.  69-79 г.н.э</a:t>
            </a:r>
          </a:p>
        </p:txBody>
      </p:sp>
      <p:sp>
        <p:nvSpPr>
          <p:cNvPr id="32773" name="Rectangle 14"/>
          <p:cNvSpPr>
            <a:spLocks noChangeArrowheads="1"/>
          </p:cNvSpPr>
          <p:nvPr/>
        </p:nvSpPr>
        <p:spPr bwMode="auto">
          <a:xfrm>
            <a:off x="571500" y="6143625"/>
            <a:ext cx="3473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Тетрадрахма. Нерон 60 г. н.э</a:t>
            </a:r>
          </a:p>
        </p:txBody>
      </p:sp>
      <p:pic>
        <p:nvPicPr>
          <p:cNvPr id="32774" name="Picture 16" descr="69906894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0" y="1000125"/>
            <a:ext cx="2776538" cy="2286000"/>
          </a:xfrm>
        </p:spPr>
      </p:pic>
      <p:pic>
        <p:nvPicPr>
          <p:cNvPr id="32775" name="Picture 21" descr="69906555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4663" y="3789363"/>
            <a:ext cx="2454275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22" descr="699065550_111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6751638" y="3857625"/>
            <a:ext cx="2392362" cy="2357438"/>
          </a:xfrm>
        </p:spPr>
      </p:pic>
      <p:sp>
        <p:nvSpPr>
          <p:cNvPr id="32777" name="Rectangle 24"/>
          <p:cNvSpPr>
            <a:spLocks noChangeArrowheads="1"/>
          </p:cNvSpPr>
          <p:nvPr/>
        </p:nvSpPr>
        <p:spPr bwMode="auto">
          <a:xfrm>
            <a:off x="4500563" y="6143625"/>
            <a:ext cx="41767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Денарий. Септимий Север. 205 г.</a:t>
            </a:r>
          </a:p>
        </p:txBody>
      </p:sp>
      <p:sp>
        <p:nvSpPr>
          <p:cNvPr id="32778" name="Rectangle 25"/>
          <p:cNvSpPr>
            <a:spLocks noChangeArrowheads="1"/>
          </p:cNvSpPr>
          <p:nvPr/>
        </p:nvSpPr>
        <p:spPr bwMode="auto">
          <a:xfrm>
            <a:off x="0" y="3357563"/>
            <a:ext cx="51260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Денарий. Каракалла, сын Септимия, 206 г</a:t>
            </a:r>
          </a:p>
        </p:txBody>
      </p:sp>
      <p:pic>
        <p:nvPicPr>
          <p:cNvPr id="32779" name="Picture 26" descr="699068948_11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0313" y="1000125"/>
            <a:ext cx="2071687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.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0"/>
            <a:ext cx="8805893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Модификация рубля.</a:t>
            </a:r>
            <a:br>
              <a:rPr lang="ru-RU" sz="3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СССР. образец 1934 г.</a:t>
            </a:r>
          </a:p>
        </p:txBody>
      </p:sp>
      <p:pic>
        <p:nvPicPr>
          <p:cNvPr id="217090" name="Picture 12" descr="73198906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239713" y="1428750"/>
            <a:ext cx="9517063" cy="5108575"/>
          </a:xfrm>
        </p:spPr>
      </p:pic>
      <p:pic>
        <p:nvPicPr>
          <p:cNvPr id="5" name="Рисунок 4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0"/>
            <a:ext cx="8734455" cy="142873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Модификация рубля.</a:t>
            </a:r>
            <a:br>
              <a:rPr lang="ru-RU" sz="3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СССР. образец 1938 г.</a:t>
            </a:r>
          </a:p>
        </p:txBody>
      </p:sp>
      <p:pic>
        <p:nvPicPr>
          <p:cNvPr id="219138" name="Picture 5" descr="73198768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285750" y="1428750"/>
            <a:ext cx="9779000" cy="4537075"/>
          </a:xfrm>
        </p:spPr>
      </p:pic>
      <p:pic>
        <p:nvPicPr>
          <p:cNvPr id="5" name="Рисунок 4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0"/>
            <a:ext cx="8734455" cy="13572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Модификация червонца.</a:t>
            </a:r>
            <a:br>
              <a:rPr lang="ru-RU" sz="3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СССР. образец 1926 г.</a:t>
            </a:r>
          </a:p>
        </p:txBody>
      </p:sp>
      <p:pic>
        <p:nvPicPr>
          <p:cNvPr id="221186" name="Picture 5" descr="72586846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214313" y="1365250"/>
            <a:ext cx="9580563" cy="5492750"/>
          </a:xfrm>
        </p:spPr>
      </p:pic>
      <p:pic>
        <p:nvPicPr>
          <p:cNvPr id="5" name="Рисунок 4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0"/>
            <a:ext cx="8948737" cy="13572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Модификация червонца.</a:t>
            </a:r>
            <a:br>
              <a:rPr lang="ru-RU" sz="3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СССР. образец 1937 г.</a:t>
            </a:r>
          </a:p>
        </p:txBody>
      </p:sp>
      <p:pic>
        <p:nvPicPr>
          <p:cNvPr id="223234" name="Picture 5" descr="73198760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258763" y="1535113"/>
            <a:ext cx="9617076" cy="4829175"/>
          </a:xfrm>
        </p:spPr>
      </p:pic>
      <p:pic>
        <p:nvPicPr>
          <p:cNvPr id="5" name="Рисунок 4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496" y="0"/>
            <a:ext cx="5143504" cy="200024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ru-RU" sz="3500" dirty="0">
                <a:solidFill>
                  <a:schemeClr val="tx2">
                    <a:lumMod val="50000"/>
                  </a:schemeClr>
                </a:solidFill>
              </a:rPr>
              <a:t>Этапы развития </a:t>
            </a: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>денежного обращения </a:t>
            </a:r>
            <a:b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>на </a:t>
            </a:r>
            <a:r>
              <a:rPr lang="ru-RU" sz="3500" dirty="0">
                <a:solidFill>
                  <a:schemeClr val="tx2">
                    <a:lumMod val="50000"/>
                  </a:schemeClr>
                </a:solidFill>
              </a:rPr>
              <a:t>Руси и в России</a:t>
            </a:r>
          </a:p>
        </p:txBody>
      </p:sp>
      <p:sp>
        <p:nvSpPr>
          <p:cNvPr id="2252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571750"/>
            <a:ext cx="9144000" cy="785813"/>
          </a:xfrm>
        </p:spPr>
        <p:txBody>
          <a:bodyPr/>
          <a:lstStyle/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4000" b="1" smtClean="0">
                <a:solidFill>
                  <a:srgbClr val="1717D7"/>
                </a:solidFill>
              </a:rPr>
              <a:t>Денежная реформа, декабрь 1947 г.</a:t>
            </a:r>
            <a:r>
              <a:rPr lang="ru-RU" sz="4000" smtClean="0">
                <a:solidFill>
                  <a:srgbClr val="1717D7"/>
                </a:solidFill>
              </a:rPr>
              <a:t>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3500438"/>
            <a:ext cx="9144000" cy="28575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09600" indent="-609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600" b="1" u="sng" dirty="0">
                <a:solidFill>
                  <a:srgbClr val="1717D7"/>
                </a:solidFill>
                <a:latin typeface="+mn-lt"/>
              </a:rPr>
              <a:t>Причина</a:t>
            </a:r>
            <a:r>
              <a:rPr lang="ru-RU" sz="3600" dirty="0">
                <a:latin typeface="+mn-lt"/>
              </a:rPr>
              <a:t> – наличие в каналах денежного обращения избыточной денежной массы и огромное количество фальшивок. </a:t>
            </a:r>
          </a:p>
          <a:p>
            <a:pPr marL="609600" indent="-609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600" dirty="0">
                <a:latin typeface="+mn-lt"/>
              </a:rPr>
              <a:t>Реформа предусматривала обмен наличных денег в пропорции 10: 1</a:t>
            </a:r>
          </a:p>
        </p:txBody>
      </p:sp>
      <p:pic>
        <p:nvPicPr>
          <p:cNvPr id="225285" name="Picture 13" descr="C:\Users\Максим Сергеевич\Pictures\Организатор клипов (Microsoft)\j04403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-214313"/>
            <a:ext cx="3000375" cy="300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/>
          <a:lstStyle/>
          <a:p>
            <a:pPr marL="609600" indent="-6096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Денежная реформа, декабрь 1947 г. 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73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928688"/>
            <a:ext cx="8715375" cy="2714625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u="sng" smtClean="0">
                <a:solidFill>
                  <a:srgbClr val="1717D7"/>
                </a:solidFill>
              </a:rPr>
              <a:t>Обмен вкладов в сберкассах в пропорциях</a:t>
            </a:r>
            <a:r>
              <a:rPr lang="ru-RU" sz="3200" b="1" smtClean="0">
                <a:solidFill>
                  <a:srgbClr val="1717D7"/>
                </a:solidFill>
              </a:rPr>
              <a:t>:     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ru-RU" smtClean="0"/>
              <a:t>до 300 руб. 1 : 1                       от 300 до 500 руб. 2 : 1       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ru-RU" smtClean="0"/>
              <a:t>от 500 до 1000 руб. 5 : 1          свыше 1000 руб. 10 : 1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ru-RU" smtClean="0"/>
              <a:t>При этом </a:t>
            </a:r>
            <a:r>
              <a:rPr lang="ru-RU" b="1" u="sng" smtClean="0">
                <a:solidFill>
                  <a:srgbClr val="1717D7"/>
                </a:solidFill>
              </a:rPr>
              <a:t>вклады, пролежавшие без движения</a:t>
            </a:r>
            <a:r>
              <a:rPr lang="ru-RU" smtClean="0">
                <a:solidFill>
                  <a:srgbClr val="1717D7"/>
                </a:solidFill>
              </a:rPr>
              <a:t> </a:t>
            </a:r>
            <a:r>
              <a:rPr lang="ru-RU" smtClean="0"/>
              <a:t>с довоенных времен </a:t>
            </a:r>
            <a:r>
              <a:rPr lang="ru-RU" b="1" u="sng" smtClean="0">
                <a:solidFill>
                  <a:srgbClr val="1717D7"/>
                </a:solidFill>
              </a:rPr>
              <a:t>обменивались 1:1</a:t>
            </a:r>
            <a:r>
              <a:rPr lang="ru-RU" smtClean="0">
                <a:solidFill>
                  <a:srgbClr val="1717D7"/>
                </a:solidFill>
              </a:rPr>
              <a:t> </a:t>
            </a:r>
            <a:r>
              <a:rPr lang="ru-RU" smtClean="0"/>
              <a:t>без ограничения суммы.</a:t>
            </a:r>
          </a:p>
        </p:txBody>
      </p:sp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5" descr="728369723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660232" y="3284984"/>
            <a:ext cx="2350250" cy="3573016"/>
          </a:xfrm>
          <a:prstGeom prst="rect">
            <a:avLst/>
          </a:prstGeom>
        </p:spPr>
      </p:pic>
      <p:pic>
        <p:nvPicPr>
          <p:cNvPr id="10" name="Picture 9" descr="7283697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267347"/>
            <a:ext cx="2376264" cy="3590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4725144"/>
            <a:ext cx="3851920" cy="914400"/>
          </a:xfrm>
          <a:prstGeom prst="rect">
            <a:avLst/>
          </a:prstGeom>
        </p:spPr>
        <p:txBody>
          <a:bodyPr vert="horz" anchor="ctr">
            <a:normAutofit fontScale="77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 рубль.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СССР. 1947 г.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0"/>
            <a:ext cx="8948737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10 рублей. СССР. 1947 г.</a:t>
            </a:r>
          </a:p>
        </p:txBody>
      </p:sp>
      <p:pic>
        <p:nvPicPr>
          <p:cNvPr id="231426" name="Picture 9" descr="73000978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857250"/>
            <a:ext cx="5638800" cy="3286125"/>
          </a:xfrm>
        </p:spPr>
      </p:pic>
      <p:pic>
        <p:nvPicPr>
          <p:cNvPr id="231427" name="Picture 10" descr="730009780_1222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022600" y="3286125"/>
            <a:ext cx="6121400" cy="3571875"/>
          </a:xfrm>
        </p:spPr>
      </p:pic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15616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0"/>
            <a:ext cx="6000760" cy="200024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ru-RU" sz="3500" dirty="0">
                <a:solidFill>
                  <a:schemeClr val="tx2">
                    <a:lumMod val="50000"/>
                  </a:schemeClr>
                </a:solidFill>
              </a:rPr>
              <a:t>Этапы развития </a:t>
            </a: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>денежного обращения </a:t>
            </a:r>
            <a:b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>на </a:t>
            </a:r>
            <a:r>
              <a:rPr lang="ru-RU" sz="3500" dirty="0">
                <a:solidFill>
                  <a:schemeClr val="tx2">
                    <a:lumMod val="50000"/>
                  </a:schemeClr>
                </a:solidFill>
              </a:rPr>
              <a:t>Руси и в России</a:t>
            </a:r>
          </a:p>
        </p:txBody>
      </p:sp>
      <p:sp>
        <p:nvSpPr>
          <p:cNvPr id="2334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43125"/>
            <a:ext cx="9144000" cy="785813"/>
          </a:xfrm>
        </p:spPr>
        <p:txBody>
          <a:bodyPr/>
          <a:lstStyle/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4000" b="1" smtClean="0">
                <a:solidFill>
                  <a:srgbClr val="1717D7"/>
                </a:solidFill>
              </a:rPr>
              <a:t>Денежная реформа, 1961 г.</a:t>
            </a:r>
            <a:r>
              <a:rPr lang="ru-RU" sz="4000" smtClean="0">
                <a:solidFill>
                  <a:srgbClr val="1717D7"/>
                </a:solidFill>
              </a:rPr>
              <a:t> </a:t>
            </a:r>
          </a:p>
        </p:txBody>
      </p:sp>
      <p:pic>
        <p:nvPicPr>
          <p:cNvPr id="233476" name="Picture 13" descr="C:\Users\Максим Сергеевич\Pictures\Организатор клипов (Microsoft)\j04403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878" y="0"/>
            <a:ext cx="2276872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3000375"/>
            <a:ext cx="9144000" cy="33575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09600" indent="-6096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b="1" dirty="0">
                <a:solidFill>
                  <a:srgbClr val="1717D7"/>
                </a:solidFill>
                <a:latin typeface="+mn-lt"/>
              </a:rPr>
              <a:t>1. Деноминация рубля</a:t>
            </a:r>
            <a:r>
              <a:rPr lang="ru-RU" sz="2800" dirty="0">
                <a:latin typeface="+mn-lt"/>
              </a:rPr>
              <a:t>, путем изъятия из обращения всех денежных знаков и замене их на новые в пропорции 10:1.</a:t>
            </a:r>
          </a:p>
          <a:p>
            <a:pPr marL="609600" indent="-6096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b="1" dirty="0">
                <a:solidFill>
                  <a:srgbClr val="1717D7"/>
                </a:solidFill>
                <a:latin typeface="+mn-lt"/>
              </a:rPr>
              <a:t>2. Установлено золотое обеспечение рубля </a:t>
            </a:r>
            <a:r>
              <a:rPr lang="ru-RU" sz="2800" dirty="0">
                <a:latin typeface="+mn-lt"/>
              </a:rPr>
              <a:t>в пропорции 0,987412 грамма за один рубль (просуществовал вплоть до 1991 г.)</a:t>
            </a:r>
          </a:p>
          <a:p>
            <a:pPr marL="609600" indent="-6096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b="1" dirty="0">
                <a:solidFill>
                  <a:srgbClr val="1717D7"/>
                </a:solidFill>
                <a:latin typeface="+mn-lt"/>
              </a:rPr>
              <a:t>3. Установлена валютная ценность  </a:t>
            </a:r>
            <a:r>
              <a:rPr lang="ru-RU" sz="2800" dirty="0">
                <a:latin typeface="+mn-lt"/>
              </a:rPr>
              <a:t>«советский рубль»</a:t>
            </a:r>
            <a:endParaRPr lang="ru-RU" sz="2800" dirty="0">
              <a:solidFill>
                <a:srgbClr val="3B3BB3"/>
              </a:solidFill>
              <a:latin typeface="+mn-lt"/>
            </a:endParaRPr>
          </a:p>
        </p:txBody>
      </p:sp>
      <p:pic>
        <p:nvPicPr>
          <p:cNvPr id="8" name="Рисунок 7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15616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214290"/>
            <a:ext cx="8734455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1 рубль. СССР. 1961 г.</a:t>
            </a:r>
          </a:p>
        </p:txBody>
      </p:sp>
      <p:pic>
        <p:nvPicPr>
          <p:cNvPr id="235522" name="Picture 7" descr="73007079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01600" y="1317625"/>
            <a:ext cx="9459913" cy="4897438"/>
          </a:xfrm>
        </p:spPr>
      </p:pic>
      <p:pic>
        <p:nvPicPr>
          <p:cNvPr id="5" name="Рисунок 4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15616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0"/>
            <a:ext cx="8734455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10 рублей. СССР. 1961 г.</a:t>
            </a:r>
          </a:p>
        </p:txBody>
      </p:sp>
      <p:pic>
        <p:nvPicPr>
          <p:cNvPr id="237570" name="Picture 5" descr="73202899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82875" y="3500438"/>
            <a:ext cx="6461125" cy="3357562"/>
          </a:xfrm>
        </p:spPr>
      </p:pic>
      <p:pic>
        <p:nvPicPr>
          <p:cNvPr id="237571" name="Picture 8" descr="732028993_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-142875" y="1000125"/>
            <a:ext cx="6405563" cy="3316288"/>
          </a:xfrm>
        </p:spPr>
      </p:pic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115616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4800" dirty="0">
                <a:solidFill>
                  <a:schemeClr val="tx2">
                    <a:lumMod val="50000"/>
                  </a:schemeClr>
                </a:solidFill>
              </a:rPr>
              <a:t>Византийские деньги 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28813"/>
            <a:ext cx="9144000" cy="44291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3600" dirty="0" smtClean="0"/>
              <a:t>Первым попытался навести порядок в денежном обращении  - византийский император </a:t>
            </a:r>
            <a:r>
              <a:rPr lang="ru-RU" sz="3600" b="1" dirty="0" smtClean="0">
                <a:solidFill>
                  <a:srgbClr val="1717D7"/>
                </a:solidFill>
              </a:rPr>
              <a:t>Константин</a:t>
            </a:r>
            <a:r>
              <a:rPr lang="ru-RU" sz="3600" dirty="0" smtClean="0"/>
              <a:t> (272 – 337гг.)</a:t>
            </a:r>
          </a:p>
          <a:p>
            <a:pPr>
              <a:buFont typeface="Wingdings" pitchFamily="2" charset="2"/>
              <a:buNone/>
            </a:pPr>
            <a:endParaRPr lang="ru-RU" sz="900" dirty="0" smtClean="0"/>
          </a:p>
          <a:p>
            <a:pPr>
              <a:buFont typeface="Wingdings" pitchFamily="2" charset="2"/>
              <a:buNone/>
            </a:pPr>
            <a:r>
              <a:rPr lang="ru-RU" sz="3600" dirty="0" smtClean="0"/>
              <a:t>Начал эмиссию золотых </a:t>
            </a:r>
            <a:r>
              <a:rPr lang="ru-RU" sz="3600" b="1" i="1" dirty="0" err="1" smtClean="0">
                <a:solidFill>
                  <a:srgbClr val="1717D7"/>
                </a:solidFill>
              </a:rPr>
              <a:t>солидусов</a:t>
            </a:r>
            <a:r>
              <a:rPr lang="ru-RU" sz="3600" b="1" i="1" dirty="0" smtClean="0"/>
              <a:t>  </a:t>
            </a:r>
            <a:r>
              <a:rPr lang="ru-RU" sz="3600" i="1" dirty="0" smtClean="0"/>
              <a:t>(</a:t>
            </a:r>
            <a:r>
              <a:rPr lang="ru-RU" sz="3600" dirty="0" err="1" smtClean="0"/>
              <a:t>Солидус</a:t>
            </a:r>
            <a:r>
              <a:rPr lang="ru-RU" sz="3600" dirty="0" smtClean="0"/>
              <a:t>, или </a:t>
            </a:r>
            <a:r>
              <a:rPr lang="ru-RU" sz="3600" dirty="0" err="1" smtClean="0"/>
              <a:t>солид</a:t>
            </a:r>
            <a:r>
              <a:rPr lang="ru-RU" sz="3600" dirty="0" smtClean="0"/>
              <a:t>  ( от лат. </a:t>
            </a:r>
            <a:r>
              <a:rPr lang="en-US" sz="3600" dirty="0" smtClean="0"/>
              <a:t>solidus</a:t>
            </a:r>
            <a:r>
              <a:rPr lang="ru-RU" sz="3600" dirty="0" smtClean="0"/>
              <a:t> – прочный, массивный) – монета весом 4,1 - 4,5 грамма, начало чеканки – </a:t>
            </a:r>
            <a:r>
              <a:rPr lang="en-US" sz="3600" dirty="0" smtClean="0"/>
              <a:t>IV</a:t>
            </a:r>
            <a:r>
              <a:rPr lang="ru-RU" sz="3600" dirty="0" smtClean="0"/>
              <a:t> век,                     Византия</a:t>
            </a:r>
            <a:r>
              <a:rPr lang="ru-RU" sz="3600" i="1" dirty="0" smtClean="0"/>
              <a:t>).</a:t>
            </a:r>
            <a:endParaRPr lang="ru-RU" sz="3600" dirty="0" smtClean="0"/>
          </a:p>
        </p:txBody>
      </p:sp>
      <p:pic>
        <p:nvPicPr>
          <p:cNvPr id="34819" name="Picture 13" descr="C:\Users\Максим Сергеевич\Pictures\Организатор клипов (Microsoft)\j044039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071688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15" descr="71439777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000250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0"/>
            <a:ext cx="6000760" cy="200024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ru-RU" sz="3500" dirty="0">
                <a:solidFill>
                  <a:schemeClr val="tx2">
                    <a:lumMod val="50000"/>
                  </a:schemeClr>
                </a:solidFill>
              </a:rPr>
              <a:t>Этапы развития </a:t>
            </a: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>денежного обращения </a:t>
            </a:r>
            <a:b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>на </a:t>
            </a:r>
            <a:r>
              <a:rPr lang="ru-RU" sz="3500" dirty="0">
                <a:solidFill>
                  <a:schemeClr val="tx2">
                    <a:lumMod val="50000"/>
                  </a:schemeClr>
                </a:solidFill>
              </a:rPr>
              <a:t>Руси и в России</a:t>
            </a:r>
          </a:p>
        </p:txBody>
      </p:sp>
      <p:sp>
        <p:nvSpPr>
          <p:cNvPr id="2396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43125"/>
            <a:ext cx="9144000" cy="785813"/>
          </a:xfrm>
        </p:spPr>
        <p:txBody>
          <a:bodyPr/>
          <a:lstStyle/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4000" b="1" smtClean="0">
                <a:solidFill>
                  <a:srgbClr val="1717D7"/>
                </a:solidFill>
              </a:rPr>
              <a:t>Денежная реформа, январь 1991 г.</a:t>
            </a:r>
            <a:r>
              <a:rPr lang="ru-RU" sz="4000" smtClean="0">
                <a:solidFill>
                  <a:srgbClr val="1717D7"/>
                </a:solidFill>
              </a:rPr>
              <a:t> </a:t>
            </a:r>
          </a:p>
        </p:txBody>
      </p:sp>
      <p:pic>
        <p:nvPicPr>
          <p:cNvPr id="239620" name="Picture 13" descr="C:\Users\Максим Сергеевич\Pictures\Организатор клипов (Microsoft)\j04403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0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3000375"/>
            <a:ext cx="9144000" cy="3286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09600" indent="-609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1717D7"/>
                </a:solidFill>
                <a:latin typeface="+mn-lt"/>
              </a:rPr>
              <a:t>1. Изъятие из обращения и нуллификация 50-ти и 100 рублевых купюр </a:t>
            </a:r>
            <a:r>
              <a:rPr lang="ru-RU" sz="3200" dirty="0">
                <a:latin typeface="+mn-lt"/>
              </a:rPr>
              <a:t>с одновременным выпуском данных купюр нового образца</a:t>
            </a:r>
          </a:p>
          <a:p>
            <a:pPr marL="609600" indent="-609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1717D7"/>
                </a:solidFill>
                <a:latin typeface="+mn-lt"/>
              </a:rPr>
              <a:t>2. Прекращение эмиссии казначейских билетов</a:t>
            </a:r>
          </a:p>
          <a:p>
            <a:pPr marL="609600" indent="-609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1717D7"/>
                </a:solidFill>
                <a:latin typeface="+mn-lt"/>
              </a:rPr>
              <a:t>3. Отказ от золотодевизного стандарта </a:t>
            </a:r>
            <a:r>
              <a:rPr lang="ru-RU" sz="3200" dirty="0">
                <a:latin typeface="+mn-lt"/>
              </a:rPr>
              <a:t>и переход к системе плавающего валютного курса</a:t>
            </a:r>
          </a:p>
        </p:txBody>
      </p:sp>
      <p:pic>
        <p:nvPicPr>
          <p:cNvPr id="7" name="Рисунок 6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15616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228600"/>
            <a:ext cx="8805893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1 рубль. СССР. 1991 г.</a:t>
            </a:r>
          </a:p>
        </p:txBody>
      </p:sp>
      <p:pic>
        <p:nvPicPr>
          <p:cNvPr id="241666" name="Picture 7" descr="73058688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557338"/>
            <a:ext cx="9144000" cy="4714875"/>
          </a:xfrm>
        </p:spPr>
      </p:pic>
      <p:pic>
        <p:nvPicPr>
          <p:cNvPr id="5" name="Рисунок 4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15616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0"/>
            <a:ext cx="8663017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100 рублей. СССР. 1991 г.</a:t>
            </a:r>
          </a:p>
        </p:txBody>
      </p:sp>
      <p:pic>
        <p:nvPicPr>
          <p:cNvPr id="243714" name="Picture 5" descr="732482828_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857250"/>
            <a:ext cx="6894513" cy="3500438"/>
          </a:xfrm>
        </p:spPr>
      </p:pic>
      <p:pic>
        <p:nvPicPr>
          <p:cNvPr id="243715" name="Picture 8" descr="732482828_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774950" y="3643313"/>
            <a:ext cx="6369050" cy="3214687"/>
          </a:xfrm>
        </p:spPr>
      </p:pic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115616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0"/>
            <a:ext cx="8929718" cy="78579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200, 500 рублей. СССР. 1991 г.</a:t>
            </a:r>
          </a:p>
        </p:txBody>
      </p:sp>
      <p:pic>
        <p:nvPicPr>
          <p:cNvPr id="245762" name="Picture 7" descr="732482828_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43063" y="785813"/>
            <a:ext cx="6215062" cy="6175375"/>
          </a:xfrm>
        </p:spPr>
      </p:pic>
      <p:pic>
        <p:nvPicPr>
          <p:cNvPr id="5" name="Рисунок 4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15616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2" y="228600"/>
            <a:ext cx="8948737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1000 рублей. СССР. 1991 г.</a:t>
            </a:r>
          </a:p>
        </p:txBody>
      </p:sp>
      <p:pic>
        <p:nvPicPr>
          <p:cNvPr id="247810" name="Picture 5" descr="732482828_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700213"/>
            <a:ext cx="9144000" cy="4473575"/>
          </a:xfrm>
        </p:spPr>
      </p:pic>
      <p:pic>
        <p:nvPicPr>
          <p:cNvPr id="5" name="Рисунок 4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15616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0"/>
            <a:ext cx="6000760" cy="200024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ru-RU" sz="3500" dirty="0">
                <a:solidFill>
                  <a:schemeClr val="tx2">
                    <a:lumMod val="50000"/>
                  </a:schemeClr>
                </a:solidFill>
              </a:rPr>
              <a:t>Этапы развития </a:t>
            </a: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>денежного обращения </a:t>
            </a:r>
            <a:b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>на </a:t>
            </a:r>
            <a:r>
              <a:rPr lang="ru-RU" sz="3500" dirty="0">
                <a:solidFill>
                  <a:schemeClr val="tx2">
                    <a:lumMod val="50000"/>
                  </a:schemeClr>
                </a:solidFill>
              </a:rPr>
              <a:t>Руси и в России</a:t>
            </a:r>
          </a:p>
        </p:txBody>
      </p:sp>
      <p:sp>
        <p:nvSpPr>
          <p:cNvPr id="2498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86000"/>
            <a:ext cx="9144000" cy="785813"/>
          </a:xfrm>
        </p:spPr>
        <p:txBody>
          <a:bodyPr/>
          <a:lstStyle/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4000" b="1" smtClean="0">
                <a:solidFill>
                  <a:srgbClr val="1717D7"/>
                </a:solidFill>
              </a:rPr>
              <a:t>Денежная реформа, сентябрь 1992 г.</a:t>
            </a:r>
            <a:r>
              <a:rPr lang="ru-RU" sz="4000" smtClean="0">
                <a:solidFill>
                  <a:srgbClr val="1717D7"/>
                </a:solidFill>
              </a:rPr>
              <a:t>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3143250"/>
            <a:ext cx="9144000" cy="30718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09600" indent="-6096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1717D7"/>
                </a:solidFill>
                <a:latin typeface="+mn-lt"/>
              </a:rPr>
              <a:t>Разделение безналичной денежной массы на российскую и нероссийскую </a:t>
            </a:r>
            <a:r>
              <a:rPr lang="ru-RU" sz="3200" dirty="0">
                <a:latin typeface="+mn-lt"/>
              </a:rPr>
              <a:t>в результате распада СССР путем проведения международных платежей </a:t>
            </a:r>
            <a:r>
              <a:rPr lang="ru-RU" sz="3200" b="1" dirty="0">
                <a:solidFill>
                  <a:srgbClr val="3B3BB3"/>
                </a:solidFill>
                <a:latin typeface="+mn-lt"/>
              </a:rPr>
              <a:t>через единые корреспондентские счета</a:t>
            </a:r>
            <a:r>
              <a:rPr lang="ru-RU" sz="3200" dirty="0">
                <a:latin typeface="+mn-lt"/>
              </a:rPr>
              <a:t>, открытые для Центральных банков стран бывшего СССР</a:t>
            </a:r>
          </a:p>
        </p:txBody>
      </p:sp>
      <p:pic>
        <p:nvPicPr>
          <p:cNvPr id="249861" name="Picture 2" descr="C:\Users\Максим Сергеевич\Pictures\Организатор клипов (Microsoft)\j0424784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0"/>
            <a:ext cx="2500313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15616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0"/>
            <a:ext cx="6000760" cy="200024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ru-RU" sz="3500" dirty="0">
                <a:solidFill>
                  <a:schemeClr val="tx2">
                    <a:lumMod val="50000"/>
                  </a:schemeClr>
                </a:solidFill>
              </a:rPr>
              <a:t>Этапы развития </a:t>
            </a: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>денежного обращения </a:t>
            </a:r>
            <a:b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>на </a:t>
            </a:r>
            <a:r>
              <a:rPr lang="ru-RU" sz="3500" dirty="0">
                <a:solidFill>
                  <a:schemeClr val="tx2">
                    <a:lumMod val="50000"/>
                  </a:schemeClr>
                </a:solidFill>
              </a:rPr>
              <a:t>Руси и в России</a:t>
            </a:r>
          </a:p>
        </p:txBody>
      </p:sp>
      <p:sp>
        <p:nvSpPr>
          <p:cNvPr id="2519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86000"/>
            <a:ext cx="9144000" cy="785813"/>
          </a:xfrm>
        </p:spPr>
        <p:txBody>
          <a:bodyPr/>
          <a:lstStyle/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4000" b="1" smtClean="0">
                <a:solidFill>
                  <a:srgbClr val="1717D7"/>
                </a:solidFill>
              </a:rPr>
              <a:t>Денежная реформа, июль 1993 г.</a:t>
            </a:r>
            <a:r>
              <a:rPr lang="ru-RU" sz="4000" smtClean="0">
                <a:solidFill>
                  <a:srgbClr val="1717D7"/>
                </a:solidFill>
              </a:rPr>
              <a:t>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3214688"/>
            <a:ext cx="9144000" cy="3000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09600" indent="-6096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600" dirty="0">
                <a:latin typeface="+mn-lt"/>
              </a:rPr>
              <a:t>Введении в оборот </a:t>
            </a:r>
            <a:r>
              <a:rPr lang="ru-RU" sz="3600" b="1" dirty="0">
                <a:solidFill>
                  <a:srgbClr val="1717D7"/>
                </a:solidFill>
                <a:latin typeface="+mn-lt"/>
              </a:rPr>
              <a:t>самостоятельных наличных денег независимого Российского государства</a:t>
            </a:r>
            <a:r>
              <a:rPr lang="ru-RU" sz="3600" dirty="0">
                <a:latin typeface="+mn-lt"/>
              </a:rPr>
              <a:t>. Деньги с символикой бывшего СССР прекратили хождение на территории России.</a:t>
            </a:r>
          </a:p>
        </p:txBody>
      </p:sp>
      <p:pic>
        <p:nvPicPr>
          <p:cNvPr id="251909" name="Picture 18" descr="C:\Users\Максим Сергеевич\Pictures\Организатор клипов (Microsoft)\j04398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-142875"/>
            <a:ext cx="25717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15616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0"/>
            <a:ext cx="8948737" cy="78579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200, 500 рублей. Россия. 1993 г.</a:t>
            </a:r>
          </a:p>
        </p:txBody>
      </p:sp>
      <p:pic>
        <p:nvPicPr>
          <p:cNvPr id="253954" name="Picture 8" descr="72650205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35200" y="3714750"/>
            <a:ext cx="7121525" cy="3286125"/>
          </a:xfrm>
        </p:spPr>
      </p:pic>
      <p:pic>
        <p:nvPicPr>
          <p:cNvPr id="253955" name="Picture 10" descr="726502047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-214313" y="785813"/>
            <a:ext cx="6700838" cy="3071812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15616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logotip_blue.wmf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1000, 5000 </a:t>
            </a: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рублей. Россия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. 1993 г.</a:t>
            </a:r>
          </a:p>
        </p:txBody>
      </p:sp>
      <p:pic>
        <p:nvPicPr>
          <p:cNvPr id="256002" name="Picture 7" descr="730560379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24100" y="3714750"/>
            <a:ext cx="6819900" cy="3143250"/>
          </a:xfrm>
        </p:spPr>
      </p:pic>
      <p:pic>
        <p:nvPicPr>
          <p:cNvPr id="256003" name="Picture 10" descr="7236200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5750" y="928688"/>
            <a:ext cx="6500813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15616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logotip_blue.wmf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10 000, 50 000 </a:t>
            </a: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рублей. Россия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. 1993 г.</a:t>
            </a:r>
          </a:p>
        </p:txBody>
      </p:sp>
      <p:pic>
        <p:nvPicPr>
          <p:cNvPr id="258050" name="Picture 7" descr="73156899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446088" y="928688"/>
            <a:ext cx="7196138" cy="3179762"/>
          </a:xfrm>
        </p:spPr>
      </p:pic>
      <p:pic>
        <p:nvPicPr>
          <p:cNvPr id="258051" name="Picture 8" descr="731955792_11111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95513" y="3500438"/>
            <a:ext cx="7234237" cy="3357562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15616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logotip_blue.wmf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85720" y="0"/>
            <a:ext cx="8015287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400" dirty="0">
                <a:solidFill>
                  <a:schemeClr val="tx2">
                    <a:lumMod val="50000"/>
                  </a:schemeClr>
                </a:solidFill>
              </a:rPr>
              <a:t>Византийские </a:t>
            </a:r>
            <a:r>
              <a:rPr lang="ru-RU" sz="4400" dirty="0" err="1">
                <a:solidFill>
                  <a:schemeClr val="tx2">
                    <a:lumMod val="50000"/>
                  </a:schemeClr>
                </a:solidFill>
              </a:rPr>
              <a:t>солидусы</a:t>
            </a:r>
            <a:endParaRPr lang="ru-RU" sz="4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6866" name="Picture 15" descr="71439777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29375" y="928688"/>
            <a:ext cx="2449513" cy="2428875"/>
          </a:xfrm>
        </p:spPr>
      </p:pic>
      <p:pic>
        <p:nvPicPr>
          <p:cNvPr id="36867" name="Picture 16" descr="714397775_122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786188" y="928688"/>
            <a:ext cx="2678112" cy="2428875"/>
          </a:xfrm>
        </p:spPr>
      </p:pic>
      <p:pic>
        <p:nvPicPr>
          <p:cNvPr id="36868" name="Picture 19" descr="7169274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928688"/>
            <a:ext cx="2571750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20" descr="716927406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3" y="3429000"/>
            <a:ext cx="257175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3" descr="72306222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4143375" y="3714750"/>
            <a:ext cx="4770438" cy="2500313"/>
          </a:xfrm>
        </p:spPr>
      </p:pic>
      <p:sp>
        <p:nvSpPr>
          <p:cNvPr id="36871" name="Rectangle 24"/>
          <p:cNvSpPr>
            <a:spLocks noChangeArrowheads="1"/>
          </p:cNvSpPr>
          <p:nvPr/>
        </p:nvSpPr>
        <p:spPr bwMode="auto">
          <a:xfrm>
            <a:off x="4214813" y="6215063"/>
            <a:ext cx="4711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КОНСТАНТИН II  (641-668гг.) </a:t>
            </a:r>
            <a:r>
              <a:rPr lang="pl-PL" sz="2000" b="1">
                <a:latin typeface="Book Antiqua" pitchFamily="18" charset="0"/>
              </a:rPr>
              <a:t>4</a:t>
            </a:r>
            <a:r>
              <a:rPr lang="ru-RU" sz="2000" b="1">
                <a:latin typeface="Times New Roman" pitchFamily="18" charset="0"/>
              </a:rPr>
              <a:t>,</a:t>
            </a:r>
            <a:r>
              <a:rPr lang="pl-PL" sz="2000" b="1">
                <a:latin typeface="Book Antiqua" pitchFamily="18" charset="0"/>
              </a:rPr>
              <a:t>36 гр.</a:t>
            </a:r>
            <a:r>
              <a:rPr lang="ru-RU">
                <a:latin typeface="Times New Roman" pitchFamily="18" charset="0"/>
              </a:rPr>
              <a:t> </a:t>
            </a:r>
          </a:p>
        </p:txBody>
      </p:sp>
      <p:sp>
        <p:nvSpPr>
          <p:cNvPr id="36872" name="Rectangle 25"/>
          <p:cNvSpPr>
            <a:spLocks noChangeArrowheads="1"/>
          </p:cNvSpPr>
          <p:nvPr/>
        </p:nvSpPr>
        <p:spPr bwMode="auto">
          <a:xfrm>
            <a:off x="4286250" y="3286125"/>
            <a:ext cx="3857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Феодосий I, (370-395гг.) 4,1 гр.</a:t>
            </a:r>
            <a:r>
              <a:rPr lang="ru-RU" sz="2000">
                <a:latin typeface="Times New Roman" pitchFamily="18" charset="0"/>
              </a:rPr>
              <a:t> </a:t>
            </a:r>
          </a:p>
        </p:txBody>
      </p:sp>
      <p:sp>
        <p:nvSpPr>
          <p:cNvPr id="36873" name="Rectangle 26"/>
          <p:cNvSpPr>
            <a:spLocks noChangeArrowheads="1"/>
          </p:cNvSpPr>
          <p:nvPr/>
        </p:nvSpPr>
        <p:spPr bwMode="auto">
          <a:xfrm>
            <a:off x="0" y="5929313"/>
            <a:ext cx="3786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Василий </a:t>
            </a:r>
            <a:r>
              <a:rPr lang="en-US" sz="2000" b="1">
                <a:latin typeface="Book Antiqua" pitchFamily="18" charset="0"/>
              </a:rPr>
              <a:t>I</a:t>
            </a:r>
            <a:r>
              <a:rPr lang="ru-RU" sz="2000" b="1">
                <a:latin typeface="Times New Roman" pitchFamily="18" charset="0"/>
              </a:rPr>
              <a:t> (867-879гг.) 4,3 гр.</a:t>
            </a:r>
            <a:r>
              <a:rPr lang="ru-RU">
                <a:latin typeface="Times New Roman" pitchFamily="18" charset="0"/>
              </a:rPr>
              <a:t> </a:t>
            </a:r>
          </a:p>
        </p:txBody>
      </p:sp>
      <p:pic>
        <p:nvPicPr>
          <p:cNvPr id="12" name="Рисунок 11" descr="logotip_blue.wmf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9144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100 000, 500 000 рублей. </a:t>
            </a: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Россия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. 1993 г.</a:t>
            </a:r>
          </a:p>
        </p:txBody>
      </p:sp>
      <p:pic>
        <p:nvPicPr>
          <p:cNvPr id="260098" name="Picture 7" descr="100тыс 1995   год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324544" y="1052736"/>
            <a:ext cx="6446838" cy="2784475"/>
          </a:xfrm>
        </p:spPr>
      </p:pic>
      <p:pic>
        <p:nvPicPr>
          <p:cNvPr id="260099" name="Picture 8" descr="500тыс 1995год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227263" y="3571875"/>
            <a:ext cx="7070725" cy="3286125"/>
          </a:xfrm>
        </p:spPr>
      </p:pic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115616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0"/>
            <a:ext cx="6000760" cy="200024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ru-RU" sz="3500" dirty="0">
                <a:solidFill>
                  <a:schemeClr val="tx2">
                    <a:lumMod val="50000"/>
                  </a:schemeClr>
                </a:solidFill>
              </a:rPr>
              <a:t>Этапы развития </a:t>
            </a: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>денежного обращения </a:t>
            </a:r>
            <a:b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>на </a:t>
            </a:r>
            <a:r>
              <a:rPr lang="ru-RU" sz="3500" dirty="0">
                <a:solidFill>
                  <a:schemeClr val="tx2">
                    <a:lumMod val="50000"/>
                  </a:schemeClr>
                </a:solidFill>
              </a:rPr>
              <a:t>Руси и в России</a:t>
            </a:r>
          </a:p>
        </p:txBody>
      </p:sp>
      <p:sp>
        <p:nvSpPr>
          <p:cNvPr id="262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143250"/>
            <a:ext cx="9144000" cy="785813"/>
          </a:xfrm>
        </p:spPr>
        <p:txBody>
          <a:bodyPr/>
          <a:lstStyle/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4000" b="1" smtClean="0">
                <a:solidFill>
                  <a:srgbClr val="1717D7"/>
                </a:solidFill>
              </a:rPr>
              <a:t>Денежная реформа, 1 января 1998 г.</a:t>
            </a:r>
            <a:r>
              <a:rPr lang="ru-RU" sz="4000" smtClean="0">
                <a:solidFill>
                  <a:srgbClr val="1717D7"/>
                </a:solidFill>
              </a:rPr>
              <a:t> </a:t>
            </a:r>
          </a:p>
        </p:txBody>
      </p:sp>
      <p:pic>
        <p:nvPicPr>
          <p:cNvPr id="262148" name="Picture 13" descr="C:\Users\Максим Сергеевич\Pictures\Организатор клипов (Microsoft)\j04403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0"/>
            <a:ext cx="3071813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0" y="3857625"/>
            <a:ext cx="9144000" cy="2016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09600" indent="-6096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endParaRPr lang="ru-RU" sz="1600" b="1" dirty="0">
              <a:latin typeface="+mn-lt"/>
            </a:endParaRPr>
          </a:p>
          <a:p>
            <a:pPr marL="609600" indent="-60960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4000" b="1" dirty="0">
                <a:latin typeface="+mn-lt"/>
              </a:rPr>
              <a:t>   Деноминация рубля </a:t>
            </a:r>
          </a:p>
          <a:p>
            <a:pPr marL="609600" indent="-60960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4000" b="1" dirty="0">
                <a:latin typeface="+mn-lt"/>
              </a:rPr>
              <a:t>   в пропорции 1000 :1.</a:t>
            </a:r>
          </a:p>
        </p:txBody>
      </p:sp>
      <p:pic>
        <p:nvPicPr>
          <p:cNvPr id="7" name="Рисунок 6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15616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66" y="0"/>
            <a:ext cx="7643834" cy="1368412"/>
          </a:xfrm>
        </p:spPr>
        <p:txBody>
          <a:bodyPr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4400" dirty="0">
                <a:solidFill>
                  <a:schemeClr val="tx2">
                    <a:lumMod val="50000"/>
                  </a:schemeClr>
                </a:solidFill>
              </a:rPr>
              <a:t>Полноценные </a:t>
            </a: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и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неполноценные деньги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14500"/>
            <a:ext cx="9144000" cy="4643438"/>
          </a:xfrm>
        </p:spPr>
        <p:txBody>
          <a:bodyPr>
            <a:norm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3400" dirty="0" smtClean="0"/>
              <a:t>Монеты из драгоценных металлов, находящиеся в обращении и содержащие этот металл в количестве, соответствующем их номинальной стоимости, называют </a:t>
            </a:r>
            <a:r>
              <a:rPr lang="ru-RU" sz="3400" b="1" i="1" dirty="0" smtClean="0">
                <a:solidFill>
                  <a:srgbClr val="1717D7"/>
                </a:solidFill>
              </a:rPr>
              <a:t>полноценными</a:t>
            </a:r>
            <a:r>
              <a:rPr lang="ru-RU" sz="3400" dirty="0" smtClean="0"/>
              <a:t>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3400" b="1" dirty="0" smtClean="0">
                <a:solidFill>
                  <a:srgbClr val="1717D7"/>
                </a:solidFill>
              </a:rPr>
              <a:t>Номинал</a:t>
            </a:r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(от лат. </a:t>
            </a:r>
            <a:r>
              <a:rPr lang="en-US" sz="3400" i="1" dirty="0" err="1" smtClean="0">
                <a:solidFill>
                  <a:srgbClr val="1717D7"/>
                </a:solidFill>
                <a:latin typeface="Times New Roman" pitchFamily="18" charset="0"/>
              </a:rPr>
              <a:t>nominalis</a:t>
            </a:r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именной) –нарицательная величина стоимости денег, указываемая на денежных знаках.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ru-RU" sz="1000" b="1" i="1" dirty="0"/>
          </a:p>
        </p:txBody>
      </p:sp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341439" cy="174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66" y="0"/>
            <a:ext cx="7643834" cy="1368412"/>
          </a:xfrm>
        </p:spPr>
        <p:txBody>
          <a:bodyPr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4400" dirty="0">
                <a:solidFill>
                  <a:schemeClr val="tx2">
                    <a:lumMod val="50000"/>
                  </a:schemeClr>
                </a:solidFill>
              </a:rPr>
              <a:t>Полноценные </a:t>
            </a: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и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неполноценные деньги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14500"/>
            <a:ext cx="9144000" cy="4643438"/>
          </a:xfrm>
        </p:spPr>
        <p:txBody>
          <a:bodyPr>
            <a:norm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ru-RU" sz="1000" b="1" i="1" dirty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3600" b="1" i="1" dirty="0">
                <a:solidFill>
                  <a:srgbClr val="1717D7"/>
                </a:solidFill>
              </a:rPr>
              <a:t>Неполноценные</a:t>
            </a:r>
            <a:r>
              <a:rPr lang="ru-RU" sz="3600" dirty="0"/>
              <a:t> или разменные монеты — это те, номинальная стоимость которых превышает реальную стоимость содержащегося в них </a:t>
            </a:r>
            <a:r>
              <a:rPr lang="ru-RU" sz="3600" dirty="0" smtClean="0"/>
              <a:t>металла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ru-RU" sz="3600" b="1" i="1" dirty="0" smtClean="0">
              <a:solidFill>
                <a:srgbClr val="1717D7"/>
              </a:solidFill>
            </a:endParaRP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3600" b="1" i="1" dirty="0" err="1" smtClean="0">
                <a:solidFill>
                  <a:srgbClr val="1717D7"/>
                </a:solidFill>
              </a:rPr>
              <a:t>Сеньераж</a:t>
            </a:r>
            <a:r>
              <a:rPr lang="ru-RU" sz="3600" i="1" dirty="0" smtClean="0">
                <a:solidFill>
                  <a:srgbClr val="1717D7"/>
                </a:solidFill>
              </a:rPr>
              <a:t> 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доход  получаемый при эмиссии денег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411760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131840" y="285728"/>
            <a:ext cx="6012160" cy="1571636"/>
          </a:xfrm>
        </p:spPr>
        <p:txBody>
          <a:bodyPr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4800" dirty="0">
                <a:solidFill>
                  <a:schemeClr val="tx2">
                    <a:lumMod val="50000"/>
                  </a:schemeClr>
                </a:solidFill>
              </a:rPr>
              <a:t>Типы </a:t>
            </a:r>
            <a:br>
              <a:rPr lang="ru-RU" sz="4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800" dirty="0">
                <a:solidFill>
                  <a:schemeClr val="tx2">
                    <a:lumMod val="50000"/>
                  </a:schemeClr>
                </a:solidFill>
              </a:rPr>
              <a:t>денежных систем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57313"/>
            <a:ext cx="9144000" cy="5072062"/>
          </a:xfrm>
        </p:spPr>
        <p:txBody>
          <a:bodyPr>
            <a:norm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endParaRPr lang="ru-RU" sz="4000" dirty="0">
              <a:solidFill>
                <a:srgbClr val="FF0000"/>
              </a:solidFill>
            </a:endParaRP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ru-RU" sz="4000" b="1" dirty="0">
                <a:solidFill>
                  <a:srgbClr val="1717D7"/>
                </a:solidFill>
              </a:rPr>
              <a:t>Монометаллизм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</a:rPr>
              <a:t> –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в основе один металл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ru-RU" sz="4000" b="1" dirty="0">
                <a:solidFill>
                  <a:srgbClr val="1717D7"/>
                </a:solidFill>
              </a:rPr>
              <a:t>Биметаллизм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</a:rPr>
              <a:t> –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в основе денежной  системы несколько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металлов.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ru-RU" sz="3200" u="sng" dirty="0" smtClean="0">
                <a:solidFill>
                  <a:schemeClr val="tx2">
                    <a:lumMod val="50000"/>
                  </a:schemeClr>
                </a:solidFill>
              </a:rPr>
              <a:t>Общемировая тенденция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ru-RU" sz="4400" b="1" dirty="0" smtClean="0">
                <a:solidFill>
                  <a:srgbClr val="1717D7"/>
                </a:solidFill>
              </a:rPr>
              <a:t>М – Б – М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ru-RU" sz="3200" u="sng" dirty="0" smtClean="0">
                <a:solidFill>
                  <a:schemeClr val="tx2">
                    <a:lumMod val="50000"/>
                  </a:schemeClr>
                </a:solidFill>
              </a:rPr>
              <a:t>Российская тенденция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ru-RU" sz="4400" b="1" dirty="0" smtClean="0">
                <a:solidFill>
                  <a:srgbClr val="1717D7"/>
                </a:solidFill>
              </a:rPr>
              <a:t>Б – М – Б – М 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66160" cy="198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800" y="0"/>
            <a:ext cx="4968552" cy="1412776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200" dirty="0">
                <a:solidFill>
                  <a:schemeClr val="tx2">
                    <a:lumMod val="50000"/>
                  </a:schemeClr>
                </a:solidFill>
              </a:rPr>
              <a:t>Первые </a:t>
            </a:r>
            <a:r>
              <a:rPr lang="ru-RU" sz="42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4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200" dirty="0" smtClean="0">
                <a:solidFill>
                  <a:schemeClr val="tx2">
                    <a:lumMod val="50000"/>
                  </a:schemeClr>
                </a:solidFill>
              </a:rPr>
              <a:t>бумажные 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</a:rPr>
              <a:t>деньги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85875"/>
            <a:ext cx="9144000" cy="49450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3700" dirty="0" smtClean="0"/>
              <a:t>Считается, что </a:t>
            </a:r>
            <a:r>
              <a:rPr lang="ru-RU" sz="3700" b="1" dirty="0" smtClean="0">
                <a:solidFill>
                  <a:srgbClr val="1717D7"/>
                </a:solidFill>
              </a:rPr>
              <a:t>бумажные деньги</a:t>
            </a:r>
            <a:r>
              <a:rPr lang="ru-RU" sz="3700" dirty="0" smtClean="0">
                <a:solidFill>
                  <a:srgbClr val="1717D7"/>
                </a:solidFill>
              </a:rPr>
              <a:t> </a:t>
            </a:r>
            <a:r>
              <a:rPr lang="ru-RU" sz="3700" dirty="0" smtClean="0"/>
              <a:t>изобрели китайцы и стали печатать с 812 года н.э. Они представляли собой </a:t>
            </a:r>
            <a:r>
              <a:rPr lang="ru-RU" sz="3700" b="1" dirty="0" smtClean="0">
                <a:solidFill>
                  <a:srgbClr val="1717D7"/>
                </a:solidFill>
              </a:rPr>
              <a:t>особые расписки</a:t>
            </a:r>
            <a:r>
              <a:rPr lang="ru-RU" sz="3700" dirty="0" smtClean="0"/>
              <a:t>, выписываемые в виде свидетельства об уплате налогов, либо под сдаваемые в особые лавки ценности. К началу 16 века настолько обесценились, что правительство прекратило их выпуск. </a:t>
            </a:r>
          </a:p>
        </p:txBody>
      </p:sp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771800" cy="132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0"/>
            <a:ext cx="1403648" cy="142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915816" y="0"/>
            <a:ext cx="3384376" cy="1772816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400" dirty="0">
                <a:solidFill>
                  <a:schemeClr val="tx2">
                    <a:lumMod val="50000"/>
                  </a:schemeClr>
                </a:solidFill>
              </a:rPr>
              <a:t>Бумажные </a:t>
            </a: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  <a:t>деньги</a:t>
            </a:r>
            <a:endParaRPr lang="ru-RU" sz="4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43063"/>
            <a:ext cx="9144000" cy="46783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3700" b="1" i="1" dirty="0" smtClean="0">
                <a:solidFill>
                  <a:srgbClr val="1717D7"/>
                </a:solidFill>
              </a:rPr>
              <a:t>Эмиссия бумажных денежных знаков в Золотой Орде при </a:t>
            </a:r>
            <a:r>
              <a:rPr lang="ru-RU" sz="3700" b="1" i="1" dirty="0" err="1" smtClean="0">
                <a:solidFill>
                  <a:srgbClr val="1717D7"/>
                </a:solidFill>
              </a:rPr>
              <a:t>Чингиз-хане</a:t>
            </a:r>
            <a:r>
              <a:rPr lang="ru-RU" sz="3700" b="1" i="1" dirty="0" smtClean="0">
                <a:solidFill>
                  <a:srgbClr val="1717D7"/>
                </a:solidFill>
              </a:rPr>
              <a:t> (Х</a:t>
            </a:r>
            <a:r>
              <a:rPr lang="en-US" sz="3700" b="1" i="1" dirty="0" smtClean="0">
                <a:solidFill>
                  <a:srgbClr val="1717D7"/>
                </a:solidFill>
              </a:rPr>
              <a:t>III</a:t>
            </a:r>
            <a:r>
              <a:rPr lang="ru-RU" sz="3700" b="1" i="1" dirty="0" smtClean="0">
                <a:solidFill>
                  <a:srgbClr val="1717D7"/>
                </a:solidFill>
              </a:rPr>
              <a:t> век).</a:t>
            </a:r>
            <a:r>
              <a:rPr lang="ru-RU" sz="3700" dirty="0" smtClean="0">
                <a:solidFill>
                  <a:srgbClr val="1717D7"/>
                </a:solidFill>
              </a:rPr>
              <a:t> </a:t>
            </a:r>
            <a:r>
              <a:rPr lang="ru-RU" sz="3700" dirty="0" smtClean="0"/>
              <a:t>Правительство Орды жестко отслеживало объем эмиссии и даже осуществляло прямой размен бумажных денег на золото, в связи с чем жестоко карало лиц, занимающихся подделкой неполноценных денежных знаков.</a:t>
            </a:r>
          </a:p>
        </p:txBody>
      </p:sp>
      <p:pic>
        <p:nvPicPr>
          <p:cNvPr id="7" name="Рисунок 6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15672" cy="177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5100" y="0"/>
            <a:ext cx="2858901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42852"/>
            <a:ext cx="8229600" cy="1143000"/>
          </a:xfrm>
        </p:spPr>
        <p:txBody>
          <a:bodyPr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4400" dirty="0">
                <a:solidFill>
                  <a:schemeClr val="tx2">
                    <a:lumMod val="50000"/>
                  </a:schemeClr>
                </a:solidFill>
              </a:rPr>
              <a:t>Классификация бумажных </a:t>
            </a: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  <a:t>денег</a:t>
            </a: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 (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2 из 5)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00188"/>
            <a:ext cx="9144000" cy="461168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3800" b="1" smtClean="0">
                <a:solidFill>
                  <a:srgbClr val="1717D7"/>
                </a:solidFill>
              </a:rPr>
              <a:t>1. </a:t>
            </a:r>
            <a:r>
              <a:rPr lang="ru-RU" sz="3800" b="1" i="1" smtClean="0">
                <a:solidFill>
                  <a:srgbClr val="1717D7"/>
                </a:solidFill>
              </a:rPr>
              <a:t>Классические (разменные) банкноты</a:t>
            </a:r>
            <a:r>
              <a:rPr lang="ru-RU" sz="3800" smtClean="0">
                <a:solidFill>
                  <a:srgbClr val="1717D7"/>
                </a:solidFill>
              </a:rPr>
              <a:t>, </a:t>
            </a:r>
            <a:r>
              <a:rPr lang="ru-RU" sz="3400" smtClean="0"/>
              <a:t>подлежащие размену на золото или серебро, выпуск которых разрешался только при условии наличия у эмиссионного банка металлического обеспечения (золотой запас банка)</a:t>
            </a:r>
            <a:endParaRPr lang="ru-RU" sz="3400" b="1" smtClean="0"/>
          </a:p>
          <a:p>
            <a:pPr>
              <a:buFont typeface="Wingdings" pitchFamily="2" charset="2"/>
              <a:buNone/>
            </a:pPr>
            <a:r>
              <a:rPr lang="ru-RU" sz="3800" b="1" smtClean="0">
                <a:solidFill>
                  <a:srgbClr val="1717D7"/>
                </a:solidFill>
              </a:rPr>
              <a:t>2. </a:t>
            </a:r>
            <a:r>
              <a:rPr lang="ru-RU" sz="3800" b="1" i="1" smtClean="0">
                <a:solidFill>
                  <a:srgbClr val="1717D7"/>
                </a:solidFill>
              </a:rPr>
              <a:t>Государственные кредитные билеты</a:t>
            </a:r>
            <a:r>
              <a:rPr lang="ru-RU" sz="3800" smtClean="0">
                <a:solidFill>
                  <a:srgbClr val="1717D7"/>
                </a:solidFill>
              </a:rPr>
              <a:t> </a:t>
            </a:r>
            <a:r>
              <a:rPr lang="ru-RU" sz="3400" smtClean="0"/>
              <a:t>имеют не полное, а частичное обеспечение драгоценным металлом</a:t>
            </a:r>
          </a:p>
        </p:txBody>
      </p:sp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514525" cy="154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42852"/>
            <a:ext cx="8229600" cy="1143000"/>
          </a:xfrm>
        </p:spPr>
        <p:txBody>
          <a:bodyPr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4400" dirty="0">
                <a:solidFill>
                  <a:schemeClr val="tx2">
                    <a:lumMod val="50000"/>
                  </a:schemeClr>
                </a:solidFill>
              </a:rPr>
              <a:t>Классификация бумажных </a:t>
            </a: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  <a:t>денег</a:t>
            </a: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 (3 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из 5)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1643050"/>
            <a:ext cx="9144000" cy="464347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4000" b="1" dirty="0">
                <a:solidFill>
                  <a:srgbClr val="1717D7"/>
                </a:solidFill>
                <a:latin typeface="+mn-lt"/>
              </a:rPr>
              <a:t>3. </a:t>
            </a:r>
            <a:r>
              <a:rPr lang="ru-RU" sz="4000" b="1" i="1" dirty="0">
                <a:solidFill>
                  <a:srgbClr val="1717D7"/>
                </a:solidFill>
                <a:latin typeface="+mn-lt"/>
              </a:rPr>
              <a:t>Кредитные обязательства, облигации, купоны</a:t>
            </a:r>
            <a:r>
              <a:rPr lang="ru-RU" sz="4000" dirty="0">
                <a:solidFill>
                  <a:srgbClr val="1717D7"/>
                </a:solidFill>
                <a:latin typeface="+mn-lt"/>
              </a:rPr>
              <a:t> </a:t>
            </a:r>
            <a:r>
              <a:rPr lang="ru-RU" sz="3600" dirty="0">
                <a:latin typeface="+mn-lt"/>
              </a:rPr>
              <a:t>и т.д., </a:t>
            </a:r>
          </a:p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600" dirty="0">
                <a:latin typeface="+mn-lt"/>
              </a:rPr>
              <a:t>    имеющие за некоторым исключением силу законного платежного средства в определенные моменты истории государства. Их размен должен быть осуществлен когда-то в будущем, по принудительному курсу</a:t>
            </a:r>
            <a:endParaRPr lang="ru-RU" sz="3600" b="1" dirty="0">
              <a:latin typeface="+mn-lt"/>
            </a:endParaRPr>
          </a:p>
        </p:txBody>
      </p:sp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159075" cy="160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1143000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6000" dirty="0" smtClean="0">
                <a:solidFill>
                  <a:schemeClr val="accent1">
                    <a:lumMod val="50000"/>
                  </a:schemeClr>
                </a:solidFill>
              </a:rPr>
              <a:t>Зарождение денег</a:t>
            </a:r>
            <a:endParaRPr lang="ru-RU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434" name="Picture 2" descr="C:\Users\Максим Сергеевич\Pictures\Организатор клипов (Microsoft)\j0286766.gif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42875"/>
            <a:ext cx="1793875" cy="1714500"/>
          </a:xfr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1857374"/>
            <a:ext cx="9144000" cy="473997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3600" dirty="0">
                <a:latin typeface="Times New Roman" pitchFamily="18" charset="0"/>
              </a:rPr>
              <a:t>Ранняя форма торговли</a:t>
            </a:r>
            <a:r>
              <a:rPr lang="ru-RU" sz="3600" b="1" dirty="0">
                <a:latin typeface="Times New Roman" pitchFamily="18" charset="0"/>
              </a:rPr>
              <a:t> – </a:t>
            </a:r>
            <a:r>
              <a:rPr lang="ru-RU" sz="4400" b="1" dirty="0">
                <a:solidFill>
                  <a:srgbClr val="1717D7"/>
                </a:solidFill>
                <a:latin typeface="Times New Roman" pitchFamily="18" charset="0"/>
              </a:rPr>
              <a:t>БАРТЕР</a:t>
            </a:r>
          </a:p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sz="2000" b="1" dirty="0">
              <a:latin typeface="Times New Roman" pitchFamily="18" charset="0"/>
            </a:endParaRPr>
          </a:p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000" b="1" dirty="0">
                <a:solidFill>
                  <a:srgbClr val="1717D7"/>
                </a:solidFill>
                <a:latin typeface="Times New Roman" pitchFamily="18" charset="0"/>
              </a:rPr>
              <a:t>ФУНКЦИИ ДЕНЕГ ИСПОЛНЯЛИ</a:t>
            </a:r>
            <a:r>
              <a:rPr lang="ru-RU" sz="3600" b="1" dirty="0">
                <a:solidFill>
                  <a:srgbClr val="1717D7"/>
                </a:solidFill>
                <a:latin typeface="Times New Roman" pitchFamily="18" charset="0"/>
              </a:rPr>
              <a:t>: </a:t>
            </a:r>
            <a:r>
              <a:rPr lang="ru-RU" sz="3200" dirty="0">
                <a:latin typeface="+mn-lt"/>
              </a:rPr>
              <a:t>сахар, слоновья кость, меха, опиум, какао, перец, листья табака, скот. </a:t>
            </a:r>
          </a:p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endParaRPr lang="ru-RU" sz="2600" dirty="0" smtClean="0">
              <a:latin typeface="+mn-lt"/>
            </a:endParaRPr>
          </a:p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ru-RU" sz="2600" dirty="0" smtClean="0">
                <a:latin typeface="+mn-lt"/>
              </a:rPr>
              <a:t>                       </a:t>
            </a:r>
            <a:r>
              <a:rPr lang="ru-RU" sz="2600" b="1" dirty="0" smtClean="0">
                <a:solidFill>
                  <a:srgbClr val="1717D7"/>
                </a:solidFill>
                <a:latin typeface="+mn-lt"/>
              </a:rPr>
              <a:t>Ракушки КАУРИ</a:t>
            </a:r>
          </a:p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endParaRPr lang="ru-RU" sz="2600" dirty="0">
              <a:latin typeface="+mn-lt"/>
            </a:endParaRPr>
          </a:p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400" b="1" dirty="0">
                <a:solidFill>
                  <a:srgbClr val="1717D7"/>
                </a:solidFill>
                <a:latin typeface="+mn-lt"/>
              </a:rPr>
              <a:t>ПРИЕМЛЕМОСТЬ</a:t>
            </a:r>
            <a:r>
              <a:rPr lang="ru-RU" sz="2600" dirty="0">
                <a:solidFill>
                  <a:srgbClr val="3B3BB3"/>
                </a:solidFill>
                <a:latin typeface="+mn-lt"/>
              </a:rPr>
              <a:t> </a:t>
            </a:r>
            <a:r>
              <a:rPr lang="ru-RU" sz="2600" dirty="0">
                <a:latin typeface="+mn-lt"/>
              </a:rPr>
              <a:t>– </a:t>
            </a:r>
            <a:r>
              <a:rPr lang="ru-RU" sz="3600" dirty="0">
                <a:latin typeface="+mn-lt"/>
              </a:rPr>
              <a:t>основная </a:t>
            </a:r>
            <a:r>
              <a:rPr lang="ru-RU" sz="3600" dirty="0" smtClean="0">
                <a:latin typeface="+mn-lt"/>
              </a:rPr>
              <a:t>  характеристика </a:t>
            </a:r>
            <a:r>
              <a:rPr lang="ru-RU" sz="3600" dirty="0">
                <a:latin typeface="+mn-lt"/>
              </a:rPr>
              <a:t>денежного товара</a:t>
            </a:r>
          </a:p>
        </p:txBody>
      </p:sp>
      <p:pic>
        <p:nvPicPr>
          <p:cNvPr id="8" name="Рисунок 7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Содержимое 12" descr="каури в Индии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292080" y="4221088"/>
            <a:ext cx="3462536" cy="11724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42852"/>
            <a:ext cx="8229600" cy="1143000"/>
          </a:xfrm>
        </p:spPr>
        <p:txBody>
          <a:bodyPr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4400" dirty="0">
                <a:solidFill>
                  <a:schemeClr val="tx2">
                    <a:lumMod val="50000"/>
                  </a:schemeClr>
                </a:solidFill>
              </a:rPr>
              <a:t>Классификация бумажных </a:t>
            </a: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  <a:t>денег</a:t>
            </a: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 (5 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из 5)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1746250"/>
            <a:ext cx="9144000" cy="468312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4000" b="1" dirty="0">
                <a:solidFill>
                  <a:srgbClr val="1717D7"/>
                </a:solidFill>
                <a:latin typeface="+mn-lt"/>
              </a:rPr>
              <a:t>4</a:t>
            </a:r>
            <a:r>
              <a:rPr lang="ru-RU" sz="4000" b="1" i="1" dirty="0">
                <a:solidFill>
                  <a:srgbClr val="1717D7"/>
                </a:solidFill>
                <a:latin typeface="+mn-lt"/>
              </a:rPr>
              <a:t>. Обычные бумажные деньги</a:t>
            </a:r>
            <a:r>
              <a:rPr lang="ru-RU" sz="3200" dirty="0">
                <a:latin typeface="+mn-lt"/>
              </a:rPr>
              <a:t>, т.е денежные знаки с установленным государством принудительным курсом (законная платежная способность), не разменные на драгоценный металл</a:t>
            </a:r>
            <a:endParaRPr lang="ru-RU" sz="3200" b="1" dirty="0">
              <a:latin typeface="+mn-lt"/>
            </a:endParaRPr>
          </a:p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4000" b="1" dirty="0">
                <a:solidFill>
                  <a:srgbClr val="1717D7"/>
                </a:solidFill>
                <a:latin typeface="+mn-lt"/>
              </a:rPr>
              <a:t>5</a:t>
            </a:r>
            <a:r>
              <a:rPr lang="ru-RU" sz="4000" b="1" i="1" dirty="0">
                <a:solidFill>
                  <a:srgbClr val="1717D7"/>
                </a:solidFill>
                <a:latin typeface="+mn-lt"/>
              </a:rPr>
              <a:t>. Казначейские билеты</a:t>
            </a:r>
            <a:r>
              <a:rPr lang="ru-RU" sz="4000" dirty="0">
                <a:solidFill>
                  <a:srgbClr val="1717D7"/>
                </a:solidFill>
                <a:latin typeface="+mn-lt"/>
              </a:rPr>
              <a:t> </a:t>
            </a:r>
            <a:r>
              <a:rPr lang="ru-RU" sz="3200" dirty="0">
                <a:latin typeface="+mn-lt"/>
              </a:rPr>
              <a:t>- неразменные бумажные деньги, выпускаемые помимо эмиссионных банков государственным казначейством в размерах, зависящих от его нужд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11574" cy="144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643966" cy="1357298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Этапы развития денежного обращения на Руси и в России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1438"/>
            <a:ext cx="9144000" cy="496728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3600" b="1" smtClean="0">
                <a:solidFill>
                  <a:srgbClr val="1717D7"/>
                </a:solidFill>
              </a:rPr>
              <a:t>IV</a:t>
            </a:r>
            <a:r>
              <a:rPr lang="ru-RU" sz="3600" b="1" smtClean="0">
                <a:solidFill>
                  <a:srgbClr val="1717D7"/>
                </a:solidFill>
              </a:rPr>
              <a:t> век до н.э. -</a:t>
            </a:r>
            <a:r>
              <a:rPr lang="en-US" sz="3600" b="1" smtClean="0">
                <a:solidFill>
                  <a:srgbClr val="1717D7"/>
                </a:solidFill>
              </a:rPr>
              <a:t> IV </a:t>
            </a:r>
            <a:r>
              <a:rPr lang="ru-RU" sz="3600" b="1" smtClean="0">
                <a:solidFill>
                  <a:srgbClr val="1717D7"/>
                </a:solidFill>
              </a:rPr>
              <a:t>век н.э. </a:t>
            </a:r>
            <a:r>
              <a:rPr lang="ru-RU" sz="3200" smtClean="0"/>
              <a:t>натуральное хозяйство, в обращении серебряные денарии Римской Империи</a:t>
            </a:r>
          </a:p>
          <a:p>
            <a:pPr>
              <a:buFont typeface="Wingdings" pitchFamily="2" charset="2"/>
              <a:buNone/>
            </a:pPr>
            <a:endParaRPr lang="ru-RU" sz="2000" smtClean="0"/>
          </a:p>
        </p:txBody>
      </p:sp>
      <p:pic>
        <p:nvPicPr>
          <p:cNvPr id="55299" name="Picture 4" descr="7107659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8938"/>
            <a:ext cx="496570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5" descr="7193916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3250" y="2428875"/>
            <a:ext cx="21907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6" descr="719391657_111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3" y="4143375"/>
            <a:ext cx="21812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Rectangle 7"/>
          <p:cNvSpPr>
            <a:spLocks noChangeArrowheads="1"/>
          </p:cNvSpPr>
          <p:nvPr/>
        </p:nvSpPr>
        <p:spPr bwMode="auto">
          <a:xfrm>
            <a:off x="0" y="5286375"/>
            <a:ext cx="51435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Марк Антоний. Денарий. 41г. н.э.  3,74г. </a:t>
            </a:r>
          </a:p>
          <a:p>
            <a:endParaRPr lang="ru-RU" b="1">
              <a:latin typeface="Times New Roman" pitchFamily="18" charset="0"/>
            </a:endParaRPr>
          </a:p>
          <a:p>
            <a:r>
              <a:rPr lang="ru-RU" sz="2000" b="1">
                <a:latin typeface="Times New Roman" pitchFamily="18" charset="0"/>
              </a:rPr>
              <a:t>             Денарий. Марк Аврелий. 175 г. н.э.</a:t>
            </a:r>
          </a:p>
        </p:txBody>
      </p:sp>
      <p:pic>
        <p:nvPicPr>
          <p:cNvPr id="11" name="Рисунок 10" descr="logotip_blue.wmf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112168" cy="1263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643966" cy="1357298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Этапы развития денежного обращения на Руси и в России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1428750"/>
            <a:ext cx="9144000" cy="50006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en-US" sz="3600" b="1" dirty="0">
                <a:solidFill>
                  <a:srgbClr val="1717D7"/>
                </a:solidFill>
                <a:latin typeface="+mn-lt"/>
              </a:rPr>
              <a:t>IV </a:t>
            </a:r>
            <a:r>
              <a:rPr lang="ru-RU" sz="3600" b="1" dirty="0">
                <a:solidFill>
                  <a:srgbClr val="1717D7"/>
                </a:solidFill>
                <a:latin typeface="+mn-lt"/>
              </a:rPr>
              <a:t>в. – конец </a:t>
            </a:r>
            <a:r>
              <a:rPr lang="en-US" sz="3600" b="1" dirty="0">
                <a:solidFill>
                  <a:srgbClr val="1717D7"/>
                </a:solidFill>
                <a:latin typeface="+mn-lt"/>
              </a:rPr>
              <a:t>VIII</a:t>
            </a:r>
            <a:r>
              <a:rPr lang="ru-RU" sz="3600" b="1" dirty="0">
                <a:solidFill>
                  <a:srgbClr val="1717D7"/>
                </a:solidFill>
                <a:latin typeface="+mn-lt"/>
              </a:rPr>
              <a:t> в</a:t>
            </a:r>
            <a:r>
              <a:rPr lang="ru-RU" sz="2800" b="1" dirty="0">
                <a:solidFill>
                  <a:srgbClr val="1717D7"/>
                </a:solidFill>
                <a:latin typeface="+mn-lt"/>
              </a:rPr>
              <a:t>. </a:t>
            </a:r>
            <a:r>
              <a:rPr lang="ru-RU" sz="3200" dirty="0">
                <a:latin typeface="+mn-lt"/>
              </a:rPr>
              <a:t>Серебряные драхмы правителей Ирана из династии Сасанидов, а так же Византийские монеты</a:t>
            </a:r>
          </a:p>
        </p:txBody>
      </p:sp>
      <p:pic>
        <p:nvPicPr>
          <p:cNvPr id="57349" name="Picture 4" descr="7149199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4425" y="3143250"/>
            <a:ext cx="6759575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4572000"/>
            <a:ext cx="4562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latin typeface="Times New Roman" pitchFamily="18" charset="0"/>
              </a:rPr>
              <a:t>Драхма. Хосров II </a:t>
            </a:r>
          </a:p>
          <a:p>
            <a:r>
              <a:rPr lang="ru-RU" sz="2200" b="1">
                <a:latin typeface="Times New Roman" pitchFamily="18" charset="0"/>
              </a:rPr>
              <a:t>(Сасаниды). 598г.</a:t>
            </a:r>
          </a:p>
        </p:txBody>
      </p:sp>
      <p:pic>
        <p:nvPicPr>
          <p:cNvPr id="8" name="Рисунок 7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0" descr="http://vkontakte.ru/images/gifts/96/1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64704"/>
            <a:ext cx="590872" cy="590872"/>
          </a:xfrm>
          <a:prstGeom prst="rect">
            <a:avLst/>
          </a:prstGeom>
          <a:noFill/>
        </p:spPr>
      </p:pic>
      <p:pic>
        <p:nvPicPr>
          <p:cNvPr id="13" name="Picture 20" descr="http://vkontakte.ru/images/gifts/96/1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692696"/>
            <a:ext cx="590872" cy="590872"/>
          </a:xfrm>
          <a:prstGeom prst="rect">
            <a:avLst/>
          </a:prstGeom>
          <a:noFill/>
        </p:spPr>
      </p:pic>
      <p:pic>
        <p:nvPicPr>
          <p:cNvPr id="14" name="Picture 20" descr="http://vkontakte.ru/images/gifts/96/1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917104"/>
            <a:ext cx="590872" cy="590872"/>
          </a:xfrm>
          <a:prstGeom prst="rect">
            <a:avLst/>
          </a:prstGeom>
          <a:noFill/>
        </p:spPr>
      </p:pic>
      <p:pic>
        <p:nvPicPr>
          <p:cNvPr id="15" name="Picture 16" descr="http://vkontakte.ru/images/gifts/96/3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0"/>
            <a:ext cx="1556792" cy="1556792"/>
          </a:xfrm>
          <a:prstGeom prst="rect">
            <a:avLst/>
          </a:prstGeom>
          <a:noFill/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643966" cy="1357298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Этапы развития денежного обращения на Руси и в России</a:t>
            </a:r>
          </a:p>
        </p:txBody>
      </p:sp>
      <p:pic>
        <p:nvPicPr>
          <p:cNvPr id="59394" name="Picture 4" descr="C:\Users\Максим Сергеевич\Pictures\Организатор клипов (Microsoft)\j0344561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42875"/>
            <a:ext cx="1846263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1484313"/>
            <a:ext cx="9144000" cy="48958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600" b="1" dirty="0">
                <a:solidFill>
                  <a:srgbClr val="1717D7"/>
                </a:solidFill>
                <a:latin typeface="+mn-lt"/>
              </a:rPr>
              <a:t>конец </a:t>
            </a:r>
            <a:r>
              <a:rPr lang="en-US" sz="3600" b="1" dirty="0">
                <a:solidFill>
                  <a:srgbClr val="1717D7"/>
                </a:solidFill>
                <a:latin typeface="+mn-lt"/>
              </a:rPr>
              <a:t>VIII</a:t>
            </a:r>
            <a:r>
              <a:rPr lang="ru-RU" sz="3600" b="1" dirty="0">
                <a:solidFill>
                  <a:srgbClr val="1717D7"/>
                </a:solidFill>
                <a:latin typeface="+mn-lt"/>
              </a:rPr>
              <a:t> в. – середина </a:t>
            </a:r>
            <a:r>
              <a:rPr lang="en-US" sz="3600" b="1" dirty="0">
                <a:solidFill>
                  <a:srgbClr val="1717D7"/>
                </a:solidFill>
                <a:latin typeface="+mn-lt"/>
              </a:rPr>
              <a:t>I</a:t>
            </a:r>
            <a:r>
              <a:rPr lang="ru-RU" sz="3600" b="1" dirty="0">
                <a:solidFill>
                  <a:srgbClr val="1717D7"/>
                </a:solidFill>
                <a:latin typeface="+mn-lt"/>
              </a:rPr>
              <a:t>Х в. </a:t>
            </a:r>
            <a:r>
              <a:rPr lang="ru-RU" sz="3200" dirty="0">
                <a:latin typeface="+mn-lt"/>
              </a:rPr>
              <a:t>Серебряные и золотые монеты Арабского халифата</a:t>
            </a:r>
          </a:p>
        </p:txBody>
      </p:sp>
      <p:pic>
        <p:nvPicPr>
          <p:cNvPr id="59397" name="Picture 9" descr="723270774_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43000" y="2571750"/>
            <a:ext cx="3597275" cy="3500438"/>
          </a:xfrm>
        </p:spPr>
      </p:pic>
      <p:pic>
        <p:nvPicPr>
          <p:cNvPr id="59398" name="Picture 8" descr="72327077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714875" y="2571750"/>
            <a:ext cx="3500438" cy="3500438"/>
          </a:xfrm>
        </p:spPr>
      </p:pic>
      <p:sp>
        <p:nvSpPr>
          <p:cNvPr id="59399" name="Rectangle 10"/>
          <p:cNvSpPr>
            <a:spLocks noChangeArrowheads="1"/>
          </p:cNvSpPr>
          <p:nvPr/>
        </p:nvSpPr>
        <p:spPr bwMode="auto">
          <a:xfrm>
            <a:off x="1500188" y="6072188"/>
            <a:ext cx="6418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Серебряный дирхем династии Аббасидов, 772 г.</a:t>
            </a:r>
            <a:r>
              <a:rPr lang="ru-RU">
                <a:latin typeface="Times New Roman" pitchFamily="18" charset="0"/>
              </a:rPr>
              <a:t> </a:t>
            </a:r>
          </a:p>
        </p:txBody>
      </p:sp>
      <p:pic>
        <p:nvPicPr>
          <p:cNvPr id="11" name="Рисунок 10" descr="logotip_blue.wmf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643966" cy="1357298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Этапы развития денежного обращения на Руси и в России</a:t>
            </a:r>
          </a:p>
        </p:txBody>
      </p:sp>
      <p:pic>
        <p:nvPicPr>
          <p:cNvPr id="61444" name="Picture 9" descr="69959709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2875" y="1428750"/>
            <a:ext cx="4365625" cy="2571750"/>
          </a:xfrm>
        </p:spPr>
      </p:pic>
      <p:pic>
        <p:nvPicPr>
          <p:cNvPr id="61445" name="Picture 10" descr="699597096_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1428750"/>
            <a:ext cx="4572000" cy="2571750"/>
          </a:xfrm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0" y="4000500"/>
            <a:ext cx="9144000" cy="28575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pl-PL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Половина серебряного дирхема династии Аббасидов, 815 г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.</a:t>
            </a:r>
            <a:r>
              <a:rPr lang="pl-PL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н.э., калиф Аль-Маммун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endParaRPr lang="ru-RU" sz="1100" dirty="0">
              <a:latin typeface="+mn-lt"/>
            </a:endParaRPr>
          </a:p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500" dirty="0">
                <a:latin typeface="+mn-lt"/>
              </a:rPr>
              <a:t>И</a:t>
            </a:r>
            <a:r>
              <a:rPr lang="pl-PL" sz="3500" dirty="0">
                <a:latin typeface="+mn-lt"/>
              </a:rPr>
              <a:t>ме</a:t>
            </a:r>
            <a:r>
              <a:rPr lang="ru-RU" sz="3500" dirty="0">
                <a:latin typeface="+mn-lt"/>
              </a:rPr>
              <a:t>ли</a:t>
            </a:r>
            <a:r>
              <a:rPr lang="pl-PL" sz="3500" dirty="0">
                <a:latin typeface="+mn-lt"/>
              </a:rPr>
              <a:t> хождение в качестве платежного средства на территории Древней Руси. Это так называемая древнерусская </a:t>
            </a:r>
            <a:r>
              <a:rPr lang="ru-RU" sz="3900" b="1" dirty="0">
                <a:solidFill>
                  <a:srgbClr val="1717D7"/>
                </a:solidFill>
                <a:latin typeface="+mn-lt"/>
              </a:rPr>
              <a:t>«</a:t>
            </a:r>
            <a:r>
              <a:rPr lang="pl-PL" sz="3900" b="1" dirty="0">
                <a:solidFill>
                  <a:srgbClr val="1717D7"/>
                </a:solidFill>
                <a:latin typeface="+mn-lt"/>
              </a:rPr>
              <a:t>куна</a:t>
            </a:r>
            <a:r>
              <a:rPr lang="ru-RU" sz="3900" b="1" dirty="0">
                <a:solidFill>
                  <a:srgbClr val="1717D7"/>
                </a:solidFill>
                <a:latin typeface="+mn-lt"/>
              </a:rPr>
              <a:t>»</a:t>
            </a:r>
            <a:r>
              <a:rPr lang="pl-PL" sz="3900" b="1" dirty="0">
                <a:solidFill>
                  <a:srgbClr val="1717D7"/>
                </a:solidFill>
                <a:latin typeface="+mn-lt"/>
              </a:rPr>
              <a:t> </a:t>
            </a:r>
            <a:r>
              <a:rPr lang="pl-PL" sz="3500" dirty="0">
                <a:latin typeface="+mn-lt"/>
              </a:rPr>
              <a:t>или </a:t>
            </a:r>
            <a:r>
              <a:rPr lang="ru-RU" sz="3500" b="1" dirty="0">
                <a:solidFill>
                  <a:srgbClr val="1717D7"/>
                </a:solidFill>
                <a:latin typeface="+mn-lt"/>
              </a:rPr>
              <a:t>«</a:t>
            </a:r>
            <a:r>
              <a:rPr lang="pl-PL" sz="3500" b="1" dirty="0">
                <a:solidFill>
                  <a:srgbClr val="1717D7"/>
                </a:solidFill>
                <a:latin typeface="+mn-lt"/>
              </a:rPr>
              <a:t>резана</a:t>
            </a:r>
            <a:r>
              <a:rPr lang="ru-RU" sz="3500" b="1" dirty="0">
                <a:solidFill>
                  <a:srgbClr val="1717D7"/>
                </a:solidFill>
                <a:latin typeface="+mn-lt"/>
              </a:rPr>
              <a:t>».</a:t>
            </a:r>
            <a:r>
              <a:rPr lang="ru-RU" sz="2800" b="1" dirty="0">
                <a:solidFill>
                  <a:srgbClr val="1717D7"/>
                </a:solidFill>
                <a:latin typeface="+mn-lt"/>
              </a:rPr>
              <a:t>    </a:t>
            </a:r>
          </a:p>
        </p:txBody>
      </p:sp>
      <p:pic>
        <p:nvPicPr>
          <p:cNvPr id="8" name="Рисунок 7" descr="logotip_blue.wmf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Содержимое 6" descr="kopeika.jpg"/>
          <p:cNvPicPr>
            <a:picLocks noGrp="1" noChangeAspect="1"/>
          </p:cNvPicPr>
          <p:nvPr>
            <p:ph sz="quarter" idx="1"/>
          </p:nvPr>
        </p:nvPicPr>
        <p:blipFill>
          <a:blip r:embed="rId6" cstate="print"/>
          <a:stretch>
            <a:fillRect/>
          </a:stretch>
        </p:blipFill>
        <p:spPr>
          <a:xfrm>
            <a:off x="-1" y="0"/>
            <a:ext cx="1499657" cy="1124744"/>
          </a:xfr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7" y="692696"/>
            <a:ext cx="648072" cy="66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643966" cy="1357298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Этапы развития денежного обращения на Руси и в России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1500188"/>
            <a:ext cx="5761038" cy="4429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600" b="1" dirty="0">
                <a:solidFill>
                  <a:srgbClr val="1717D7"/>
                </a:solidFill>
                <a:latin typeface="+mn-lt"/>
              </a:rPr>
              <a:t>Середина </a:t>
            </a:r>
            <a:r>
              <a:rPr lang="en-US" sz="3600" b="1" dirty="0">
                <a:solidFill>
                  <a:srgbClr val="1717D7"/>
                </a:solidFill>
                <a:latin typeface="+mn-lt"/>
              </a:rPr>
              <a:t>I</a:t>
            </a:r>
            <a:r>
              <a:rPr lang="ru-RU" sz="3600" b="1" dirty="0">
                <a:solidFill>
                  <a:srgbClr val="1717D7"/>
                </a:solidFill>
                <a:latin typeface="+mn-lt"/>
              </a:rPr>
              <a:t>Х в. - середина Х</a:t>
            </a:r>
            <a:r>
              <a:rPr lang="en-US" sz="3600" b="1" dirty="0">
                <a:solidFill>
                  <a:srgbClr val="1717D7"/>
                </a:solidFill>
                <a:latin typeface="+mn-lt"/>
              </a:rPr>
              <a:t>II</a:t>
            </a:r>
            <a:r>
              <a:rPr lang="ru-RU" sz="3600" b="1" dirty="0">
                <a:solidFill>
                  <a:srgbClr val="1717D7"/>
                </a:solidFill>
                <a:latin typeface="+mn-lt"/>
              </a:rPr>
              <a:t> в. </a:t>
            </a:r>
            <a:r>
              <a:rPr lang="ru-RU" sz="3200" b="1" dirty="0">
                <a:latin typeface="+mn-lt"/>
              </a:rPr>
              <a:t> </a:t>
            </a:r>
            <a:r>
              <a:rPr lang="ru-RU" sz="3200" dirty="0">
                <a:latin typeface="+mn-lt"/>
              </a:rPr>
              <a:t>Начало собственного чекана в Киеве.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1717D7"/>
                </a:solidFill>
                <a:latin typeface="+mn-lt"/>
              </a:rPr>
              <a:t>«Гривна кун» </a:t>
            </a:r>
            <a:r>
              <a:rPr lang="ru-RU" sz="3200" dirty="0">
                <a:latin typeface="+mn-lt"/>
              </a:rPr>
              <a:t>- 68,22 гр. Серебра.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200" dirty="0">
                <a:latin typeface="+mn-lt"/>
              </a:rPr>
              <a:t>Золотая монета </a:t>
            </a:r>
            <a:r>
              <a:rPr lang="ru-RU" sz="3200" b="1" dirty="0">
                <a:solidFill>
                  <a:srgbClr val="1717D7"/>
                </a:solidFill>
                <a:latin typeface="+mn-lt"/>
              </a:rPr>
              <a:t>«</a:t>
            </a:r>
            <a:r>
              <a:rPr lang="ru-RU" sz="3200" b="1" dirty="0" err="1">
                <a:solidFill>
                  <a:srgbClr val="1717D7"/>
                </a:solidFill>
                <a:latin typeface="+mn-lt"/>
              </a:rPr>
              <a:t>златник</a:t>
            </a:r>
            <a:r>
              <a:rPr lang="ru-RU" sz="3200" b="1" dirty="0">
                <a:solidFill>
                  <a:srgbClr val="1717D7"/>
                </a:solidFill>
                <a:latin typeface="+mn-lt"/>
              </a:rPr>
              <a:t>» </a:t>
            </a:r>
            <a:r>
              <a:rPr lang="ru-RU" sz="3200" dirty="0">
                <a:latin typeface="+mn-lt"/>
              </a:rPr>
              <a:t>- 4,2 гр. </a:t>
            </a:r>
          </a:p>
        </p:txBody>
      </p:sp>
      <p:pic>
        <p:nvPicPr>
          <p:cNvPr id="63493" name="Picture 5" descr="1555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13" y="1285875"/>
            <a:ext cx="2857500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1960563" y="5929313"/>
            <a:ext cx="398303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200" b="1">
                <a:latin typeface="Times New Roman" pitchFamily="18" charset="0"/>
              </a:rPr>
              <a:t>Киевская гривна </a:t>
            </a:r>
            <a:r>
              <a:rPr lang="en-US" sz="2200" b="1">
                <a:latin typeface="Book Antiqua" pitchFamily="18" charset="0"/>
              </a:rPr>
              <a:t>XII</a:t>
            </a:r>
            <a:r>
              <a:rPr lang="ru-RU" sz="2200" b="1">
                <a:latin typeface="Times New Roman" pitchFamily="18" charset="0"/>
              </a:rPr>
              <a:t>-</a:t>
            </a:r>
            <a:r>
              <a:rPr lang="en-US" sz="2200" b="1">
                <a:latin typeface="Book Antiqua" pitchFamily="18" charset="0"/>
              </a:rPr>
              <a:t>XIII</a:t>
            </a:r>
            <a:r>
              <a:rPr lang="ru-RU" sz="2200" b="1">
                <a:latin typeface="Times New Roman" pitchFamily="18" charset="0"/>
              </a:rPr>
              <a:t> вв</a:t>
            </a:r>
            <a:r>
              <a:rPr lang="ru-RU" sz="2200">
                <a:latin typeface="Times New Roman" pitchFamily="18" charset="0"/>
              </a:rPr>
              <a:t>. </a:t>
            </a:r>
          </a:p>
        </p:txBody>
      </p:sp>
      <p:pic>
        <p:nvPicPr>
          <p:cNvPr id="8" name="Рисунок 7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Содержимое 24" descr="RussiaP146-1Ruble-1922-donatedos_f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827584" cy="1486488"/>
          </a:xfrm>
          <a:prstGeom prst="rect">
            <a:avLst/>
          </a:prstGeom>
        </p:spPr>
      </p:pic>
      <p:pic>
        <p:nvPicPr>
          <p:cNvPr id="12" name="Picture 3" descr="C:\Users\Максим Сергеевич\Pictures\Организатор клипов (Microsoft)\j0430408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692696"/>
            <a:ext cx="914846" cy="81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C:\Users\Максим Сергеевич\Pictures\Организатор клипов (Microsoft)\j0430408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332656"/>
            <a:ext cx="914846" cy="81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C:\Users\Максим Сергеевич\Pictures\Организатор клипов (Microsoft)\j0430408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92696"/>
            <a:ext cx="914846" cy="81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643966" cy="1357298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Этапы развития денежного обращения на Руси и в России</a:t>
            </a:r>
          </a:p>
        </p:txBody>
      </p:sp>
      <p:pic>
        <p:nvPicPr>
          <p:cNvPr id="65538" name="Picture 4" descr="C:\Users\Максим Сергеевич\Pictures\Организатор клипов (Microsoft)\j0344561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42875"/>
            <a:ext cx="1846263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1500188"/>
            <a:ext cx="91440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4400" b="1" dirty="0">
                <a:solidFill>
                  <a:srgbClr val="1717D7"/>
                </a:solidFill>
                <a:latin typeface="+mn-lt"/>
              </a:rPr>
              <a:t>Середина </a:t>
            </a:r>
            <a:r>
              <a:rPr lang="en-US" sz="4400" b="1" dirty="0">
                <a:solidFill>
                  <a:srgbClr val="1717D7"/>
                </a:solidFill>
                <a:latin typeface="+mn-lt"/>
              </a:rPr>
              <a:t>I</a:t>
            </a:r>
            <a:r>
              <a:rPr lang="ru-RU" sz="4400" b="1" dirty="0">
                <a:solidFill>
                  <a:srgbClr val="1717D7"/>
                </a:solidFill>
                <a:latin typeface="+mn-lt"/>
              </a:rPr>
              <a:t>Х в. - середина Х</a:t>
            </a:r>
            <a:r>
              <a:rPr lang="en-US" sz="4400" b="1" dirty="0">
                <a:solidFill>
                  <a:srgbClr val="1717D7"/>
                </a:solidFill>
                <a:latin typeface="+mn-lt"/>
              </a:rPr>
              <a:t>II</a:t>
            </a:r>
            <a:r>
              <a:rPr lang="ru-RU" sz="4400" b="1" dirty="0">
                <a:solidFill>
                  <a:srgbClr val="1717D7"/>
                </a:solidFill>
                <a:latin typeface="+mn-lt"/>
              </a:rPr>
              <a:t> в. </a:t>
            </a:r>
            <a:r>
              <a:rPr lang="ru-RU" sz="4400" b="1" dirty="0">
                <a:latin typeface="+mn-lt"/>
              </a:rPr>
              <a:t> </a:t>
            </a:r>
            <a:endParaRPr lang="ru-RU" sz="4400" dirty="0">
              <a:latin typeface="+mn-lt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2500313"/>
            <a:ext cx="9144000" cy="39290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4000" b="1" dirty="0">
                <a:solidFill>
                  <a:srgbClr val="1717D7"/>
                </a:solidFill>
                <a:latin typeface="+mn-lt"/>
              </a:rPr>
              <a:t>      </a:t>
            </a:r>
            <a:r>
              <a:rPr lang="ru-RU" sz="4000" b="1" u="sng" dirty="0">
                <a:solidFill>
                  <a:srgbClr val="1717D7"/>
                </a:solidFill>
                <a:latin typeface="+mn-lt"/>
              </a:rPr>
              <a:t>Соотношение денежных единиц</a:t>
            </a:r>
            <a:r>
              <a:rPr lang="ru-RU" sz="4000" b="1" dirty="0">
                <a:solidFill>
                  <a:srgbClr val="1717D7"/>
                </a:solidFill>
                <a:latin typeface="+mn-lt"/>
              </a:rPr>
              <a:t>: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ru-RU" sz="3600" b="1" dirty="0">
                <a:latin typeface="+mn-lt"/>
              </a:rPr>
              <a:t>1 серебряная гривна = 20 ногат = 25 кун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ru-RU" sz="3600" b="1" dirty="0">
                <a:latin typeface="+mn-lt"/>
              </a:rPr>
              <a:t>1 куна = 1 дирхем = 2 резаны = 6 векш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ru-RU" sz="3600" b="1" dirty="0">
                <a:latin typeface="+mn-lt"/>
              </a:rPr>
              <a:t>1 резана = 1/2 дирхема = 3 векши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ru-RU" sz="3600" b="1" dirty="0">
                <a:latin typeface="+mn-lt"/>
              </a:rPr>
              <a:t>1 векша/веверица = 1/6 дирхема</a:t>
            </a:r>
            <a:endParaRPr lang="ru-RU" sz="3600" dirty="0">
              <a:latin typeface="+mn-lt"/>
            </a:endParaRPr>
          </a:p>
        </p:txBody>
      </p:sp>
      <p:pic>
        <p:nvPicPr>
          <p:cNvPr id="65542" name="Picture 10" descr="C:\Users\Максим Сергеевич\Pictures\Организатор клипов (Microsoft)\j043392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38" y="4572000"/>
            <a:ext cx="1643062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logotip_blue.wmf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128713" y="0"/>
            <a:ext cx="8015287" cy="914400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4800" dirty="0">
                <a:solidFill>
                  <a:schemeClr val="tx2">
                    <a:lumMod val="50000"/>
                  </a:schemeClr>
                </a:solidFill>
              </a:rPr>
              <a:t>Древнерусские монеты</a:t>
            </a:r>
          </a:p>
        </p:txBody>
      </p:sp>
      <p:pic>
        <p:nvPicPr>
          <p:cNvPr id="67586" name="Picture 10" descr="71555033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857625"/>
            <a:ext cx="3160713" cy="3000375"/>
          </a:xfrm>
        </p:spPr>
      </p:pic>
      <p:pic>
        <p:nvPicPr>
          <p:cNvPr id="67587" name="Picture 11" descr="715550333_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857250"/>
            <a:ext cx="3143250" cy="3033713"/>
          </a:xfrm>
        </p:spPr>
      </p:pic>
      <p:sp>
        <p:nvSpPr>
          <p:cNvPr id="67588" name="Rectangle 12"/>
          <p:cNvSpPr>
            <a:spLocks noChangeArrowheads="1"/>
          </p:cNvSpPr>
          <p:nvPr/>
        </p:nvSpPr>
        <p:spPr bwMode="auto">
          <a:xfrm>
            <a:off x="2987824" y="1052736"/>
            <a:ext cx="5786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latin typeface="Times New Roman" pitchFamily="18" charset="0"/>
              </a:rPr>
              <a:t>Серебро.</a:t>
            </a:r>
            <a:r>
              <a:rPr lang="en-US" sz="2000" b="1" dirty="0">
                <a:latin typeface="Book Antiqua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</a:rPr>
              <a:t>Тмутараканское</a:t>
            </a:r>
            <a:r>
              <a:rPr lang="en-US" sz="2000" b="1" dirty="0">
                <a:latin typeface="Book Antiqua" pitchFamily="18" charset="0"/>
              </a:rPr>
              <a:t> </a:t>
            </a:r>
            <a:r>
              <a:rPr lang="ru-RU" sz="2000" b="1" dirty="0">
                <a:latin typeface="Times New Roman" pitchFamily="18" charset="0"/>
              </a:rPr>
              <a:t>княжество</a:t>
            </a:r>
            <a:r>
              <a:rPr lang="en-US" sz="2000" b="1" dirty="0">
                <a:latin typeface="Book Antiqua" pitchFamily="18" charset="0"/>
              </a:rPr>
              <a:t>. XI</a:t>
            </a:r>
            <a:r>
              <a:rPr lang="ru-RU" sz="2000" b="1" dirty="0">
                <a:latin typeface="Times New Roman" pitchFamily="18" charset="0"/>
              </a:rPr>
              <a:t> век</a:t>
            </a:r>
          </a:p>
        </p:txBody>
      </p:sp>
      <p:sp>
        <p:nvSpPr>
          <p:cNvPr id="67590" name="Rectangle 18"/>
          <p:cNvSpPr>
            <a:spLocks noChangeArrowheads="1"/>
          </p:cNvSpPr>
          <p:nvPr/>
        </p:nvSpPr>
        <p:spPr bwMode="auto">
          <a:xfrm>
            <a:off x="3416663" y="5157192"/>
            <a:ext cx="57273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</a:rPr>
              <a:t>ЗЛАТНИК. ВЛАДИМИР</a:t>
            </a:r>
            <a:r>
              <a:rPr lang="en-US" sz="2000" b="1" dirty="0" smtClean="0">
                <a:latin typeface="Times New Roman" pitchFamily="18" charset="0"/>
              </a:rPr>
              <a:t> I</a:t>
            </a:r>
            <a:r>
              <a:rPr lang="ru-RU" sz="2000" b="1" dirty="0" smtClean="0">
                <a:latin typeface="Times New Roman" pitchFamily="18" charset="0"/>
              </a:rPr>
              <a:t> СВЯТОСЛАВИЧ, 990 – 1015 ГГ. </a:t>
            </a:r>
            <a:r>
              <a:rPr lang="ru-RU" dirty="0" smtClean="0">
                <a:latin typeface="Times New Roman" pitchFamily="18" charset="0"/>
              </a:rPr>
              <a:t> </a:t>
            </a:r>
            <a:endParaRPr lang="ru-RU" dirty="0">
              <a:latin typeface="Times New Roman" pitchFamily="18" charset="0"/>
            </a:endParaRPr>
          </a:p>
        </p:txBody>
      </p:sp>
      <p:pic>
        <p:nvPicPr>
          <p:cNvPr id="67592" name="Picture 2" descr="C:\Users\Максим Сергеевич\Pictures\Организатор клипов (Microsoft)\j028358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0"/>
            <a:ext cx="1304925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6" descr="Златник Владимира I Святославича 990-1015г. Киев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3203848" y="2060848"/>
            <a:ext cx="5940152" cy="2996206"/>
          </a:xfr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.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3" descr="24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857250"/>
            <a:ext cx="3135313" cy="6172150"/>
          </a:xfrm>
        </p:spPr>
      </p:pic>
      <p:sp>
        <p:nvSpPr>
          <p:cNvPr id="69635" name="Rectangle 8"/>
          <p:cNvSpPr>
            <a:spLocks noChangeArrowheads="1"/>
          </p:cNvSpPr>
          <p:nvPr/>
        </p:nvSpPr>
        <p:spPr bwMode="auto">
          <a:xfrm>
            <a:off x="3866530" y="5445224"/>
            <a:ext cx="52774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400" b="1" dirty="0" smtClean="0">
                <a:latin typeface="Times New Roman" pitchFamily="18" charset="0"/>
              </a:rPr>
              <a:t>СРЕБРЕНИК. ЯРОСЛАВ МУДРЫЙ</a:t>
            </a:r>
            <a:endParaRPr lang="ru-RU" sz="2200" b="1" dirty="0">
              <a:latin typeface="Times New Roman" pitchFamily="18" charset="0"/>
            </a:endParaRPr>
          </a:p>
        </p:txBody>
      </p:sp>
      <p:sp>
        <p:nvSpPr>
          <p:cNvPr id="69636" name="Rectangle 9"/>
          <p:cNvSpPr>
            <a:spLocks noChangeArrowheads="1"/>
          </p:cNvSpPr>
          <p:nvPr/>
        </p:nvSpPr>
        <p:spPr bwMode="auto">
          <a:xfrm>
            <a:off x="3059832" y="1124744"/>
            <a:ext cx="57241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</a:rPr>
              <a:t>СРЕБРЕНИК. ВЛАДИМИР</a:t>
            </a:r>
            <a:r>
              <a:rPr lang="en-US" sz="2000" b="1" dirty="0" smtClean="0">
                <a:latin typeface="Times New Roman" pitchFamily="18" charset="0"/>
              </a:rPr>
              <a:t> I</a:t>
            </a:r>
            <a:r>
              <a:rPr lang="ru-RU" sz="2000" b="1" dirty="0" smtClean="0">
                <a:latin typeface="Times New Roman" pitchFamily="18" charset="0"/>
              </a:rPr>
              <a:t> СВЯТОСЛАВИЧ, </a:t>
            </a:r>
          </a:p>
          <a:p>
            <a:r>
              <a:rPr lang="ru-RU" sz="2000" b="1" dirty="0" smtClean="0">
                <a:latin typeface="Times New Roman" pitchFamily="18" charset="0"/>
              </a:rPr>
              <a:t>990 – 1015 ГГ. </a:t>
            </a:r>
            <a:endParaRPr lang="ru-RU" sz="2000" b="1" dirty="0">
              <a:latin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28713" y="0"/>
            <a:ext cx="8015287" cy="9144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48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Древнерусские монеты</a:t>
            </a:r>
          </a:p>
        </p:txBody>
      </p:sp>
      <p:pic>
        <p:nvPicPr>
          <p:cNvPr id="69638" name="Picture 11" descr="C:\Users\Максим Сергеевич\Pictures\Организатор клипов (Microsoft)\j043391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-142875"/>
            <a:ext cx="1571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10" descr="сребреник времен Ярослава Мудрого.jpg"/>
          <p:cNvPicPr>
            <a:picLocks noGrp="1" noChangeAspect="1"/>
          </p:cNvPicPr>
          <p:nvPr>
            <p:ph sz="quarter" idx="2"/>
          </p:nvPr>
        </p:nvPicPr>
        <p:blipFill>
          <a:blip r:embed="rId5" cstate="print"/>
          <a:stretch>
            <a:fillRect/>
          </a:stretch>
        </p:blipFill>
        <p:spPr>
          <a:xfrm>
            <a:off x="5868144" y="2204864"/>
            <a:ext cx="3134063" cy="3168352"/>
          </a:xfrm>
        </p:spPr>
      </p:pic>
      <p:pic>
        <p:nvPicPr>
          <p:cNvPr id="13" name="Содержимое 7" descr="ЯРОСЛАВ МУДРЫЙ.jpg"/>
          <p:cNvPicPr>
            <a:picLocks noGrp="1" noChangeAspect="1"/>
          </p:cNvPicPr>
          <p:nvPr>
            <p:ph sz="quarter" idx="2"/>
          </p:nvPr>
        </p:nvPicPr>
        <p:blipFill>
          <a:blip r:embed="rId6" cstate="print"/>
          <a:stretch>
            <a:fillRect/>
          </a:stretch>
        </p:blipFill>
        <p:spPr>
          <a:xfrm>
            <a:off x="3923928" y="2780928"/>
            <a:ext cx="1945971" cy="2579886"/>
          </a:xfr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643966" cy="1357298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Этапы развития денежного обращения на Руси и в России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1571625"/>
            <a:ext cx="9144000" cy="49291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4000" b="1" dirty="0">
                <a:solidFill>
                  <a:srgbClr val="1717D7"/>
                </a:solidFill>
                <a:latin typeface="+mn-lt"/>
              </a:rPr>
              <a:t>Х</a:t>
            </a:r>
            <a:r>
              <a:rPr lang="en-US" sz="4000" b="1" dirty="0">
                <a:solidFill>
                  <a:srgbClr val="1717D7"/>
                </a:solidFill>
                <a:latin typeface="+mn-lt"/>
              </a:rPr>
              <a:t>II</a:t>
            </a:r>
            <a:r>
              <a:rPr lang="ru-RU" sz="4000" b="1" dirty="0">
                <a:solidFill>
                  <a:srgbClr val="1717D7"/>
                </a:solidFill>
                <a:latin typeface="+mn-lt"/>
              </a:rPr>
              <a:t> в. </a:t>
            </a:r>
            <a:r>
              <a:rPr lang="ru-RU" sz="2800" dirty="0">
                <a:latin typeface="+mn-lt"/>
              </a:rPr>
              <a:t>– основным средством расчета </a:t>
            </a:r>
            <a:r>
              <a:rPr lang="ru-RU" sz="4000" b="1" u="sng" dirty="0">
                <a:solidFill>
                  <a:srgbClr val="1717D7"/>
                </a:solidFill>
                <a:latin typeface="+mn-lt"/>
              </a:rPr>
              <a:t>гривна</a:t>
            </a:r>
            <a:r>
              <a:rPr lang="ru-RU" sz="2800" b="1" dirty="0">
                <a:solidFill>
                  <a:srgbClr val="1717D7"/>
                </a:solidFill>
                <a:latin typeface="+mn-lt"/>
              </a:rPr>
              <a:t> </a:t>
            </a:r>
            <a:r>
              <a:rPr lang="ru-RU" sz="2800" dirty="0">
                <a:latin typeface="+mn-lt"/>
              </a:rPr>
              <a:t>– серебряный брусок весом: </a:t>
            </a:r>
          </a:p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dirty="0">
                <a:latin typeface="+mn-lt"/>
              </a:rPr>
              <a:t>   160 гр. в Киеве, 200 гр. в Новгороде. </a:t>
            </a:r>
          </a:p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600" b="1" u="sng" dirty="0">
                <a:solidFill>
                  <a:srgbClr val="1717D7"/>
                </a:solidFill>
                <a:latin typeface="+mn-lt"/>
              </a:rPr>
              <a:t>Соотношение денежных единиц</a:t>
            </a:r>
            <a:r>
              <a:rPr lang="ru-RU" sz="3600" b="1" dirty="0">
                <a:solidFill>
                  <a:srgbClr val="1717D7"/>
                </a:solidFill>
                <a:latin typeface="+mn-lt"/>
              </a:rPr>
              <a:t>:</a:t>
            </a:r>
          </a:p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dirty="0">
                <a:latin typeface="+mn-lt"/>
              </a:rPr>
              <a:t>    1 гривна серебра = 4 гривны кун = 8 ногат = 20 кун </a:t>
            </a:r>
          </a:p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dirty="0">
                <a:latin typeface="+mn-lt"/>
              </a:rPr>
              <a:t>    1 гривна кун = 2 ногаты = 5 кун </a:t>
            </a:r>
          </a:p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dirty="0">
                <a:latin typeface="+mn-lt"/>
              </a:rPr>
              <a:t>    1 ногата = 1 дирхем (хорошего качества) = 2,5 кун </a:t>
            </a:r>
          </a:p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dirty="0">
                <a:latin typeface="+mn-lt"/>
              </a:rPr>
              <a:t>    1 куна = 1 дирхем (низкого качества) = 2 резаны =</a:t>
            </a:r>
          </a:p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dirty="0">
                <a:latin typeface="+mn-lt"/>
              </a:rPr>
              <a:t>     = 6 векши </a:t>
            </a:r>
          </a:p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dirty="0">
                <a:latin typeface="+mn-lt"/>
              </a:rPr>
              <a:t>    1 резана = 3 векши;  1 векша/веверица = 1/6 куны </a:t>
            </a:r>
            <a:endParaRPr lang="ru-RU" sz="2800" b="1" dirty="0">
              <a:latin typeface="+mn-lt"/>
            </a:endParaRPr>
          </a:p>
        </p:txBody>
      </p:sp>
      <p:pic>
        <p:nvPicPr>
          <p:cNvPr id="73732" name="Picture 13" descr="C:\Users\Максим Сергеевич\Pictures\Организатор клипов (Microsoft)\j04403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2875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  <a:t>Преимущества металла </a:t>
            </a:r>
            <a:b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  <a:t>как денежного носителя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1785938"/>
            <a:ext cx="9144000" cy="4375150"/>
          </a:xfrm>
          <a:prstGeom prst="rect">
            <a:avLst/>
          </a:prstGeom>
        </p:spPr>
        <p:txBody>
          <a:bodyPr/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ru-RU" sz="3200" b="1" dirty="0">
                <a:solidFill>
                  <a:srgbClr val="1717D7"/>
                </a:solidFill>
                <a:latin typeface="+mn-lt"/>
              </a:rPr>
              <a:t>однородность по качеству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ru-RU" sz="3200" b="1" dirty="0">
                <a:solidFill>
                  <a:srgbClr val="1717D7"/>
                </a:solidFill>
                <a:latin typeface="+mn-lt"/>
              </a:rPr>
              <a:t>делимость и соединяемость без потери свойств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ru-RU" sz="3200" b="1" dirty="0">
                <a:solidFill>
                  <a:srgbClr val="1717D7"/>
                </a:solidFill>
                <a:latin typeface="+mn-lt"/>
              </a:rPr>
              <a:t>портативность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ru-RU" sz="3200" b="1" dirty="0">
                <a:solidFill>
                  <a:srgbClr val="1717D7"/>
                </a:solidFill>
                <a:latin typeface="+mn-lt"/>
              </a:rPr>
              <a:t>износостойкость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ru-RU" sz="3200" b="1" dirty="0">
                <a:solidFill>
                  <a:srgbClr val="1717D7"/>
                </a:solidFill>
                <a:latin typeface="+mn-lt"/>
              </a:rPr>
              <a:t>узнаваемость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ru-RU" sz="3200" b="1" dirty="0">
                <a:solidFill>
                  <a:srgbClr val="1717D7"/>
                </a:solidFill>
                <a:latin typeface="+mn-lt"/>
              </a:rPr>
              <a:t>большая концентрация меновой способности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ru-RU" sz="3200" b="1" dirty="0">
                <a:solidFill>
                  <a:srgbClr val="1717D7"/>
                </a:solidFill>
                <a:latin typeface="+mn-lt"/>
              </a:rPr>
              <a:t>сложность добычи и переработки </a:t>
            </a:r>
          </a:p>
        </p:txBody>
      </p:sp>
      <p:pic>
        <p:nvPicPr>
          <p:cNvPr id="7" name="Рисунок 6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Содержимое 4" descr="31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5986474" y="2996952"/>
            <a:ext cx="2871849" cy="2160240"/>
          </a:xfr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Содержимое 10" descr="00204101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555776" cy="18408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643966" cy="1357298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Этапы развития денежного обращения на Руси и в России</a:t>
            </a:r>
          </a:p>
        </p:txBody>
      </p:sp>
      <p:pic>
        <p:nvPicPr>
          <p:cNvPr id="75779" name="Picture 13" descr="C:\Users\Максим Сергеевич\Pictures\Организатор клипов (Microsoft)\j04403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2875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4" descr="7137480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3000375"/>
            <a:ext cx="4427537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5" descr="7137480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71487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642938" y="5857875"/>
            <a:ext cx="79295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</a:rPr>
              <a:t>Серебряный дирхем. Токтамыш-хан 90 -е годы Х</a:t>
            </a:r>
            <a:r>
              <a:rPr lang="en-US" sz="2400" b="1">
                <a:latin typeface="Book Antiqua" pitchFamily="18" charset="0"/>
              </a:rPr>
              <a:t>VI</a:t>
            </a:r>
            <a:r>
              <a:rPr lang="ru-RU" sz="2400">
                <a:latin typeface="Times New Roman" pitchFamily="18" charset="0"/>
              </a:rPr>
              <a:t> </a:t>
            </a:r>
            <a:r>
              <a:rPr lang="ru-RU" sz="2400" b="1">
                <a:latin typeface="Times New Roman" pitchFamily="18" charset="0"/>
              </a:rPr>
              <a:t>в.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0" y="1714500"/>
            <a:ext cx="9144000" cy="185737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4300" b="1" dirty="0">
                <a:solidFill>
                  <a:srgbClr val="1717D7"/>
                </a:solidFill>
                <a:latin typeface="+mn-lt"/>
              </a:rPr>
              <a:t>Х</a:t>
            </a:r>
            <a:r>
              <a:rPr lang="en-US" sz="4300" b="1" dirty="0">
                <a:solidFill>
                  <a:srgbClr val="1717D7"/>
                </a:solidFill>
                <a:latin typeface="+mn-lt"/>
              </a:rPr>
              <a:t>II</a:t>
            </a:r>
            <a:r>
              <a:rPr lang="ru-RU" sz="4300" b="1" dirty="0">
                <a:solidFill>
                  <a:srgbClr val="1717D7"/>
                </a:solidFill>
                <a:latin typeface="+mn-lt"/>
              </a:rPr>
              <a:t> в. </a:t>
            </a:r>
            <a:r>
              <a:rPr lang="ru-RU" sz="4300" dirty="0">
                <a:solidFill>
                  <a:srgbClr val="1717D7"/>
                </a:solidFill>
                <a:latin typeface="+mn-lt"/>
              </a:rPr>
              <a:t>– </a:t>
            </a:r>
            <a:r>
              <a:rPr lang="ru-RU" sz="4300" b="1" dirty="0">
                <a:solidFill>
                  <a:srgbClr val="1717D7"/>
                </a:solidFill>
                <a:latin typeface="+mn-lt"/>
              </a:rPr>
              <a:t>Х</a:t>
            </a:r>
            <a:r>
              <a:rPr lang="en-US" sz="4300" b="1" dirty="0">
                <a:solidFill>
                  <a:srgbClr val="1717D7"/>
                </a:solidFill>
                <a:latin typeface="+mn-lt"/>
              </a:rPr>
              <a:t>VI</a:t>
            </a:r>
            <a:r>
              <a:rPr lang="ru-RU" sz="4300" b="1" dirty="0">
                <a:solidFill>
                  <a:srgbClr val="1717D7"/>
                </a:solidFill>
                <a:latin typeface="+mn-lt"/>
              </a:rPr>
              <a:t> в. </a:t>
            </a:r>
            <a:r>
              <a:rPr lang="ru-RU" sz="3900" dirty="0">
                <a:latin typeface="+mn-lt"/>
              </a:rPr>
              <a:t>Вымывание из расчетов гривны. Принудительное внедрение татарских монет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endParaRPr lang="ru-RU" sz="2800" b="1" dirty="0">
              <a:latin typeface="+mn-lt"/>
            </a:endParaRPr>
          </a:p>
        </p:txBody>
      </p:sp>
      <p:pic>
        <p:nvPicPr>
          <p:cNvPr id="11" name="Рисунок 10" descr="logotip_blue.wmf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643966" cy="1357298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Этапы развития денежного обращения на Руси и в России</a:t>
            </a:r>
          </a:p>
        </p:txBody>
      </p:sp>
      <p:pic>
        <p:nvPicPr>
          <p:cNvPr id="77827" name="Picture 13" descr="C:\Users\Максим Сергеевич\Pictures\Организатор клипов (Microsoft)\j04403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2875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0" y="1428750"/>
            <a:ext cx="91440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4000" b="1" dirty="0">
                <a:solidFill>
                  <a:srgbClr val="1717D7"/>
                </a:solidFill>
                <a:latin typeface="+mn-lt"/>
              </a:rPr>
              <a:t>Х</a:t>
            </a:r>
            <a:r>
              <a:rPr lang="en-US" sz="4000" b="1" dirty="0">
                <a:solidFill>
                  <a:srgbClr val="1717D7"/>
                </a:solidFill>
                <a:latin typeface="+mn-lt"/>
              </a:rPr>
              <a:t>II</a:t>
            </a:r>
            <a:r>
              <a:rPr lang="ru-RU" sz="4000" b="1" dirty="0">
                <a:solidFill>
                  <a:srgbClr val="1717D7"/>
                </a:solidFill>
                <a:latin typeface="+mn-lt"/>
              </a:rPr>
              <a:t> в. </a:t>
            </a:r>
            <a:r>
              <a:rPr lang="ru-RU" sz="4000" dirty="0">
                <a:solidFill>
                  <a:srgbClr val="1717D7"/>
                </a:solidFill>
                <a:latin typeface="+mn-lt"/>
              </a:rPr>
              <a:t>– </a:t>
            </a:r>
            <a:r>
              <a:rPr lang="ru-RU" sz="4000" b="1" dirty="0">
                <a:solidFill>
                  <a:srgbClr val="1717D7"/>
                </a:solidFill>
                <a:latin typeface="+mn-lt"/>
              </a:rPr>
              <a:t>Х</a:t>
            </a:r>
            <a:r>
              <a:rPr lang="en-US" sz="4000" b="1" dirty="0">
                <a:solidFill>
                  <a:srgbClr val="1717D7"/>
                </a:solidFill>
                <a:latin typeface="+mn-lt"/>
              </a:rPr>
              <a:t>VI</a:t>
            </a:r>
            <a:r>
              <a:rPr lang="ru-RU" sz="4000" b="1" dirty="0">
                <a:solidFill>
                  <a:srgbClr val="1717D7"/>
                </a:solidFill>
                <a:latin typeface="+mn-lt"/>
              </a:rPr>
              <a:t> в. 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Татарские монеты на Руси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endParaRPr lang="ru-RU" sz="2800" b="1" dirty="0">
              <a:latin typeface="+mn-lt"/>
            </a:endParaRPr>
          </a:p>
        </p:txBody>
      </p:sp>
      <p:pic>
        <p:nvPicPr>
          <p:cNvPr id="77829" name="Picture 13" descr="70979453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0063" y="2071688"/>
            <a:ext cx="8137525" cy="3960812"/>
          </a:xfrm>
        </p:spPr>
      </p:pic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2786063" y="5929313"/>
            <a:ext cx="46434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</a:rPr>
              <a:t>Медный пул. Хан Батый. 2,4 гр.</a:t>
            </a:r>
          </a:p>
        </p:txBody>
      </p:sp>
      <p:pic>
        <p:nvPicPr>
          <p:cNvPr id="8" name="Рисунок 7" descr="logotip_blue.wmf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643966" cy="1357298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Этапы развития денежного обращения на Руси и в России</a:t>
            </a:r>
          </a:p>
        </p:txBody>
      </p:sp>
      <p:pic>
        <p:nvPicPr>
          <p:cNvPr id="79875" name="Picture 13" descr="C:\Users\Максим Сергеевич\Pictures\Организатор клипов (Microsoft)\j04403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2875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1571625"/>
            <a:ext cx="9144000" cy="5040313"/>
          </a:xfrm>
          <a:prstGeom prst="rect">
            <a:avLst/>
          </a:prstGeom>
          <a:noFill/>
          <a:ln/>
        </p:spPr>
        <p:txBody>
          <a:bodyPr>
            <a:normAutofit/>
          </a:bodyPr>
          <a:lstStyle/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600" b="1" dirty="0">
                <a:solidFill>
                  <a:srgbClr val="1717D7"/>
                </a:solidFill>
                <a:latin typeface="+mn-lt"/>
              </a:rPr>
              <a:t>1370 год</a:t>
            </a:r>
            <a:r>
              <a:rPr lang="ru-RU" sz="3600" dirty="0">
                <a:solidFill>
                  <a:srgbClr val="1717D7"/>
                </a:solidFill>
                <a:latin typeface="+mn-lt"/>
              </a:rPr>
              <a:t> </a:t>
            </a:r>
            <a:r>
              <a:rPr lang="ru-RU" sz="2800" dirty="0">
                <a:latin typeface="+mn-lt"/>
              </a:rPr>
              <a:t>– возобновление собственного чекана монет. </a:t>
            </a:r>
          </a:p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dirty="0">
                <a:latin typeface="+mn-lt"/>
              </a:rPr>
              <a:t>Первую эмиссию провел московский князь Дмитрий Донской. За ним последовали Суздальско-Нижегородское, Рязанское, а в 1401 году Тверское княжества. </a:t>
            </a:r>
          </a:p>
          <a:p>
            <a:pPr marL="548640" indent="-41148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800" dirty="0">
                <a:latin typeface="+mn-lt"/>
              </a:rPr>
              <a:t>Номинал всех монет был один – </a:t>
            </a:r>
            <a:r>
              <a:rPr lang="ru-RU" sz="3600" b="1" i="1" u="sng" dirty="0">
                <a:solidFill>
                  <a:srgbClr val="1717D7"/>
                </a:solidFill>
                <a:latin typeface="+mn-lt"/>
              </a:rPr>
              <a:t>деньга</a:t>
            </a:r>
            <a:r>
              <a:rPr lang="ru-RU" sz="2800" dirty="0">
                <a:latin typeface="+mn-lt"/>
              </a:rPr>
              <a:t>. Вес и внешний вид деньги был различным, и зависел от желания местного князя. </a:t>
            </a:r>
          </a:p>
          <a:p>
            <a:pPr marL="548640" indent="-41148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800" dirty="0">
                <a:latin typeface="+mn-lt"/>
              </a:rPr>
              <a:t>Название </a:t>
            </a:r>
            <a:r>
              <a:rPr lang="ru-RU" sz="3600" b="1" i="1" dirty="0">
                <a:solidFill>
                  <a:srgbClr val="1717D7"/>
                </a:solidFill>
                <a:latin typeface="+mn-lt"/>
              </a:rPr>
              <a:t>деньга</a:t>
            </a:r>
            <a:r>
              <a:rPr lang="ru-RU" sz="3600" b="1" dirty="0">
                <a:solidFill>
                  <a:srgbClr val="1717D7"/>
                </a:solidFill>
                <a:latin typeface="+mn-lt"/>
              </a:rPr>
              <a:t> произошло от тюркского слова </a:t>
            </a:r>
            <a:r>
              <a:rPr lang="ru-RU" sz="3600" b="1" dirty="0" err="1">
                <a:solidFill>
                  <a:srgbClr val="1717D7"/>
                </a:solidFill>
                <a:latin typeface="+mn-lt"/>
              </a:rPr>
              <a:t>таньга</a:t>
            </a:r>
            <a:r>
              <a:rPr lang="ru-RU" sz="3600" dirty="0">
                <a:solidFill>
                  <a:srgbClr val="1717D7"/>
                </a:solidFill>
                <a:latin typeface="+mn-lt"/>
              </a:rPr>
              <a:t>, </a:t>
            </a:r>
            <a:r>
              <a:rPr lang="ru-RU" sz="2800" dirty="0">
                <a:latin typeface="+mn-lt"/>
              </a:rPr>
              <a:t>обозначавшего мелкую серебряную монету.  </a:t>
            </a:r>
          </a:p>
        </p:txBody>
      </p:sp>
      <p:pic>
        <p:nvPicPr>
          <p:cNvPr id="7" name="Рисунок 6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7715304" cy="9144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Русские монеты Х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IV</a:t>
            </a: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</a:rPr>
              <a:t>века </a:t>
            </a:r>
          </a:p>
        </p:txBody>
      </p:sp>
      <p:pic>
        <p:nvPicPr>
          <p:cNvPr id="81922" name="Picture 8" descr="5a11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285750" y="928688"/>
            <a:ext cx="3000375" cy="2549525"/>
          </a:xfrm>
        </p:spPr>
      </p:pic>
      <p:pic>
        <p:nvPicPr>
          <p:cNvPr id="81923" name="Picture 9" descr="5a22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286000" y="857250"/>
            <a:ext cx="2938463" cy="2571750"/>
          </a:xfrm>
        </p:spPr>
      </p:pic>
      <p:sp>
        <p:nvSpPr>
          <p:cNvPr id="81924" name="Rectangle 10"/>
          <p:cNvSpPr>
            <a:spLocks noChangeArrowheads="1"/>
          </p:cNvSpPr>
          <p:nvPr/>
        </p:nvSpPr>
        <p:spPr bwMode="auto">
          <a:xfrm>
            <a:off x="5143500" y="1857375"/>
            <a:ext cx="40005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latin typeface="Times New Roman" pitchFamily="18" charset="0"/>
              </a:rPr>
              <a:t>Можайский князь Андрей Дмитриевич (1389-1432). </a:t>
            </a:r>
          </a:p>
          <a:p>
            <a:r>
              <a:rPr lang="ru-RU" sz="2200" b="1">
                <a:latin typeface="Times New Roman" pitchFamily="18" charset="0"/>
              </a:rPr>
              <a:t>Деньга.</a:t>
            </a:r>
            <a:r>
              <a:rPr lang="ru-RU" sz="22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sz="2200" b="1">
                <a:latin typeface="Times New Roman" pitchFamily="18" charset="0"/>
              </a:rPr>
              <a:t>Серебро</a:t>
            </a:r>
          </a:p>
        </p:txBody>
      </p:sp>
      <p:pic>
        <p:nvPicPr>
          <p:cNvPr id="81925" name="Picture 18" descr="4a1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714750" y="3429000"/>
            <a:ext cx="2900363" cy="2714625"/>
          </a:xfrm>
        </p:spPr>
      </p:pic>
      <p:pic>
        <p:nvPicPr>
          <p:cNvPr id="81926" name="Picture 19" descr="4a22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429375" y="3429000"/>
            <a:ext cx="2714625" cy="2714625"/>
          </a:xfrm>
        </p:spPr>
      </p:pic>
      <p:sp>
        <p:nvSpPr>
          <p:cNvPr id="81927" name="Rectangle 20"/>
          <p:cNvSpPr>
            <a:spLocks noChangeArrowheads="1"/>
          </p:cNvSpPr>
          <p:nvPr/>
        </p:nvSpPr>
        <p:spPr bwMode="auto">
          <a:xfrm>
            <a:off x="0" y="4286250"/>
            <a:ext cx="371475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200" b="1">
                <a:latin typeface="Times New Roman" pitchFamily="18" charset="0"/>
              </a:rPr>
              <a:t>Великое Московское </a:t>
            </a:r>
          </a:p>
          <a:p>
            <a:pPr algn="r"/>
            <a:r>
              <a:rPr lang="ru-RU" sz="2200" b="1">
                <a:latin typeface="Times New Roman" pitchFamily="18" charset="0"/>
              </a:rPr>
              <a:t>Княжество. </a:t>
            </a:r>
          </a:p>
          <a:p>
            <a:pPr algn="r"/>
            <a:r>
              <a:rPr lang="ru-RU" sz="2200" b="1">
                <a:latin typeface="Times New Roman" pitchFamily="18" charset="0"/>
              </a:rPr>
              <a:t>Великий Князь Василий Дмитриевич (1389-1425). Деньга. Серебро</a:t>
            </a:r>
          </a:p>
        </p:txBody>
      </p:sp>
      <p:pic>
        <p:nvPicPr>
          <p:cNvPr id="81929" name="Picture 18" descr="C:\Users\Максим Сергеевич\Pictures\Организатор клипов (Microsoft)\j043982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75" y="0"/>
            <a:ext cx="1900238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logotip_blue.wmf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83969" name="Rectangle 10"/>
          <p:cNvSpPr>
            <a:spLocks noChangeArrowheads="1"/>
          </p:cNvSpPr>
          <p:nvPr/>
        </p:nvSpPr>
        <p:spPr bwMode="auto">
          <a:xfrm>
            <a:off x="4714875" y="6143625"/>
            <a:ext cx="3940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ДЕНЬГА Псковская 1425-1510гг</a:t>
            </a:r>
          </a:p>
        </p:txBody>
      </p:sp>
      <p:pic>
        <p:nvPicPr>
          <p:cNvPr id="83970" name="Picture 11" descr="70917477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000500" y="857250"/>
            <a:ext cx="2416175" cy="2571750"/>
          </a:xfrm>
        </p:spPr>
      </p:pic>
      <p:pic>
        <p:nvPicPr>
          <p:cNvPr id="83971" name="Picture 12" descr="709174777_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500813" y="928688"/>
            <a:ext cx="1649412" cy="2500312"/>
          </a:xfrm>
        </p:spPr>
      </p:pic>
      <p:pic>
        <p:nvPicPr>
          <p:cNvPr id="83972" name="Picture 15" descr="27a11122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0" y="857250"/>
            <a:ext cx="1857375" cy="2652713"/>
          </a:xfrm>
        </p:spPr>
      </p:pic>
      <p:pic>
        <p:nvPicPr>
          <p:cNvPr id="83973" name="Picture 16" descr="27a111111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2000250" y="857250"/>
            <a:ext cx="1717675" cy="2643188"/>
          </a:xfrm>
        </p:spPr>
      </p:pic>
      <p:sp>
        <p:nvSpPr>
          <p:cNvPr id="83974" name="Rectangle 17"/>
          <p:cNvSpPr>
            <a:spLocks noChangeArrowheads="1"/>
          </p:cNvSpPr>
          <p:nvPr/>
        </p:nvSpPr>
        <p:spPr bwMode="auto">
          <a:xfrm>
            <a:off x="0" y="3429000"/>
            <a:ext cx="3714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Новгород. 1460 г. Пуло. Медь</a:t>
            </a:r>
          </a:p>
        </p:txBody>
      </p:sp>
      <p:sp>
        <p:nvSpPr>
          <p:cNvPr id="83975" name="Rectangle 18"/>
          <p:cNvSpPr>
            <a:spLocks noChangeArrowheads="1"/>
          </p:cNvSpPr>
          <p:nvPr/>
        </p:nvSpPr>
        <p:spPr bwMode="auto">
          <a:xfrm>
            <a:off x="4500563" y="3357563"/>
            <a:ext cx="3970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Василий Тёмный. Деньга. 1460г</a:t>
            </a:r>
            <a:r>
              <a:rPr lang="ru-RU">
                <a:latin typeface="Times New Roman" pitchFamily="18" charset="0"/>
              </a:rPr>
              <a:t>.</a:t>
            </a:r>
          </a:p>
        </p:txBody>
      </p:sp>
      <p:pic>
        <p:nvPicPr>
          <p:cNvPr id="83976" name="Picture 19" descr="712939239_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688" y="3857625"/>
            <a:ext cx="22479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7" name="Picture 20" descr="71293923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3857625"/>
            <a:ext cx="2057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8" name="Picture 21" descr="72073274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857625"/>
            <a:ext cx="44084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9" name="Rectangle 22"/>
          <p:cNvSpPr>
            <a:spLocks noChangeArrowheads="1"/>
          </p:cNvSpPr>
          <p:nvPr/>
        </p:nvSpPr>
        <p:spPr bwMode="auto">
          <a:xfrm>
            <a:off x="214313" y="6143625"/>
            <a:ext cx="4352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Деньга. Иван III Васильевич. 1470г.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0"/>
            <a:ext cx="7715304" cy="9144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Русские монеты Х</a:t>
            </a:r>
            <a:r>
              <a:rPr lang="en-US" sz="4000" b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V</a:t>
            </a:r>
            <a:r>
              <a:rPr lang="ru-RU" sz="4000" b="1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века </a:t>
            </a:r>
            <a:endParaRPr lang="ru-RU" sz="4000" b="1" dirty="0">
              <a:ln w="6350"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3982" name="Picture 18" descr="C:\Users\Максим Сергеевич\Pictures\Организатор клипов (Microsoft)\j043982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15263" y="0"/>
            <a:ext cx="1328737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57620" y="0"/>
            <a:ext cx="5286380" cy="2643182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4000" dirty="0">
                <a:solidFill>
                  <a:schemeClr val="tx2">
                    <a:lumMod val="50000"/>
                  </a:schemeClr>
                </a:solidFill>
              </a:rPr>
              <a:t>Денежная реформа </a:t>
            </a: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Елены 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</a:rPr>
              <a:t>Глинской 1535-37гг. 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928938"/>
            <a:ext cx="9144000" cy="3643312"/>
          </a:xfrm>
        </p:spPr>
        <p:txBody>
          <a:bodyPr>
            <a:normAutofit lnSpcReduction="1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3600" b="1" dirty="0">
                <a:solidFill>
                  <a:srgbClr val="1717D7"/>
                </a:solidFill>
              </a:rPr>
              <a:t>Причины проведения реформы: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3200" b="1" i="1" dirty="0" smtClean="0">
                <a:solidFill>
                  <a:srgbClr val="1717D7"/>
                </a:solidFill>
              </a:rPr>
              <a:t>- </a:t>
            </a:r>
            <a:r>
              <a:rPr lang="ru-RU" sz="3200" b="1" i="1" dirty="0">
                <a:solidFill>
                  <a:srgbClr val="1717D7"/>
                </a:solidFill>
              </a:rPr>
              <a:t>рост товарного производства,</a:t>
            </a:r>
            <a:r>
              <a:rPr lang="ru-RU" sz="3200" b="1" i="1" dirty="0"/>
              <a:t> </a:t>
            </a:r>
            <a:r>
              <a:rPr lang="ru-RU" sz="3200" dirty="0"/>
              <a:t>расширение всероссийского рынка;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3200" b="1" i="1" dirty="0">
                <a:solidFill>
                  <a:srgbClr val="1717D7"/>
                </a:solidFill>
              </a:rPr>
              <a:t>- концентрация власти в едином центре;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3200" b="1" i="1" dirty="0">
                <a:solidFill>
                  <a:srgbClr val="1717D7"/>
                </a:solidFill>
              </a:rPr>
              <a:t>- массовая подделка денег </a:t>
            </a:r>
            <a:r>
              <a:rPr lang="ru-RU" sz="3200" dirty="0">
                <a:solidFill>
                  <a:srgbClr val="1717D7"/>
                </a:solidFill>
              </a:rPr>
              <a:t> </a:t>
            </a:r>
            <a:r>
              <a:rPr lang="ru-RU" sz="3200" dirty="0"/>
              <a:t>(в обращении находилось огромное количество «обрезанных» денег).</a:t>
            </a:r>
          </a:p>
        </p:txBody>
      </p:sp>
      <p:pic>
        <p:nvPicPr>
          <p:cNvPr id="86019" name="Содержимое 6" descr="елена глинс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38600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93845"/>
            <a:ext cx="9144000" cy="5111750"/>
          </a:xfrm>
        </p:spPr>
        <p:txBody>
          <a:bodyPr>
            <a:normAutofit lnSpcReduction="1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1717D7"/>
                </a:solidFill>
              </a:rPr>
              <a:t>1 рубль</a:t>
            </a:r>
            <a:r>
              <a:rPr lang="ru-RU" sz="3200" dirty="0">
                <a:solidFill>
                  <a:srgbClr val="1717D7"/>
                </a:solidFill>
              </a:rPr>
              <a:t> </a:t>
            </a:r>
            <a:r>
              <a:rPr lang="ru-RU" sz="2600" dirty="0"/>
              <a:t>= 100  копеек =  200 денег </a:t>
            </a:r>
            <a:r>
              <a:rPr lang="ru-RU" sz="2600" dirty="0" smtClean="0"/>
              <a:t>=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2600" dirty="0" smtClean="0"/>
              <a:t>                  = </a:t>
            </a:r>
            <a:r>
              <a:rPr lang="ru-RU" sz="2600" dirty="0"/>
              <a:t>400 полушек = </a:t>
            </a:r>
            <a:r>
              <a:rPr lang="ru-RU" sz="3200" b="1" u="sng" dirty="0">
                <a:solidFill>
                  <a:srgbClr val="1717D7"/>
                </a:solidFill>
              </a:rPr>
              <a:t>68 гр. серебра</a:t>
            </a:r>
            <a:endParaRPr lang="ru-RU" sz="3200" b="1" dirty="0">
              <a:solidFill>
                <a:srgbClr val="1717D7"/>
              </a:solidFill>
            </a:endParaRP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1717D7"/>
                </a:solidFill>
              </a:rPr>
              <a:t>1 полтина</a:t>
            </a:r>
            <a:r>
              <a:rPr lang="ru-RU" sz="3200" dirty="0">
                <a:solidFill>
                  <a:srgbClr val="1717D7"/>
                </a:solidFill>
              </a:rPr>
              <a:t> </a:t>
            </a:r>
            <a:r>
              <a:rPr lang="ru-RU" sz="2600" dirty="0"/>
              <a:t>= 50 копеек = 100 денег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1717D7"/>
                </a:solidFill>
              </a:rPr>
              <a:t>1 копейка </a:t>
            </a:r>
            <a:r>
              <a:rPr lang="ru-RU" sz="2600" dirty="0"/>
              <a:t>= 2 деньги = </a:t>
            </a:r>
            <a:r>
              <a:rPr lang="ru-RU" sz="3200" b="1" u="sng" dirty="0">
                <a:solidFill>
                  <a:srgbClr val="1717D7"/>
                </a:solidFill>
              </a:rPr>
              <a:t>0,68 гр. серебра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1717D7"/>
                </a:solidFill>
              </a:rPr>
              <a:t>1 деньга</a:t>
            </a:r>
            <a:r>
              <a:rPr lang="ru-RU" sz="3200" dirty="0">
                <a:solidFill>
                  <a:srgbClr val="1717D7"/>
                </a:solidFill>
              </a:rPr>
              <a:t> </a:t>
            </a:r>
            <a:r>
              <a:rPr lang="ru-RU" sz="2600" dirty="0"/>
              <a:t>= 2 полушки = 4 </a:t>
            </a:r>
            <a:r>
              <a:rPr lang="ru-RU" sz="2600" dirty="0" err="1"/>
              <a:t>четверецы</a:t>
            </a:r>
            <a:r>
              <a:rPr lang="ru-RU" sz="2600" dirty="0"/>
              <a:t> </a:t>
            </a:r>
            <a:r>
              <a:rPr lang="ru-RU" sz="2600" dirty="0" smtClean="0"/>
              <a:t>=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2600" dirty="0" smtClean="0"/>
              <a:t>                   = </a:t>
            </a:r>
            <a:r>
              <a:rPr lang="ru-RU" sz="2600" dirty="0"/>
              <a:t>прим. 60-72 пулов = </a:t>
            </a:r>
            <a:r>
              <a:rPr lang="ru-RU" sz="3200" b="1" u="sng" dirty="0">
                <a:solidFill>
                  <a:srgbClr val="1717D7"/>
                </a:solidFill>
              </a:rPr>
              <a:t>0,34 гр. серебра</a:t>
            </a:r>
            <a:endParaRPr lang="ru-RU" sz="3200" b="1" dirty="0">
              <a:solidFill>
                <a:srgbClr val="1717D7"/>
              </a:solidFill>
            </a:endParaRP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1717D7"/>
                </a:solidFill>
              </a:rPr>
              <a:t>1 полушка</a:t>
            </a:r>
            <a:r>
              <a:rPr lang="ru-RU" sz="3200" dirty="0">
                <a:solidFill>
                  <a:srgbClr val="1717D7"/>
                </a:solidFill>
              </a:rPr>
              <a:t> </a:t>
            </a:r>
            <a:r>
              <a:rPr lang="ru-RU" sz="2600" dirty="0"/>
              <a:t>= 2 </a:t>
            </a:r>
            <a:r>
              <a:rPr lang="ru-RU" sz="2600" dirty="0" err="1"/>
              <a:t>четверецы</a:t>
            </a:r>
            <a:r>
              <a:rPr lang="ru-RU" sz="2600" dirty="0"/>
              <a:t> = </a:t>
            </a:r>
            <a:r>
              <a:rPr lang="ru-RU" sz="3200" b="1" u="sng" dirty="0">
                <a:solidFill>
                  <a:srgbClr val="1717D7"/>
                </a:solidFill>
              </a:rPr>
              <a:t>0,17 гр. серебра</a:t>
            </a:r>
            <a:endParaRPr lang="ru-RU" sz="3200" b="1" dirty="0">
              <a:solidFill>
                <a:srgbClr val="1717D7"/>
              </a:solidFill>
            </a:endParaRP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1717D7"/>
                </a:solidFill>
              </a:rPr>
              <a:t>1 </a:t>
            </a:r>
            <a:r>
              <a:rPr lang="ru-RU" sz="3200" b="1" dirty="0" err="1">
                <a:solidFill>
                  <a:srgbClr val="1717D7"/>
                </a:solidFill>
              </a:rPr>
              <a:t>четвереца</a:t>
            </a:r>
            <a:r>
              <a:rPr lang="ru-RU" sz="3200" dirty="0">
                <a:solidFill>
                  <a:srgbClr val="1717D7"/>
                </a:solidFill>
              </a:rPr>
              <a:t> </a:t>
            </a:r>
            <a:r>
              <a:rPr lang="ru-RU" sz="2600" dirty="0"/>
              <a:t>= прим. 15-18 пулов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1717D7"/>
                </a:solidFill>
              </a:rPr>
              <a:t>1 пул/</a:t>
            </a:r>
            <a:r>
              <a:rPr lang="ru-RU" sz="3200" b="1" dirty="0" err="1">
                <a:solidFill>
                  <a:srgbClr val="1717D7"/>
                </a:solidFill>
              </a:rPr>
              <a:t>пуло</a:t>
            </a:r>
            <a:r>
              <a:rPr lang="ru-RU" sz="3200" dirty="0">
                <a:solidFill>
                  <a:srgbClr val="1717D7"/>
                </a:solidFill>
              </a:rPr>
              <a:t> </a:t>
            </a:r>
            <a:r>
              <a:rPr lang="ru-RU" sz="2600" dirty="0"/>
              <a:t>= прим. 1/60-1/72 деньги</a:t>
            </a:r>
            <a:r>
              <a:rPr lang="ru-RU" dirty="0"/>
              <a:t> </a:t>
            </a:r>
          </a:p>
        </p:txBody>
      </p:sp>
      <p:pic>
        <p:nvPicPr>
          <p:cNvPr id="88067" name="Содержимое 8" descr="копейка елены глинской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7225" y="0"/>
            <a:ext cx="2136775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7286644" cy="164305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Денежная реформа </a:t>
            </a:r>
            <a:br>
              <a:rPr lang="ru-RU" sz="40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40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Елены Глинской 1535-37гг. </a:t>
            </a:r>
          </a:p>
        </p:txBody>
      </p:sp>
      <p:pic>
        <p:nvPicPr>
          <p:cNvPr id="7" name="Рисунок 6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71625"/>
            <a:ext cx="9144000" cy="48815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3600" b="1" smtClean="0">
                <a:solidFill>
                  <a:srgbClr val="1717D7"/>
                </a:solidFill>
              </a:rPr>
              <a:t>Копейка</a:t>
            </a:r>
            <a:r>
              <a:rPr lang="ru-RU" sz="3400" smtClean="0"/>
              <a:t> </a:t>
            </a:r>
            <a:r>
              <a:rPr lang="ru-RU" i="1" u="sng" smtClean="0"/>
              <a:t>появилась из «новгородки»</a:t>
            </a:r>
            <a:r>
              <a:rPr lang="ru-RU" smtClean="0"/>
              <a:t> (серебряной монеты, чеканящейся в Новгороде, а с конца XV</a:t>
            </a:r>
            <a:r>
              <a:rPr lang="en-US" smtClean="0"/>
              <a:t>I</a:t>
            </a:r>
            <a:r>
              <a:rPr lang="ru-RU" smtClean="0"/>
              <a:t> века — в Москве) и название свое получила из-за изображенного на ней </a:t>
            </a:r>
            <a:r>
              <a:rPr lang="ru-RU" sz="3200" b="1" u="sng" smtClean="0">
                <a:solidFill>
                  <a:srgbClr val="1717D7"/>
                </a:solidFill>
              </a:rPr>
              <a:t>всадника с копьем</a:t>
            </a:r>
            <a:r>
              <a:rPr lang="ru-RU" smtClean="0"/>
              <a:t>. До конца XVIII в. это была самая ходовая монета в стране.</a:t>
            </a:r>
          </a:p>
          <a:p>
            <a:pPr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90114" name="Picture 9" descr="7089688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63" y="4000500"/>
            <a:ext cx="3487737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10" descr="708968877_12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0" y="4000500"/>
            <a:ext cx="2857500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Rectangle 11"/>
          <p:cNvSpPr>
            <a:spLocks noChangeArrowheads="1"/>
          </p:cNvSpPr>
          <p:nvPr/>
        </p:nvSpPr>
        <p:spPr bwMode="auto">
          <a:xfrm>
            <a:off x="500063" y="4714875"/>
            <a:ext cx="21367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200" b="1">
                <a:latin typeface="Times New Roman" pitchFamily="18" charset="0"/>
              </a:rPr>
              <a:t>Копейка,1604 г.</a:t>
            </a:r>
          </a:p>
          <a:p>
            <a:pPr algn="r"/>
            <a:r>
              <a:rPr lang="ru-RU" sz="2200" b="1">
                <a:latin typeface="Times New Roman" pitchFamily="18" charset="0"/>
              </a:rPr>
              <a:t>Борис Годунов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857356" y="0"/>
            <a:ext cx="7286644" cy="164305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40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Денежная реформа </a:t>
            </a:r>
            <a:br>
              <a:rPr lang="ru-RU" sz="40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40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Елены Глинской 1535-37гг. </a:t>
            </a:r>
          </a:p>
        </p:txBody>
      </p:sp>
      <p:pic>
        <p:nvPicPr>
          <p:cNvPr id="90119" name="Содержимое 12" descr="714643608.11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0"/>
            <a:ext cx="17145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logotip_blue.wmf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857356" y="214290"/>
            <a:ext cx="7286644" cy="164305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40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Денежная реформа </a:t>
            </a:r>
            <a:br>
              <a:rPr lang="ru-RU" sz="40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40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Елены Глинской 1535-37гг. 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1785938"/>
            <a:ext cx="9144000" cy="2071687"/>
          </a:xfrm>
          <a:prstGeom prst="rect">
            <a:avLst/>
          </a:prstGeom>
        </p:spPr>
        <p:txBody>
          <a:bodyPr/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dirty="0">
                <a:latin typeface="+mn-lt"/>
              </a:rPr>
              <a:t>                     Прообразом </a:t>
            </a:r>
            <a:r>
              <a:rPr lang="ru-RU" sz="3200" b="1" dirty="0">
                <a:solidFill>
                  <a:srgbClr val="1717D7"/>
                </a:solidFill>
                <a:latin typeface="+mn-lt"/>
              </a:rPr>
              <a:t>деньги</a:t>
            </a:r>
            <a:r>
              <a:rPr lang="ru-RU" sz="2800" dirty="0">
                <a:solidFill>
                  <a:srgbClr val="3B3BB3"/>
                </a:solidFill>
                <a:latin typeface="+mn-lt"/>
              </a:rPr>
              <a:t> </a:t>
            </a:r>
            <a:r>
              <a:rPr lang="ru-RU" sz="2800" dirty="0">
                <a:latin typeface="+mn-lt"/>
              </a:rPr>
              <a:t>была «</a:t>
            </a:r>
            <a:r>
              <a:rPr lang="ru-RU" sz="2800" b="1" dirty="0" err="1">
                <a:latin typeface="+mn-lt"/>
              </a:rPr>
              <a:t>московка</a:t>
            </a:r>
            <a:r>
              <a:rPr lang="ru-RU" sz="2800" dirty="0">
                <a:latin typeface="+mn-lt"/>
              </a:rPr>
              <a:t>». Некоторое время называлась «</a:t>
            </a:r>
            <a:r>
              <a:rPr lang="ru-RU" sz="2800" b="1" dirty="0" err="1">
                <a:latin typeface="+mn-lt"/>
              </a:rPr>
              <a:t>меченка</a:t>
            </a:r>
            <a:r>
              <a:rPr lang="ru-RU" sz="2800" dirty="0">
                <a:latin typeface="+mn-lt"/>
              </a:rPr>
              <a:t>», или «</a:t>
            </a:r>
            <a:r>
              <a:rPr lang="ru-RU" sz="2800" b="1" dirty="0">
                <a:latin typeface="+mn-lt"/>
              </a:rPr>
              <a:t>деньга </a:t>
            </a:r>
            <a:r>
              <a:rPr lang="ru-RU" sz="2800" b="1" dirty="0" err="1">
                <a:latin typeface="+mn-lt"/>
              </a:rPr>
              <a:t>мечная</a:t>
            </a:r>
            <a:r>
              <a:rPr lang="ru-RU" sz="2800" dirty="0">
                <a:latin typeface="+mn-lt"/>
              </a:rPr>
              <a:t>» из-за изображенного на ней </a:t>
            </a:r>
            <a:r>
              <a:rPr lang="ru-RU" sz="3200" b="1" u="sng" dirty="0">
                <a:solidFill>
                  <a:srgbClr val="3B3BB3"/>
                </a:solidFill>
                <a:latin typeface="+mn-lt"/>
              </a:rPr>
              <a:t>всадника с мечом</a:t>
            </a:r>
            <a:r>
              <a:rPr lang="ru-RU" sz="3200" dirty="0">
                <a:latin typeface="+mn-lt"/>
              </a:rPr>
              <a:t>. </a:t>
            </a:r>
          </a:p>
        </p:txBody>
      </p:sp>
      <p:pic>
        <p:nvPicPr>
          <p:cNvPr id="92164" name="Picture 10" descr="7151134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5" y="3429000"/>
            <a:ext cx="3490913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Picture 9" descr="715113468_1111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8638" y="3429000"/>
            <a:ext cx="353536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6" name="Picture 8" descr="72506758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3167374">
            <a:off x="133350" y="-39688"/>
            <a:ext cx="1989138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7" name="Rectangle 12"/>
          <p:cNvSpPr>
            <a:spLocks noChangeArrowheads="1"/>
          </p:cNvSpPr>
          <p:nvPr/>
        </p:nvSpPr>
        <p:spPr bwMode="auto">
          <a:xfrm>
            <a:off x="265113" y="4357688"/>
            <a:ext cx="18113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000" b="1">
                <a:latin typeface="Times New Roman" pitchFamily="18" charset="0"/>
              </a:rPr>
              <a:t>ИВАН </a:t>
            </a:r>
          </a:p>
          <a:p>
            <a:pPr algn="r"/>
            <a:r>
              <a:rPr lang="ru-RU" sz="2000" b="1">
                <a:latin typeface="Times New Roman" pitchFamily="18" charset="0"/>
              </a:rPr>
              <a:t>ГРОЗНЫЙ. </a:t>
            </a:r>
          </a:p>
          <a:p>
            <a:pPr algn="r"/>
            <a:r>
              <a:rPr lang="ru-RU" sz="2000" b="1">
                <a:latin typeface="Times New Roman" pitchFamily="18" charset="0"/>
              </a:rPr>
              <a:t>ДЕНГА. 1547г</a:t>
            </a:r>
          </a:p>
        </p:txBody>
      </p:sp>
      <p:pic>
        <p:nvPicPr>
          <p:cNvPr id="10" name="Рисунок 9" descr="logotip_blue.wmf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43042" y="0"/>
            <a:ext cx="7286644" cy="164305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40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Денежная реформа </a:t>
            </a:r>
            <a:br>
              <a:rPr lang="ru-RU" sz="40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40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Елены Глинской 1535-37гг. </a:t>
            </a:r>
          </a:p>
        </p:txBody>
      </p:sp>
      <p:pic>
        <p:nvPicPr>
          <p:cNvPr id="94211" name="Picture 8" descr="7118807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0" y="2928938"/>
            <a:ext cx="6000750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-214313" y="1714500"/>
            <a:ext cx="9358313" cy="1373188"/>
          </a:xfrm>
          <a:prstGeom prst="rect">
            <a:avLst/>
          </a:prstGeom>
        </p:spPr>
        <p:txBody>
          <a:bodyPr/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600" b="1" dirty="0">
                <a:solidFill>
                  <a:srgbClr val="1717D7"/>
                </a:solidFill>
                <a:latin typeface="+mn-lt"/>
              </a:rPr>
              <a:t>Полушка</a:t>
            </a:r>
            <a:r>
              <a:rPr lang="ru-RU" sz="3200" dirty="0">
                <a:latin typeface="+mn-lt"/>
              </a:rPr>
              <a:t> чеканилась на всех основных денежных дворах Руси Х</a:t>
            </a:r>
            <a:r>
              <a:rPr lang="en-US" sz="3200" dirty="0">
                <a:latin typeface="+mn-lt"/>
              </a:rPr>
              <a:t>VI</a:t>
            </a:r>
            <a:r>
              <a:rPr lang="ru-RU" sz="3200" dirty="0">
                <a:latin typeface="+mn-lt"/>
              </a:rPr>
              <a:t> века: в Москве, Новгороде, Пскове и Твери.   </a:t>
            </a:r>
          </a:p>
        </p:txBody>
      </p:sp>
      <p:pic>
        <p:nvPicPr>
          <p:cNvPr id="94213" name="Содержимое 10" descr="Ivanpolushka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08150" y="0"/>
            <a:ext cx="34163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4" name="Rectangle 9"/>
          <p:cNvSpPr>
            <a:spLocks noChangeArrowheads="1"/>
          </p:cNvSpPr>
          <p:nvPr/>
        </p:nvSpPr>
        <p:spPr bwMode="auto">
          <a:xfrm>
            <a:off x="714375" y="4429125"/>
            <a:ext cx="23749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400" b="1">
                <a:latin typeface="Times New Roman" pitchFamily="18" charset="0"/>
              </a:rPr>
              <a:t>Полушка. </a:t>
            </a:r>
          </a:p>
          <a:p>
            <a:pPr algn="r"/>
            <a:r>
              <a:rPr lang="ru-RU" sz="2400" b="1">
                <a:latin typeface="Times New Roman" pitchFamily="18" charset="0"/>
              </a:rPr>
              <a:t>Иван Грозный. </a:t>
            </a:r>
          </a:p>
          <a:p>
            <a:pPr algn="r"/>
            <a:r>
              <a:rPr lang="ru-RU" sz="2400" b="1">
                <a:latin typeface="Times New Roman" pitchFamily="18" charset="0"/>
              </a:rPr>
              <a:t>1551г.</a:t>
            </a:r>
          </a:p>
        </p:txBody>
      </p:sp>
      <p:pic>
        <p:nvPicPr>
          <p:cNvPr id="10" name="Рисунок 9" descr="logotip_blue.wmf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2204864"/>
          </a:xfr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  <a:t>Появление </a:t>
            </a:r>
            <a:b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  <a:t>монет</a:t>
            </a:r>
            <a:endParaRPr lang="ru-RU" sz="5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2348880"/>
            <a:ext cx="9144000" cy="40804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600" dirty="0">
                <a:latin typeface="+mn-lt"/>
              </a:rPr>
              <a:t>Название «</a:t>
            </a:r>
            <a:r>
              <a:rPr lang="ru-RU" sz="4400" b="1" dirty="0">
                <a:solidFill>
                  <a:srgbClr val="1717D7"/>
                </a:solidFill>
                <a:latin typeface="+mn-lt"/>
              </a:rPr>
              <a:t>монета</a:t>
            </a:r>
            <a:r>
              <a:rPr lang="ru-RU" sz="3600" dirty="0">
                <a:latin typeface="+mn-lt"/>
              </a:rPr>
              <a:t>»                                       (от латинского – </a:t>
            </a:r>
            <a:r>
              <a:rPr lang="en-US" sz="3600" dirty="0" err="1">
                <a:latin typeface="+mn-lt"/>
              </a:rPr>
              <a:t>moneta</a:t>
            </a:r>
            <a:r>
              <a:rPr lang="ru-RU" sz="3600" dirty="0">
                <a:latin typeface="+mn-lt"/>
              </a:rPr>
              <a:t>,              советчица) произошло от названия храма Юноны-Монеты в Древнем Риме, при котором функционировал первый монетный двор </a:t>
            </a:r>
          </a:p>
        </p:txBody>
      </p:sp>
      <p:pic>
        <p:nvPicPr>
          <p:cNvPr id="7" name="Рисунок 6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Содержимое 8" descr="1250165373_5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16016" y="-1"/>
            <a:ext cx="4427985" cy="28010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85902"/>
            <a:ext cx="9144000" cy="5072098"/>
          </a:xfrm>
        </p:spPr>
        <p:txBody>
          <a:bodyPr>
            <a:normAutofit/>
          </a:bodyPr>
          <a:lstStyle/>
          <a:p>
            <a:pPr marL="548640" indent="-411480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dirty="0" smtClean="0"/>
              <a:t>                           </a:t>
            </a:r>
            <a:r>
              <a:rPr lang="ru-RU" sz="3400" dirty="0" smtClean="0"/>
              <a:t>Масштаб </a:t>
            </a:r>
            <a:r>
              <a:rPr lang="ru-RU" sz="3400" dirty="0"/>
              <a:t>денег, введенный реформой Елены Глинской, сохранялся практически без изменений более 100 лет. В начале XVII века серебряное содержание копейки снизилось до 0,60 грамм (при Василии Шуйском), во время регентства Софьи при малолетних Иване и Петре (в 1681 г.) - до 0,42 грамм. В 1698 г. серебряное содержание копейки сократилось до 0,28 грамм.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857356" y="0"/>
            <a:ext cx="7286644" cy="164305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40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Денежная реформа </a:t>
            </a:r>
            <a:br>
              <a:rPr lang="ru-RU" sz="40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40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Елены Глинской 1535-37гг. </a:t>
            </a:r>
          </a:p>
        </p:txBody>
      </p:sp>
      <p:pic>
        <p:nvPicPr>
          <p:cNvPr id="96260" name="Содержимое 16" descr="6a11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0"/>
            <a:ext cx="200025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00364" y="0"/>
            <a:ext cx="6143636" cy="2500306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Денежная реформа Алексея Михайловича 1654 – 1663 гг. </a:t>
            </a:r>
            <a:endParaRPr lang="ru-RU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8307" name="Содержимое 18" descr="Алексей Михайлович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00375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2286000"/>
            <a:ext cx="9144000" cy="3825875"/>
          </a:xfrm>
          <a:prstGeom prst="rect">
            <a:avLst/>
          </a:prstGeom>
          <a:noFill/>
          <a:ln/>
        </p:spPr>
        <p:txBody>
          <a:bodyPr>
            <a:normAutofit lnSpcReduction="10000"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800" b="1" dirty="0">
                <a:solidFill>
                  <a:srgbClr val="1717D7"/>
                </a:solidFill>
                <a:latin typeface="+mn-lt"/>
              </a:rPr>
              <a:t>                                  </a:t>
            </a:r>
            <a:r>
              <a:rPr lang="ru-RU" sz="4000" b="1" dirty="0">
                <a:solidFill>
                  <a:srgbClr val="1717D7"/>
                </a:solidFill>
                <a:latin typeface="+mn-lt"/>
              </a:rPr>
              <a:t>Причины проведения</a:t>
            </a:r>
            <a:r>
              <a:rPr lang="ru-RU" sz="3200" b="1" dirty="0">
                <a:solidFill>
                  <a:srgbClr val="1717D7"/>
                </a:solidFill>
                <a:latin typeface="+mn-lt"/>
              </a:rPr>
              <a:t>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3200" b="1" dirty="0">
                <a:solidFill>
                  <a:srgbClr val="1717D7"/>
                </a:solidFill>
                <a:latin typeface="+mn-lt"/>
              </a:rPr>
              <a:t>                              </a:t>
            </a:r>
            <a:r>
              <a:rPr lang="ru-RU" sz="4000" b="1" dirty="0">
                <a:solidFill>
                  <a:srgbClr val="1717D7"/>
                </a:solidFill>
                <a:latin typeface="+mn-lt"/>
              </a:rPr>
              <a:t>реформы: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200" dirty="0">
                <a:latin typeface="+mn-lt"/>
              </a:rPr>
              <a:t>- ввести широкую гамму номиналов монет;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3200" dirty="0">
                <a:latin typeface="+mn-lt"/>
              </a:rPr>
              <a:t>- начать чеканку рублевой монеты, ориентированный на </a:t>
            </a:r>
            <a:r>
              <a:rPr lang="ru-RU" sz="3200" dirty="0" smtClean="0">
                <a:latin typeface="+mn-lt"/>
              </a:rPr>
              <a:t>                          европейский </a:t>
            </a:r>
            <a:r>
              <a:rPr lang="ru-RU" sz="3200" dirty="0">
                <a:latin typeface="+mn-lt"/>
              </a:rPr>
              <a:t>талер;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3200" dirty="0">
                <a:latin typeface="+mn-lt"/>
              </a:rPr>
              <a:t>- начать чекан медной монеты </a:t>
            </a:r>
          </a:p>
        </p:txBody>
      </p:sp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Содержимое 3" descr="img08.JPE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724129" y="4581128"/>
            <a:ext cx="3419872" cy="2160240"/>
          </a:xfrm>
        </p:spPr>
      </p:pic>
      <p:sp>
        <p:nvSpPr>
          <p:cNvPr id="9" name="Стрелка вправо 8"/>
          <p:cNvSpPr/>
          <p:nvPr/>
        </p:nvSpPr>
        <p:spPr>
          <a:xfrm>
            <a:off x="179512" y="3789040"/>
            <a:ext cx="216024" cy="48463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179512" y="4365104"/>
            <a:ext cx="216024" cy="48463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179512" y="5661248"/>
            <a:ext cx="224408" cy="48463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00364" y="0"/>
            <a:ext cx="6143636" cy="1928826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Денежная реформа Алексея Михайловича 1654 – 1663 гг. </a:t>
            </a:r>
            <a:endParaRPr lang="ru-RU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0355" name="Picture 6" descr="7154566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00313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1785938"/>
            <a:ext cx="9144000" cy="40719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dirty="0">
                <a:latin typeface="+mn-lt"/>
              </a:rPr>
              <a:t>                            В 1654 году поступили в обращение                                  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dirty="0">
                <a:latin typeface="+mn-lt"/>
              </a:rPr>
              <a:t>перечеканенные из </a:t>
            </a:r>
            <a:r>
              <a:rPr lang="ru-RU" sz="2800" b="1" dirty="0">
                <a:solidFill>
                  <a:srgbClr val="1717D7"/>
                </a:solidFill>
                <a:latin typeface="+mn-lt"/>
              </a:rPr>
              <a:t>талера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dirty="0">
                <a:latin typeface="+mn-lt"/>
              </a:rPr>
              <a:t>(в народе его называли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b="1" i="1" dirty="0">
                <a:solidFill>
                  <a:srgbClr val="1717D7"/>
                </a:solidFill>
                <a:latin typeface="+mn-lt"/>
              </a:rPr>
              <a:t>ефимок</a:t>
            </a:r>
            <a:r>
              <a:rPr lang="ru-RU" sz="2800" dirty="0">
                <a:latin typeface="+mn-lt"/>
              </a:rPr>
              <a:t>) монеты. В начале </a:t>
            </a:r>
            <a:r>
              <a:rPr lang="en-US" sz="2800" dirty="0">
                <a:latin typeface="+mn-lt"/>
              </a:rPr>
              <a:t>XVI</a:t>
            </a:r>
            <a:r>
              <a:rPr lang="ru-RU" sz="2800" dirty="0">
                <a:latin typeface="+mn-lt"/>
              </a:rPr>
              <a:t> в. за неё давали не более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dirty="0">
                <a:latin typeface="+mn-lt"/>
              </a:rPr>
              <a:t>40 копеек, к концу </a:t>
            </a:r>
            <a:r>
              <a:rPr lang="en-US" sz="2800" dirty="0">
                <a:latin typeface="+mn-lt"/>
              </a:rPr>
              <a:t>XVII</a:t>
            </a:r>
            <a:r>
              <a:rPr lang="ru-RU" sz="2800" dirty="0">
                <a:latin typeface="+mn-lt"/>
              </a:rPr>
              <a:t> в., ввиду уменьшения веса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dirty="0">
                <a:latin typeface="+mn-lt"/>
              </a:rPr>
              <a:t>серебряной копейки,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dirty="0">
                <a:latin typeface="+mn-lt"/>
              </a:rPr>
              <a:t>перечеканивался в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dirty="0">
                <a:latin typeface="+mn-lt"/>
              </a:rPr>
              <a:t>1 рубль. </a:t>
            </a:r>
          </a:p>
        </p:txBody>
      </p:sp>
      <p:pic>
        <p:nvPicPr>
          <p:cNvPr id="100357" name="Picture 4" descr="7154382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75" y="3786188"/>
            <a:ext cx="27876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5" descr="715438264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13" y="3786188"/>
            <a:ext cx="2643187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logotip_blue.wmf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Денежная реформа Алексея Михайловича 1654 – 1663 гг. </a:t>
            </a:r>
            <a:endParaRPr lang="ru-RU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403" name="Picture 8" descr="7236671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" y="2571750"/>
            <a:ext cx="4157663" cy="388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7" descr="723667151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5" y="2571750"/>
            <a:ext cx="4075113" cy="385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0" y="1428750"/>
            <a:ext cx="9144000" cy="18748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600" b="1" dirty="0">
                <a:solidFill>
                  <a:srgbClr val="1717D7"/>
                </a:solidFill>
                <a:latin typeface="+mn-lt"/>
              </a:rPr>
              <a:t>В 1655 году </a:t>
            </a:r>
            <a:r>
              <a:rPr lang="ru-RU" sz="3600" dirty="0">
                <a:latin typeface="+mn-lt"/>
              </a:rPr>
              <a:t>поступили в обращение серебряные монеты номиналом 1 рубль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0313" y="1500188"/>
            <a:ext cx="6643687" cy="5072062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3200" smtClean="0"/>
              <a:t>Первые </a:t>
            </a:r>
            <a:r>
              <a:rPr lang="ru-RU" sz="3200" b="1" smtClean="0">
                <a:solidFill>
                  <a:srgbClr val="1717D7"/>
                </a:solidFill>
              </a:rPr>
              <a:t>неполноценные монеты</a:t>
            </a:r>
            <a:r>
              <a:rPr lang="ru-RU" sz="3200" smtClean="0">
                <a:solidFill>
                  <a:srgbClr val="1717D7"/>
                </a:solidFill>
              </a:rPr>
              <a:t> </a:t>
            </a:r>
            <a:r>
              <a:rPr lang="ru-RU" sz="3200" smtClean="0"/>
              <a:t>появились в России в 1654 году, когда вместо серебряных копеек начали чеканить медные монеты с принудительным приравниванием их по курсу к серебряным копейкам.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3200" smtClean="0"/>
              <a:t>По своей экономической сущности </a:t>
            </a:r>
            <a:r>
              <a:rPr lang="ru-RU" sz="3200" b="1" smtClean="0">
                <a:solidFill>
                  <a:srgbClr val="1717D7"/>
                </a:solidFill>
              </a:rPr>
              <a:t>неполноценные монеты явились прототипом бумажных денег</a:t>
            </a:r>
            <a:r>
              <a:rPr lang="ru-RU" sz="3200" smtClean="0">
                <a:solidFill>
                  <a:srgbClr val="1717D7"/>
                </a:solidFill>
              </a:rPr>
              <a:t>.  </a:t>
            </a:r>
          </a:p>
        </p:txBody>
      </p:sp>
      <p:pic>
        <p:nvPicPr>
          <p:cNvPr id="104450" name="Picture 6" descr="725121849_1111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00313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7251218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3250"/>
            <a:ext cx="2500313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736" y="0"/>
            <a:ext cx="6572264" cy="1500174"/>
          </a:xfrm>
        </p:spPr>
        <p:txBody>
          <a:bodyPr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>Денежная реформа Алексея Михайловича 1654 – 1663 гг. </a:t>
            </a:r>
            <a:endParaRPr lang="ru-RU" sz="35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4453" name="Rectangle 10"/>
          <p:cNvSpPr>
            <a:spLocks noChangeArrowheads="1"/>
          </p:cNvSpPr>
          <p:nvPr/>
        </p:nvSpPr>
        <p:spPr bwMode="auto">
          <a:xfrm>
            <a:off x="0" y="5857875"/>
            <a:ext cx="27146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latin typeface="Times New Roman" pitchFamily="18" charset="0"/>
              </a:rPr>
              <a:t>Медная копейка</a:t>
            </a:r>
          </a:p>
        </p:txBody>
      </p:sp>
      <p:pic>
        <p:nvPicPr>
          <p:cNvPr id="8" name="Рисунок 7" descr="logotip_blue.wmf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Денежная реформа Алексея Михайловича 1654 – 1663 гг. </a:t>
            </a:r>
            <a:endParaRPr lang="ru-RU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1214438"/>
            <a:ext cx="9144000" cy="278606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1717D7"/>
                </a:solidFill>
                <a:latin typeface="+mn-lt"/>
              </a:rPr>
              <a:t>ПОЛТИНА</a:t>
            </a:r>
            <a:r>
              <a:rPr lang="ru-RU" sz="3000" b="1" dirty="0">
                <a:solidFill>
                  <a:srgbClr val="3B3BB3"/>
                </a:solidFill>
                <a:latin typeface="+mn-lt"/>
              </a:rPr>
              <a:t> </a:t>
            </a:r>
            <a:r>
              <a:rPr lang="ru-RU" sz="3000" dirty="0">
                <a:latin typeface="+mn-lt"/>
              </a:rPr>
              <a:t>- (слово «тин» было синонимом рубля </a:t>
            </a:r>
            <a:r>
              <a:rPr lang="en-US" sz="3000" dirty="0">
                <a:latin typeface="+mn-lt"/>
              </a:rPr>
              <a:t>c</a:t>
            </a:r>
            <a:r>
              <a:rPr lang="ru-RU" sz="3000" dirty="0">
                <a:latin typeface="+mn-lt"/>
              </a:rPr>
              <a:t> Х</a:t>
            </a:r>
            <a:r>
              <a:rPr lang="en-US" sz="3000" dirty="0">
                <a:latin typeface="+mn-lt"/>
              </a:rPr>
              <a:t>I</a:t>
            </a:r>
            <a:r>
              <a:rPr lang="ru-RU" sz="3000" dirty="0">
                <a:latin typeface="+mn-lt"/>
              </a:rPr>
              <a:t>II в. у южных славян). В летописях упоминается, что рубль (слиток) рубился на две части. Таким образом, </a:t>
            </a:r>
            <a:r>
              <a:rPr lang="ru-RU" sz="3200" b="1" dirty="0">
                <a:solidFill>
                  <a:srgbClr val="1717D7"/>
                </a:solidFill>
                <a:latin typeface="+mn-lt"/>
              </a:rPr>
              <a:t>полтина – полрубля</a:t>
            </a:r>
            <a:r>
              <a:rPr lang="ru-RU" sz="3000" dirty="0">
                <a:latin typeface="+mn-lt"/>
              </a:rPr>
              <a:t>. Как самостоятельная монета – с 1654 г.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dirty="0">
                <a:latin typeface="+mn-lt"/>
              </a:rPr>
              <a:t> </a:t>
            </a:r>
          </a:p>
        </p:txBody>
      </p:sp>
      <p:pic>
        <p:nvPicPr>
          <p:cNvPr id="106500" name="Picture 4" descr="7222634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5" y="3357563"/>
            <a:ext cx="619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Rectangle 9"/>
          <p:cNvSpPr>
            <a:spLocks noChangeArrowheads="1"/>
          </p:cNvSpPr>
          <p:nvPr/>
        </p:nvSpPr>
        <p:spPr bwMode="auto">
          <a:xfrm>
            <a:off x="642938" y="4714875"/>
            <a:ext cx="1484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400" b="1">
                <a:latin typeface="Times New Roman" pitchFamily="18" charset="0"/>
              </a:rPr>
              <a:t>Полтина</a:t>
            </a:r>
            <a:r>
              <a:rPr lang="ru-RU" sz="2400">
                <a:latin typeface="Times New Roman" pitchFamily="18" charset="0"/>
              </a:rPr>
              <a:t> </a:t>
            </a:r>
          </a:p>
        </p:txBody>
      </p:sp>
      <p:pic>
        <p:nvPicPr>
          <p:cNvPr id="8" name="Рисунок 7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Денежная реформа Алексея Михайловича 1654 – 1663 гг. </a:t>
            </a:r>
            <a:endParaRPr lang="ru-RU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0" y="1143000"/>
            <a:ext cx="9144000" cy="1857375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900" b="1" dirty="0">
                <a:solidFill>
                  <a:srgbClr val="1717D7"/>
                </a:solidFill>
                <a:latin typeface="+mn-lt"/>
              </a:rPr>
              <a:t>В XV - начале XVI в. </a:t>
            </a:r>
            <a:r>
              <a:rPr lang="ru-RU" sz="3800" dirty="0">
                <a:latin typeface="+mn-lt"/>
              </a:rPr>
              <a:t>полтина использовалась как вспомогательное счетное понятие, которое выражало сумму в 100 денег.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dirty="0">
                <a:latin typeface="+mn-lt"/>
              </a:rPr>
              <a:t> </a:t>
            </a:r>
          </a:p>
        </p:txBody>
      </p:sp>
      <p:pic>
        <p:nvPicPr>
          <p:cNvPr id="108548" name="Picture 5" descr="7215356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2571750"/>
            <a:ext cx="8399462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9" name="Rectangle 8"/>
          <p:cNvSpPr>
            <a:spLocks noChangeArrowheads="1"/>
          </p:cNvSpPr>
          <p:nvPr/>
        </p:nvSpPr>
        <p:spPr bwMode="auto">
          <a:xfrm>
            <a:off x="2699792" y="6021288"/>
            <a:ext cx="20621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 err="1">
                <a:latin typeface="Times New Roman" pitchFamily="18" charset="0"/>
              </a:rPr>
              <a:t>Полуполтина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622104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43063"/>
            <a:ext cx="9144000" cy="48577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3000" b="1" dirty="0" smtClean="0">
                <a:solidFill>
                  <a:srgbClr val="1717D7"/>
                </a:solidFill>
              </a:rPr>
              <a:t>АЛТЫН</a:t>
            </a:r>
            <a:r>
              <a:rPr lang="ru-RU" sz="3000" b="1" dirty="0" smtClean="0">
                <a:solidFill>
                  <a:srgbClr val="3B3BB3"/>
                </a:solidFill>
              </a:rPr>
              <a:t> </a:t>
            </a:r>
            <a:r>
              <a:rPr lang="ru-RU" sz="3000" dirty="0" smtClean="0"/>
              <a:t>- (от татарского </a:t>
            </a:r>
            <a:r>
              <a:rPr lang="ru-RU" sz="3000" b="1" i="1" dirty="0" err="1" smtClean="0">
                <a:solidFill>
                  <a:srgbClr val="1717D7"/>
                </a:solidFill>
              </a:rPr>
              <a:t>алты</a:t>
            </a:r>
            <a:r>
              <a:rPr lang="ru-RU" sz="3000" dirty="0" smtClean="0"/>
              <a:t> - шесть) - старинная русская счетно-денежная единица. С XVI в. алтыном стали именовать монету, которая по стоимости приравнивалась к трем копейкам (шести деньгам)  серебром.</a:t>
            </a:r>
          </a:p>
          <a:p>
            <a:pPr>
              <a:buFont typeface="Wingdings" pitchFamily="2" charset="2"/>
              <a:buNone/>
            </a:pPr>
            <a:r>
              <a:rPr lang="ru-RU" sz="3000" dirty="0" smtClean="0"/>
              <a:t>Чеканился с 1654 г. из меди, а в 1704 - 1726 гг. - из серебра. В 40-х годах XIX в. возродился в виде медной монеты в 3 копейки. Монета достоинством в 15 копеек, чеканка которой началась в 1760 г., в народе носила название «</a:t>
            </a:r>
            <a:r>
              <a:rPr lang="ru-RU" sz="3000" b="1" i="1" dirty="0" smtClean="0">
                <a:solidFill>
                  <a:srgbClr val="1717D7"/>
                </a:solidFill>
              </a:rPr>
              <a:t>пятиалтынный</a:t>
            </a:r>
            <a:r>
              <a:rPr lang="ru-RU" sz="3000" dirty="0" smtClean="0"/>
              <a:t>» 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00174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Денежная реформа Алексея Михайловича 1654 – 1663 гг. </a:t>
            </a:r>
            <a:endParaRPr lang="ru-RU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63688" cy="1673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00364" y="0"/>
            <a:ext cx="6143636" cy="2071678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Денежная реформа Петра 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I </a:t>
            </a:r>
            <a:b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1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700</a:t>
            </a: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 – 1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718</a:t>
            </a: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 гг. </a:t>
            </a:r>
            <a:endParaRPr lang="ru-RU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1772816"/>
            <a:ext cx="9144000" cy="4752528"/>
          </a:xfrm>
          <a:prstGeom prst="rect">
            <a:avLst/>
          </a:prstGeom>
          <a:noFill/>
          <a:ln/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800" b="1" dirty="0">
                <a:solidFill>
                  <a:srgbClr val="1717D7"/>
                </a:solidFill>
                <a:latin typeface="+mn-lt"/>
              </a:rPr>
              <a:t>                                  </a:t>
            </a:r>
            <a:r>
              <a:rPr lang="ru-RU" sz="4000" b="1" dirty="0">
                <a:solidFill>
                  <a:srgbClr val="1717D7"/>
                </a:solidFill>
                <a:latin typeface="+mn-lt"/>
              </a:rPr>
              <a:t>Причины проведения</a:t>
            </a:r>
            <a:r>
              <a:rPr lang="ru-RU" sz="3200" b="1" dirty="0">
                <a:solidFill>
                  <a:srgbClr val="1717D7"/>
                </a:solidFill>
                <a:latin typeface="+mn-lt"/>
              </a:rPr>
              <a:t>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3200" b="1" dirty="0">
                <a:solidFill>
                  <a:srgbClr val="1717D7"/>
                </a:solidFill>
                <a:latin typeface="+mn-lt"/>
              </a:rPr>
              <a:t>                              </a:t>
            </a:r>
            <a:r>
              <a:rPr lang="ru-RU" sz="4000" b="1" dirty="0">
                <a:solidFill>
                  <a:srgbClr val="1717D7"/>
                </a:solidFill>
                <a:latin typeface="+mn-lt"/>
              </a:rPr>
              <a:t>реформы: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200" dirty="0" smtClean="0">
                <a:latin typeface="+mn-lt"/>
              </a:rPr>
              <a:t>                  расширить </a:t>
            </a:r>
            <a:r>
              <a:rPr lang="ru-RU" sz="3200" dirty="0">
                <a:latin typeface="+mn-lt"/>
              </a:rPr>
              <a:t>гамму номиналов </a:t>
            </a:r>
            <a:endParaRPr lang="ru-RU" sz="3200" dirty="0" smtClean="0">
              <a:latin typeface="+mn-lt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200" dirty="0" smtClean="0">
                <a:latin typeface="+mn-lt"/>
              </a:rPr>
              <a:t>                                     серебряных монет</a:t>
            </a:r>
            <a:r>
              <a:rPr lang="ru-RU" sz="3200" dirty="0">
                <a:latin typeface="+mn-lt"/>
              </a:rPr>
              <a:t>;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3200" dirty="0" smtClean="0">
                <a:latin typeface="+mn-lt"/>
              </a:rPr>
              <a:t>                  начать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эмиссию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золотых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монет;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3200" dirty="0" smtClean="0">
                <a:latin typeface="+mn-lt"/>
              </a:rPr>
              <a:t>        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3200" dirty="0" smtClean="0">
                <a:latin typeface="+mn-lt"/>
              </a:rPr>
              <a:t>                  возобновить </a:t>
            </a:r>
            <a:r>
              <a:rPr lang="ru-RU" sz="3200" dirty="0">
                <a:latin typeface="+mn-lt"/>
              </a:rPr>
              <a:t>чекан </a:t>
            </a:r>
            <a:r>
              <a:rPr lang="ru-RU" sz="3200" dirty="0" smtClean="0">
                <a:latin typeface="+mn-lt"/>
              </a:rPr>
              <a:t>медной </a:t>
            </a:r>
            <a:r>
              <a:rPr lang="ru-RU" sz="3200" dirty="0">
                <a:latin typeface="+mn-lt"/>
              </a:rPr>
              <a:t>монеты </a:t>
            </a:r>
          </a:p>
        </p:txBody>
      </p:sp>
      <p:pic>
        <p:nvPicPr>
          <p:cNvPr id="112644" name="Содержимое 20" descr="Петр 1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2540000" cy="3321050"/>
          </a:xfrm>
        </p:spPr>
      </p:pic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Содержимое 7" descr="1_kopek_PETER_I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373216"/>
            <a:ext cx="792088" cy="792088"/>
          </a:xfrm>
          <a:prstGeom prst="rect">
            <a:avLst/>
          </a:prstGeom>
        </p:spPr>
      </p:pic>
      <p:pic>
        <p:nvPicPr>
          <p:cNvPr id="13" name="Содержимое 9" descr="31b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365104"/>
            <a:ext cx="827584" cy="875044"/>
          </a:xfrm>
          <a:prstGeom prst="rect">
            <a:avLst/>
          </a:prstGeom>
        </p:spPr>
      </p:pic>
      <p:pic>
        <p:nvPicPr>
          <p:cNvPr id="16" name="Содержимое 8" descr="31b.jpg"/>
          <p:cNvPicPr>
            <a:picLocks noGrp="1" noChangeAspect="1"/>
          </p:cNvPicPr>
          <p:nvPr>
            <p:ph sz="quarter" idx="4294967295"/>
          </p:nvPr>
        </p:nvPicPr>
        <p:blipFill>
          <a:blip r:embed="rId7" cstate="print"/>
          <a:stretch>
            <a:fillRect/>
          </a:stretch>
        </p:blipFill>
        <p:spPr>
          <a:xfrm>
            <a:off x="899592" y="4365103"/>
            <a:ext cx="792088" cy="840525"/>
          </a:xfrm>
          <a:prstGeom prst="rect">
            <a:avLst/>
          </a:prstGeom>
        </p:spPr>
      </p:pic>
      <p:pic>
        <p:nvPicPr>
          <p:cNvPr id="17" name="Содержимое 6" descr="1_kopek_PETER_I_1.jpg"/>
          <p:cNvPicPr>
            <a:picLocks noGrp="1" noChangeAspect="1"/>
          </p:cNvPicPr>
          <p:nvPr>
            <p:ph sz="quarter" idx="1"/>
          </p:nvPr>
        </p:nvPicPr>
        <p:blipFill>
          <a:blip r:embed="rId8" cstate="print"/>
          <a:stretch>
            <a:fillRect/>
          </a:stretch>
        </p:blipFill>
        <p:spPr>
          <a:xfrm>
            <a:off x="899592" y="5373216"/>
            <a:ext cx="792088" cy="792088"/>
          </a:xfrm>
        </p:spPr>
      </p:pic>
      <p:pic>
        <p:nvPicPr>
          <p:cNvPr id="18" name="Содержимое 14" descr="11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0" y="3429000"/>
            <a:ext cx="827584" cy="8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Содержимое 15" descr="12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94610" y="3429000"/>
            <a:ext cx="797070" cy="792088"/>
          </a:xfrm>
          <a:prstGeom prst="rect">
            <a:avLst/>
          </a:prstGeom>
        </p:spPr>
      </p:pic>
      <p:sp>
        <p:nvSpPr>
          <p:cNvPr id="20" name="Стрелка вправо 19"/>
          <p:cNvSpPr/>
          <p:nvPr/>
        </p:nvSpPr>
        <p:spPr>
          <a:xfrm>
            <a:off x="1763688" y="3429000"/>
            <a:ext cx="216024" cy="48463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1763688" y="4437112"/>
            <a:ext cx="216024" cy="48463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1763688" y="5661248"/>
            <a:ext cx="216024" cy="48463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57298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Денежная реформа </a:t>
            </a:r>
            <a:b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Петра 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</a:rPr>
              <a:t>I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1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</a:rPr>
              <a:t>700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 – 1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</a:rPr>
              <a:t>718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 гг. 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714625" y="1341438"/>
            <a:ext cx="6429375" cy="2873375"/>
          </a:xfrm>
          <a:prstGeom prst="rect">
            <a:avLst/>
          </a:prstGeom>
          <a:noFill/>
          <a:ln/>
        </p:spPr>
        <p:txBody>
          <a:bodyPr/>
          <a:lstStyle/>
          <a:p>
            <a:pPr marL="548640" indent="-41148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1717D7"/>
                </a:solidFill>
                <a:latin typeface="+mn-lt"/>
              </a:rPr>
              <a:t>1. Увеличена гамма серебряных монет</a:t>
            </a:r>
            <a:r>
              <a:rPr lang="ru-RU" sz="3200" dirty="0">
                <a:solidFill>
                  <a:srgbClr val="1717D7"/>
                </a:solidFill>
                <a:latin typeface="+mn-lt"/>
              </a:rPr>
              <a:t> </a:t>
            </a:r>
            <a:r>
              <a:rPr lang="ru-RU" sz="3200" dirty="0">
                <a:latin typeface="+mn-lt"/>
              </a:rPr>
              <a:t>- полтина (50 копеек), </a:t>
            </a:r>
            <a:r>
              <a:rPr lang="ru-RU" sz="3200" dirty="0" err="1">
                <a:latin typeface="+mn-lt"/>
              </a:rPr>
              <a:t>полуполтина</a:t>
            </a:r>
            <a:r>
              <a:rPr lang="ru-RU" sz="3200" dirty="0">
                <a:latin typeface="+mn-lt"/>
              </a:rPr>
              <a:t> (25 копеек), гривенник (10 копеек) и 10 денег (5 копеек).</a:t>
            </a:r>
          </a:p>
        </p:txBody>
      </p:sp>
      <p:pic>
        <p:nvPicPr>
          <p:cNvPr id="114692" name="Picture 9" descr="7177237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5910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10" descr="7177237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43188"/>
            <a:ext cx="293687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4" name="Picture 15" descr="72423499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3238" y="3357563"/>
            <a:ext cx="6100762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5" name="Rectangle 17"/>
          <p:cNvSpPr>
            <a:spLocks noChangeArrowheads="1"/>
          </p:cNvSpPr>
          <p:nvPr/>
        </p:nvSpPr>
        <p:spPr bwMode="auto">
          <a:xfrm>
            <a:off x="0" y="5534025"/>
            <a:ext cx="30003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latin typeface="Times New Roman" pitchFamily="18" charset="0"/>
              </a:rPr>
              <a:t>ПОЛТИНА. ПЕТР I</a:t>
            </a:r>
          </a:p>
          <a:p>
            <a:r>
              <a:rPr lang="ru-RU" sz="2000" b="1" dirty="0">
                <a:latin typeface="Times New Roman" pitchFamily="18" charset="0"/>
              </a:rPr>
              <a:t>         1705г. </a:t>
            </a:r>
          </a:p>
          <a:p>
            <a:pPr algn="r"/>
            <a:r>
              <a:rPr lang="ru-RU" sz="2000" b="1" dirty="0">
                <a:latin typeface="Times New Roman" pitchFamily="18" charset="0"/>
              </a:rPr>
              <a:t>1727г.</a:t>
            </a:r>
          </a:p>
          <a:p>
            <a:endParaRPr lang="ru-RU" sz="2000" b="1" i="1" dirty="0">
              <a:latin typeface="Times New Roman" pitchFamily="18" charset="0"/>
            </a:endParaRPr>
          </a:p>
        </p:txBody>
      </p:sp>
      <p:pic>
        <p:nvPicPr>
          <p:cNvPr id="9" name="Рисунок 8" descr="logotip_blue.wmf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39784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  <a:t>Появление монет</a:t>
            </a:r>
            <a:endParaRPr lang="ru-RU" sz="5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908721"/>
            <a:ext cx="9144000" cy="17281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200" b="1" dirty="0" smtClean="0">
                <a:latin typeface="+mn-lt"/>
              </a:rPr>
              <a:t>Первые </a:t>
            </a:r>
            <a:r>
              <a:rPr lang="ru-RU" sz="3200" b="1" dirty="0">
                <a:latin typeface="+mn-lt"/>
              </a:rPr>
              <a:t>монеты</a:t>
            </a:r>
            <a:r>
              <a:rPr lang="ru-RU" sz="3200" dirty="0">
                <a:latin typeface="+mn-lt"/>
              </a:rPr>
              <a:t> </a:t>
            </a:r>
            <a:r>
              <a:rPr lang="ru-RU" sz="3200" b="1" u="sng" dirty="0">
                <a:solidFill>
                  <a:srgbClr val="3B3BB3"/>
                </a:solidFill>
                <a:latin typeface="+mn-lt"/>
              </a:rPr>
              <a:t>массового чекана</a:t>
            </a:r>
            <a:r>
              <a:rPr lang="ru-RU" sz="3200" dirty="0">
                <a:latin typeface="+mn-lt"/>
              </a:rPr>
              <a:t> появились в Древнем Лидийском государстве и Китае в 6 веке до н.э.</a:t>
            </a:r>
          </a:p>
        </p:txBody>
      </p:sp>
      <p:pic>
        <p:nvPicPr>
          <p:cNvPr id="7" name="Рисунок 6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Содержимое 13" descr="в азиатской стране Лидии стали чеканить самые первые деньги в мире.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779912" y="2132856"/>
            <a:ext cx="5141489" cy="2232248"/>
          </a:xfrm>
        </p:spPr>
      </p:pic>
      <p:pic>
        <p:nvPicPr>
          <p:cNvPr id="18" name="Содержимое 16" descr="деньги-рубашка. Китай. 1125 год до НЭ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0" y="3789584"/>
            <a:ext cx="3635896" cy="3068416"/>
          </a:xfrm>
        </p:spPr>
      </p:pic>
      <p:sp>
        <p:nvSpPr>
          <p:cNvPr id="20" name="Прямоугольник 19"/>
          <p:cNvSpPr/>
          <p:nvPr/>
        </p:nvSpPr>
        <p:spPr>
          <a:xfrm>
            <a:off x="323528" y="2708920"/>
            <a:ext cx="29588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 smtClean="0">
                <a:solidFill>
                  <a:srgbClr val="1717D7"/>
                </a:solidFill>
                <a:latin typeface="+mn-lt"/>
              </a:rPr>
              <a:t>Монеты Лидийского </a:t>
            </a:r>
          </a:p>
          <a:p>
            <a:pPr algn="r"/>
            <a:r>
              <a:rPr lang="ru-RU" sz="2400" dirty="0" smtClean="0">
                <a:solidFill>
                  <a:srgbClr val="1717D7"/>
                </a:solidFill>
                <a:latin typeface="+mn-lt"/>
              </a:rPr>
              <a:t>царства </a:t>
            </a:r>
            <a:endParaRPr lang="ru-RU" sz="2400" dirty="0">
              <a:solidFill>
                <a:srgbClr val="1717D7"/>
              </a:solidFill>
              <a:latin typeface="+mn-lt"/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3347864" y="2924944"/>
            <a:ext cx="288032" cy="36004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995936" y="4941168"/>
            <a:ext cx="2016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1717D7"/>
                </a:solidFill>
                <a:latin typeface="+mn-lt"/>
              </a:rPr>
              <a:t>Китайские </a:t>
            </a:r>
          </a:p>
          <a:p>
            <a:pPr algn="ctr"/>
            <a:r>
              <a:rPr lang="ru-RU" sz="2400" dirty="0" smtClean="0">
                <a:solidFill>
                  <a:srgbClr val="1717D7"/>
                </a:solidFill>
                <a:latin typeface="+mn-lt"/>
              </a:rPr>
              <a:t>монеты.</a:t>
            </a:r>
          </a:p>
          <a:p>
            <a:pPr algn="ctr"/>
            <a:r>
              <a:rPr lang="en-US" sz="2400" dirty="0" smtClean="0">
                <a:solidFill>
                  <a:srgbClr val="1717D7"/>
                </a:solidFill>
                <a:latin typeface="+mn-lt"/>
              </a:rPr>
              <a:t>XI </a:t>
            </a:r>
            <a:r>
              <a:rPr lang="ru-RU" sz="2400" dirty="0" smtClean="0">
                <a:solidFill>
                  <a:srgbClr val="1717D7"/>
                </a:solidFill>
                <a:latin typeface="+mn-lt"/>
              </a:rPr>
              <a:t>век до н.э.</a:t>
            </a:r>
            <a:endParaRPr lang="ru-RU" sz="2400" dirty="0">
              <a:solidFill>
                <a:srgbClr val="1717D7"/>
              </a:solidFill>
              <a:latin typeface="+mn-lt"/>
            </a:endParaRPr>
          </a:p>
        </p:txBody>
      </p:sp>
      <p:sp>
        <p:nvSpPr>
          <p:cNvPr id="24" name="Стрелка вправо 23"/>
          <p:cNvSpPr/>
          <p:nvPr/>
        </p:nvSpPr>
        <p:spPr>
          <a:xfrm flipH="1">
            <a:off x="3707904" y="5373216"/>
            <a:ext cx="288032" cy="36004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Содержимое 4" descr="711257039_1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6156176" y="4437112"/>
            <a:ext cx="2832315" cy="2124236"/>
          </a:xfrm>
        </p:spPr>
      </p:pic>
      <p:sp>
        <p:nvSpPr>
          <p:cNvPr id="26" name="Стрелка вправо 25"/>
          <p:cNvSpPr/>
          <p:nvPr/>
        </p:nvSpPr>
        <p:spPr>
          <a:xfrm>
            <a:off x="5796136" y="5373216"/>
            <a:ext cx="288032" cy="36004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37" name="Picture 4" descr="72228345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4071938"/>
            <a:ext cx="4943475" cy="2428875"/>
          </a:xfrm>
        </p:spPr>
      </p:pic>
      <p:pic>
        <p:nvPicPr>
          <p:cNvPr id="116738" name="Picture 5" descr="7222839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63" y="785813"/>
            <a:ext cx="611187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Rectangle 6"/>
          <p:cNvSpPr>
            <a:spLocks noChangeArrowheads="1"/>
          </p:cNvSpPr>
          <p:nvPr/>
        </p:nvSpPr>
        <p:spPr bwMode="auto">
          <a:xfrm>
            <a:off x="0" y="1785938"/>
            <a:ext cx="264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ПОЛУПОЛТИННИК. </a:t>
            </a:r>
          </a:p>
          <a:p>
            <a:r>
              <a:rPr lang="ru-RU" sz="2000" b="1">
                <a:latin typeface="Times New Roman" pitchFamily="18" charset="0"/>
              </a:rPr>
              <a:t>1707г. </a:t>
            </a:r>
          </a:p>
        </p:txBody>
      </p:sp>
      <p:sp>
        <p:nvSpPr>
          <p:cNvPr id="116740" name="Rectangle 7"/>
          <p:cNvSpPr>
            <a:spLocks noChangeArrowheads="1"/>
          </p:cNvSpPr>
          <p:nvPr/>
        </p:nvSpPr>
        <p:spPr bwMode="auto">
          <a:xfrm>
            <a:off x="5000625" y="5000625"/>
            <a:ext cx="1812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ГРИВЕННИК.</a:t>
            </a:r>
          </a:p>
          <a:p>
            <a:r>
              <a:rPr lang="ru-RU" sz="2000" b="1">
                <a:latin typeface="Times New Roman" pitchFamily="18" charset="0"/>
              </a:rPr>
              <a:t>1723г. ПЕТР I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0"/>
            <a:ext cx="9144000" cy="714356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Денежная реформа Петра </a:t>
            </a:r>
            <a:r>
              <a:rPr lang="en-US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I </a:t>
            </a:r>
            <a:r>
              <a:rPr lang="ru-RU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1</a:t>
            </a:r>
            <a:r>
              <a:rPr lang="en-US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700</a:t>
            </a:r>
            <a:r>
              <a:rPr lang="ru-RU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– 1</a:t>
            </a:r>
            <a:r>
              <a:rPr lang="en-US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718</a:t>
            </a:r>
            <a:r>
              <a:rPr lang="ru-RU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гг.</a:t>
            </a:r>
            <a:r>
              <a:rPr lang="ru-RU" sz="28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57298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Денежная реформа </a:t>
            </a:r>
            <a:b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Петра 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</a:rPr>
              <a:t>I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1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</a:rPr>
              <a:t>700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 – 1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</a:rPr>
              <a:t>718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 гг. 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000375" y="1357313"/>
            <a:ext cx="6143625" cy="1785937"/>
          </a:xfrm>
          <a:prstGeom prst="rect">
            <a:avLst/>
          </a:prstGeom>
          <a:noFill/>
          <a:ln/>
        </p:spPr>
        <p:txBody>
          <a:bodyPr/>
          <a:lstStyle/>
          <a:p>
            <a:pPr marL="548640" indent="-41148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900" b="1" dirty="0">
                <a:solidFill>
                  <a:srgbClr val="1717D7"/>
                </a:solidFill>
                <a:latin typeface="+mn-lt"/>
              </a:rPr>
              <a:t>2. Начата эмиссия золотых монет</a:t>
            </a:r>
            <a:r>
              <a:rPr lang="ru-RU" sz="2900" dirty="0">
                <a:solidFill>
                  <a:srgbClr val="1717D7"/>
                </a:solidFill>
                <a:latin typeface="+mn-lt"/>
              </a:rPr>
              <a:t> </a:t>
            </a:r>
            <a:r>
              <a:rPr lang="ru-RU" sz="2900" dirty="0">
                <a:latin typeface="+mn-lt"/>
              </a:rPr>
              <a:t>- в 1701 г. отчеканены первые золотые червонцы (в 1718 г. их сменили </a:t>
            </a:r>
            <a:r>
              <a:rPr lang="ru-RU" sz="2900" dirty="0" err="1">
                <a:latin typeface="+mn-lt"/>
              </a:rPr>
              <a:t>двухрублевики</a:t>
            </a:r>
            <a:r>
              <a:rPr lang="ru-RU" sz="2900" dirty="0">
                <a:latin typeface="+mn-lt"/>
              </a:rPr>
              <a:t>);</a:t>
            </a:r>
          </a:p>
        </p:txBody>
      </p:sp>
      <p:pic>
        <p:nvPicPr>
          <p:cNvPr id="118788" name="Picture 12" descr="7260726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7181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13" descr="726072601_122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28938"/>
            <a:ext cx="316388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0" name="Picture 11" descr="7218003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1988" y="3357563"/>
            <a:ext cx="5942012" cy="309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1" name="Rectangle 15"/>
          <p:cNvSpPr>
            <a:spLocks noChangeArrowheads="1"/>
          </p:cNvSpPr>
          <p:nvPr/>
        </p:nvSpPr>
        <p:spPr bwMode="auto">
          <a:xfrm>
            <a:off x="0" y="5851525"/>
            <a:ext cx="29289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2 рубля. ПЕТР II. 1727г.  </a:t>
            </a:r>
          </a:p>
          <a:p>
            <a:r>
              <a:rPr lang="ru-RU" sz="2000" b="1">
                <a:latin typeface="Times New Roman" pitchFamily="18" charset="0"/>
              </a:rPr>
              <a:t>Золото 3,4 гр.</a:t>
            </a:r>
          </a:p>
        </p:txBody>
      </p:sp>
      <p:sp>
        <p:nvSpPr>
          <p:cNvPr id="118792" name="Rectangle 14"/>
          <p:cNvSpPr>
            <a:spLocks noChangeArrowheads="1"/>
          </p:cNvSpPr>
          <p:nvPr/>
        </p:nvSpPr>
        <p:spPr bwMode="auto">
          <a:xfrm>
            <a:off x="3143250" y="2928938"/>
            <a:ext cx="6000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Червонец.  ЦАРЬ ПЕТР ВЕЛИКИЙ. 1714 г.  3,4 гр.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785813"/>
            <a:ext cx="9144000" cy="1714500"/>
          </a:xfrm>
          <a:prstGeom prst="rect">
            <a:avLst/>
          </a:prstGeom>
          <a:noFill/>
          <a:ln/>
        </p:spPr>
        <p:txBody>
          <a:bodyPr/>
          <a:lstStyle/>
          <a:p>
            <a:pPr marL="548640" indent="-41148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b="1" dirty="0">
                <a:solidFill>
                  <a:srgbClr val="1717D7"/>
                </a:solidFill>
                <a:latin typeface="+mn-lt"/>
              </a:rPr>
              <a:t>3. Возобновлена чеканка медных моне</a:t>
            </a:r>
            <a:r>
              <a:rPr lang="ru-RU" sz="2800" b="1" dirty="0">
                <a:solidFill>
                  <a:srgbClr val="3B3BB3"/>
                </a:solidFill>
                <a:latin typeface="+mn-lt"/>
              </a:rPr>
              <a:t>т</a:t>
            </a:r>
            <a:r>
              <a:rPr lang="ru-RU" sz="2800" dirty="0">
                <a:latin typeface="+mn-lt"/>
              </a:rPr>
              <a:t> - в 1700 г. началась эмиссия медных монет номиналом в деньгу, полушку и </a:t>
            </a:r>
            <a:r>
              <a:rPr lang="ru-RU" sz="2800" dirty="0" err="1">
                <a:latin typeface="+mn-lt"/>
              </a:rPr>
              <a:t>полполушку</a:t>
            </a:r>
            <a:r>
              <a:rPr lang="ru-RU" sz="2800" dirty="0">
                <a:latin typeface="+mn-lt"/>
              </a:rPr>
              <a:t>. При этом четыре медные полушки обменивались на серебряную копейку. </a:t>
            </a:r>
          </a:p>
        </p:txBody>
      </p:sp>
      <p:pic>
        <p:nvPicPr>
          <p:cNvPr id="120835" name="Picture 8" descr="7275106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214563"/>
            <a:ext cx="4006850" cy="384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Picture 9" descr="727510666_1111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5" y="2214563"/>
            <a:ext cx="42291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0" y="0"/>
            <a:ext cx="9144000" cy="714356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Денежная реформа Петра </a:t>
            </a:r>
            <a:r>
              <a:rPr lang="en-US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I </a:t>
            </a:r>
            <a:r>
              <a:rPr lang="ru-RU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1</a:t>
            </a:r>
            <a:r>
              <a:rPr lang="en-US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700</a:t>
            </a:r>
            <a:r>
              <a:rPr lang="ru-RU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– 1</a:t>
            </a:r>
            <a:r>
              <a:rPr lang="en-US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718</a:t>
            </a:r>
            <a:r>
              <a:rPr lang="ru-RU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гг.</a:t>
            </a:r>
            <a:r>
              <a:rPr lang="ru-RU" sz="28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0838" name="Rectangle 11"/>
          <p:cNvSpPr>
            <a:spLocks noChangeArrowheads="1"/>
          </p:cNvSpPr>
          <p:nvPr/>
        </p:nvSpPr>
        <p:spPr bwMode="auto">
          <a:xfrm>
            <a:off x="2714625" y="6000750"/>
            <a:ext cx="3286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КОПЕЙКА. 1705г. ПЕТР I </a:t>
            </a:r>
          </a:p>
        </p:txBody>
      </p:sp>
      <p:pic>
        <p:nvPicPr>
          <p:cNvPr id="8" name="Рисунок 7" descr="logotip_blue.wmf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0" y="0"/>
            <a:ext cx="9144000" cy="714356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Денежная реформа Петра </a:t>
            </a:r>
            <a:r>
              <a:rPr lang="en-US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I </a:t>
            </a:r>
            <a:r>
              <a:rPr lang="ru-RU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1</a:t>
            </a:r>
            <a:r>
              <a:rPr lang="en-US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700</a:t>
            </a:r>
            <a:r>
              <a:rPr lang="ru-RU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– 1</a:t>
            </a:r>
            <a:r>
              <a:rPr lang="en-US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718</a:t>
            </a:r>
            <a:r>
              <a:rPr lang="ru-RU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гг.</a:t>
            </a:r>
            <a:r>
              <a:rPr lang="ru-RU" sz="28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22883" name="Picture 10" descr="7239815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3688" y="4071938"/>
            <a:ext cx="5040312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Rectangle 12"/>
          <p:cNvSpPr>
            <a:spLocks noChangeArrowheads="1"/>
          </p:cNvSpPr>
          <p:nvPr/>
        </p:nvSpPr>
        <p:spPr bwMode="auto">
          <a:xfrm>
            <a:off x="5783263" y="3714750"/>
            <a:ext cx="3360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000" b="1">
                <a:latin typeface="Times New Roman" pitchFamily="18" charset="0"/>
              </a:rPr>
              <a:t>5 КОПЕЕК. 1727г. ПЕТР II</a:t>
            </a:r>
            <a:r>
              <a:rPr lang="ru-RU">
                <a:latin typeface="Times New Roman" pitchFamily="18" charset="0"/>
              </a:rPr>
              <a:t> </a:t>
            </a:r>
          </a:p>
        </p:txBody>
      </p:sp>
      <p:pic>
        <p:nvPicPr>
          <p:cNvPr id="122885" name="Picture 11" descr="72786188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7938" y="714375"/>
            <a:ext cx="532606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6" name="Picture 10" descr="72267148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14375"/>
            <a:ext cx="266382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7" name="Picture 9" descr="722671483_12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57625"/>
            <a:ext cx="2663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8" name="Rectangle 13"/>
          <p:cNvSpPr>
            <a:spLocks noChangeArrowheads="1"/>
          </p:cNvSpPr>
          <p:nvPr/>
        </p:nvSpPr>
        <p:spPr bwMode="auto">
          <a:xfrm>
            <a:off x="0" y="3429000"/>
            <a:ext cx="3143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Полуполушка. ПЕТР I</a:t>
            </a:r>
          </a:p>
        </p:txBody>
      </p:sp>
      <p:sp>
        <p:nvSpPr>
          <p:cNvPr id="122889" name="Rectangle 12"/>
          <p:cNvSpPr>
            <a:spLocks noChangeArrowheads="1"/>
          </p:cNvSpPr>
          <p:nvPr/>
        </p:nvSpPr>
        <p:spPr bwMode="auto">
          <a:xfrm>
            <a:off x="3857625" y="3357563"/>
            <a:ext cx="3532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Полушка. 1705г. ПЕТР I</a:t>
            </a:r>
          </a:p>
        </p:txBody>
      </p:sp>
      <p:sp>
        <p:nvSpPr>
          <p:cNvPr id="122890" name="Прямоугольник 18"/>
          <p:cNvSpPr>
            <a:spLocks noChangeArrowheads="1"/>
          </p:cNvSpPr>
          <p:nvPr/>
        </p:nvSpPr>
        <p:spPr bwMode="auto">
          <a:xfrm>
            <a:off x="2714625" y="785813"/>
            <a:ext cx="1071563" cy="569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1717D7"/>
                </a:solidFill>
                <a:latin typeface="Times New Roman" pitchFamily="18" charset="0"/>
              </a:rPr>
              <a:t>М</a:t>
            </a:r>
          </a:p>
          <a:p>
            <a:pPr algn="ctr"/>
            <a:r>
              <a:rPr lang="ru-RU" sz="2800" b="1">
                <a:solidFill>
                  <a:srgbClr val="1717D7"/>
                </a:solidFill>
                <a:latin typeface="Times New Roman" pitchFamily="18" charset="0"/>
              </a:rPr>
              <a:t>Е</a:t>
            </a:r>
          </a:p>
          <a:p>
            <a:pPr algn="ctr"/>
            <a:r>
              <a:rPr lang="ru-RU" sz="2800" b="1">
                <a:solidFill>
                  <a:srgbClr val="1717D7"/>
                </a:solidFill>
                <a:latin typeface="Times New Roman" pitchFamily="18" charset="0"/>
              </a:rPr>
              <a:t>Д</a:t>
            </a:r>
          </a:p>
          <a:p>
            <a:pPr algn="ctr"/>
            <a:r>
              <a:rPr lang="ru-RU" sz="2800" b="1">
                <a:solidFill>
                  <a:srgbClr val="1717D7"/>
                </a:solidFill>
                <a:latin typeface="Times New Roman" pitchFamily="18" charset="0"/>
              </a:rPr>
              <a:t>Н</a:t>
            </a:r>
          </a:p>
          <a:p>
            <a:pPr algn="ctr"/>
            <a:r>
              <a:rPr lang="ru-RU" sz="2800" b="1">
                <a:solidFill>
                  <a:srgbClr val="1717D7"/>
                </a:solidFill>
                <a:latin typeface="Times New Roman" pitchFamily="18" charset="0"/>
              </a:rPr>
              <a:t>Ы</a:t>
            </a:r>
          </a:p>
          <a:p>
            <a:pPr algn="ctr"/>
            <a:r>
              <a:rPr lang="ru-RU" sz="2800" b="1">
                <a:solidFill>
                  <a:srgbClr val="1717D7"/>
                </a:solidFill>
                <a:latin typeface="Times New Roman" pitchFamily="18" charset="0"/>
              </a:rPr>
              <a:t>Е</a:t>
            </a:r>
          </a:p>
          <a:p>
            <a:pPr algn="ctr"/>
            <a:endParaRPr lang="ru-RU" sz="2800" b="1">
              <a:solidFill>
                <a:srgbClr val="1717D7"/>
              </a:solidFill>
              <a:latin typeface="Times New Roman" pitchFamily="18" charset="0"/>
            </a:endParaRPr>
          </a:p>
          <a:p>
            <a:pPr algn="ctr"/>
            <a:r>
              <a:rPr lang="ru-RU" sz="2800" b="1">
                <a:solidFill>
                  <a:srgbClr val="1717D7"/>
                </a:solidFill>
                <a:latin typeface="Times New Roman" pitchFamily="18" charset="0"/>
              </a:rPr>
              <a:t>М</a:t>
            </a:r>
          </a:p>
          <a:p>
            <a:pPr algn="ctr"/>
            <a:r>
              <a:rPr lang="ru-RU" sz="2800" b="1">
                <a:solidFill>
                  <a:srgbClr val="1717D7"/>
                </a:solidFill>
                <a:latin typeface="Times New Roman" pitchFamily="18" charset="0"/>
              </a:rPr>
              <a:t>О</a:t>
            </a:r>
          </a:p>
          <a:p>
            <a:pPr algn="ctr"/>
            <a:r>
              <a:rPr lang="ru-RU" sz="2800" b="1">
                <a:solidFill>
                  <a:srgbClr val="1717D7"/>
                </a:solidFill>
                <a:latin typeface="Times New Roman" pitchFamily="18" charset="0"/>
              </a:rPr>
              <a:t>Н</a:t>
            </a:r>
          </a:p>
          <a:p>
            <a:pPr algn="ctr"/>
            <a:r>
              <a:rPr lang="ru-RU" sz="2800" b="1">
                <a:solidFill>
                  <a:srgbClr val="1717D7"/>
                </a:solidFill>
                <a:latin typeface="Times New Roman" pitchFamily="18" charset="0"/>
              </a:rPr>
              <a:t>Е</a:t>
            </a:r>
          </a:p>
          <a:p>
            <a:pPr algn="ctr"/>
            <a:r>
              <a:rPr lang="ru-RU" sz="2800" b="1">
                <a:solidFill>
                  <a:srgbClr val="1717D7"/>
                </a:solidFill>
                <a:latin typeface="Times New Roman" pitchFamily="18" charset="0"/>
              </a:rPr>
              <a:t>Т</a:t>
            </a:r>
          </a:p>
          <a:p>
            <a:pPr algn="ctr"/>
            <a:r>
              <a:rPr lang="ru-RU" sz="2800" b="1">
                <a:solidFill>
                  <a:srgbClr val="1717D7"/>
                </a:solidFill>
                <a:latin typeface="Times New Roman" pitchFamily="18" charset="0"/>
              </a:rPr>
              <a:t>Ы</a:t>
            </a:r>
          </a:p>
        </p:txBody>
      </p:sp>
      <p:pic>
        <p:nvPicPr>
          <p:cNvPr id="12" name="Рисунок 11" descr="logotip_blue.wmf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0" y="0"/>
            <a:ext cx="9144000" cy="714356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Денежная реформа Петра </a:t>
            </a:r>
            <a:r>
              <a:rPr lang="en-US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I </a:t>
            </a:r>
            <a:r>
              <a:rPr lang="ru-RU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1</a:t>
            </a:r>
            <a:r>
              <a:rPr lang="en-US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700</a:t>
            </a:r>
            <a:r>
              <a:rPr lang="ru-RU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– 1</a:t>
            </a:r>
            <a:r>
              <a:rPr lang="en-US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718</a:t>
            </a:r>
            <a:r>
              <a:rPr lang="ru-RU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гг.</a:t>
            </a:r>
            <a:r>
              <a:rPr lang="ru-RU" sz="28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24930" name="Содержимое 4" descr="7207860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25" y="700088"/>
            <a:ext cx="6215063" cy="615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1" name="Прямоугольник 12"/>
          <p:cNvSpPr>
            <a:spLocks noChangeArrowheads="1"/>
          </p:cNvSpPr>
          <p:nvPr/>
        </p:nvSpPr>
        <p:spPr bwMode="auto">
          <a:xfrm>
            <a:off x="0" y="2643188"/>
            <a:ext cx="264318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000" b="1">
                <a:latin typeface="Times New Roman" pitchFamily="18" charset="0"/>
              </a:rPr>
              <a:t>ГРИВНА . </a:t>
            </a:r>
          </a:p>
          <a:p>
            <a:pPr algn="r"/>
            <a:r>
              <a:rPr lang="ru-RU" sz="2000" b="1">
                <a:latin typeface="Times New Roman" pitchFamily="18" charset="0"/>
              </a:rPr>
              <a:t>Медная плата.</a:t>
            </a:r>
          </a:p>
          <a:p>
            <a:pPr algn="r"/>
            <a:r>
              <a:rPr lang="ru-RU" sz="2000" b="1">
                <a:latin typeface="Times New Roman" pitchFamily="18" charset="0"/>
              </a:rPr>
              <a:t>Екатеринбургский </a:t>
            </a:r>
          </a:p>
          <a:p>
            <a:pPr algn="r"/>
            <a:r>
              <a:rPr lang="ru-RU" sz="2000" b="1">
                <a:latin typeface="Times New Roman" pitchFamily="18" charset="0"/>
              </a:rPr>
              <a:t>монетный двор.</a:t>
            </a:r>
          </a:p>
          <a:p>
            <a:pPr algn="r"/>
            <a:r>
              <a:rPr lang="ru-RU" sz="2000" b="1">
                <a:latin typeface="Times New Roman" pitchFamily="18" charset="0"/>
              </a:rPr>
              <a:t>1727 г.</a:t>
            </a:r>
          </a:p>
        </p:txBody>
      </p:sp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0" y="2071688"/>
            <a:ext cx="9144000" cy="4357687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smtClean="0">
                <a:solidFill>
                  <a:srgbClr val="1717D7"/>
                </a:solidFill>
              </a:rPr>
              <a:t>РЕЗУЛЬТАТ: </a:t>
            </a:r>
            <a:r>
              <a:rPr lang="ru-RU" sz="3200" smtClean="0"/>
              <a:t>Была построена денежная система, позволяющая формировать абсолютистскую монархию, и извлекать максимум прибыли из чеканки денег.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3200" smtClean="0"/>
              <a:t>В результате денежная система России стала простейшей и самой удобной в Европе. Аналогичная система была внедрена в Америке в 1792 г., во Франции – 1795 г. В Англии десятичную систему внедрили только в 1971 г.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71604" y="0"/>
            <a:ext cx="6143636" cy="2071678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Денежная реформа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36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Петра </a:t>
            </a:r>
            <a:r>
              <a:rPr lang="en-US" sz="36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I </a:t>
            </a:r>
            <a:br>
              <a:rPr lang="en-US" sz="36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36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1</a:t>
            </a:r>
            <a:r>
              <a:rPr lang="en-US" sz="36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700</a:t>
            </a:r>
            <a:r>
              <a:rPr lang="ru-RU" sz="36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– 1</a:t>
            </a:r>
            <a:r>
              <a:rPr lang="en-US" sz="36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718</a:t>
            </a:r>
            <a:r>
              <a:rPr lang="ru-RU" sz="36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гг. </a:t>
            </a:r>
          </a:p>
        </p:txBody>
      </p:sp>
      <p:pic>
        <p:nvPicPr>
          <p:cNvPr id="126979" name="Содержимое 9" descr="71190663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5750" y="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0" name="Содержимое 6" descr="711906634_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75" y="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logotip_blue.wmf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.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0"/>
            <a:ext cx="6000760" cy="1714488"/>
          </a:xfrm>
        </p:spPr>
        <p:txBody>
          <a:bodyPr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4000" dirty="0">
                <a:solidFill>
                  <a:schemeClr val="tx2">
                    <a:lumMod val="50000"/>
                  </a:schemeClr>
                </a:solidFill>
              </a:rPr>
              <a:t>Этапы развития </a:t>
            </a: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денежного 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</a:rPr>
              <a:t>обращения </a:t>
            </a: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на 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</a:rPr>
              <a:t>Руси и в России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786063" y="1928813"/>
            <a:ext cx="6357937" cy="2000250"/>
          </a:xfrm>
          <a:prstGeom prst="rect">
            <a:avLst/>
          </a:prstGeom>
          <a:noFill/>
          <a:ln/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3600" b="1" dirty="0">
                <a:solidFill>
                  <a:srgbClr val="1717D7"/>
                </a:solidFill>
                <a:latin typeface="+mn-lt"/>
              </a:rPr>
              <a:t>В 1769 году при Екатерине II</a:t>
            </a:r>
            <a:r>
              <a:rPr lang="ru-RU" sz="3600" dirty="0">
                <a:solidFill>
                  <a:srgbClr val="1717D7"/>
                </a:solidFill>
                <a:latin typeface="+mn-lt"/>
              </a:rPr>
              <a:t>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были выпущены первые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3600" b="1" u="sng" dirty="0">
                <a:solidFill>
                  <a:srgbClr val="1717D7"/>
                </a:solidFill>
                <a:latin typeface="+mn-lt"/>
              </a:rPr>
              <a:t>бумажные деньги 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в России</a:t>
            </a:r>
          </a:p>
        </p:txBody>
      </p:sp>
      <p:pic>
        <p:nvPicPr>
          <p:cNvPr id="129028" name="Содержимое 8" descr="Levitzky_Portrait_Catherine_II_in_1794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2852738" cy="3763963"/>
          </a:xfr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4143375"/>
            <a:ext cx="9144000" cy="2214563"/>
          </a:xfrm>
          <a:prstGeom prst="rect">
            <a:avLst/>
          </a:prstGeom>
          <a:noFill/>
          <a:ln/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600" dirty="0">
                <a:latin typeface="+mn-lt"/>
              </a:rPr>
              <a:t>Этому событию предшествовало создание в 1733 году Монетной конторы, а в 1754 г. - </a:t>
            </a:r>
            <a:r>
              <a:rPr lang="ru-RU" sz="3600" b="1" dirty="0">
                <a:solidFill>
                  <a:srgbClr val="1717D7"/>
                </a:solidFill>
                <a:latin typeface="+mn-lt"/>
              </a:rPr>
              <a:t>Купеческого и Дворянского банков</a:t>
            </a:r>
            <a:endParaRPr lang="ru-RU" sz="3600" dirty="0">
              <a:solidFill>
                <a:srgbClr val="1717D7"/>
              </a:solidFill>
              <a:latin typeface="+mn-lt"/>
            </a:endParaRPr>
          </a:p>
        </p:txBody>
      </p:sp>
      <p:pic>
        <p:nvPicPr>
          <p:cNvPr id="8" name="Рисунок 7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73424"/>
            <a:ext cx="1475656" cy="147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2636912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5572132" y="0"/>
            <a:ext cx="3571868" cy="1500198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Ассигнация 25 рублей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1769 г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131074" name="Picture 4" descr="25 рублей 1769 года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994" y="0"/>
            <a:ext cx="5545138" cy="6858000"/>
          </a:xfr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000625" y="1643063"/>
            <a:ext cx="4143375" cy="4714875"/>
          </a:xfrm>
          <a:prstGeom prst="rect">
            <a:avLst/>
          </a:prstGeom>
          <a:noFill/>
          <a:ln/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100" dirty="0">
                <a:latin typeface="+mn-lt"/>
              </a:rPr>
              <a:t>    </a:t>
            </a:r>
            <a:r>
              <a:rPr lang="ru-RU" sz="3600" dirty="0">
                <a:latin typeface="+mn-lt"/>
              </a:rPr>
              <a:t>Первые ассигнации были выпущены достоинством 100, 75, 50, 25 рублей, а чуть позже - 10 и 5 рублей.</a:t>
            </a:r>
          </a:p>
        </p:txBody>
      </p:sp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35000"/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5" descr="Государственная ассигнация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188" y="785813"/>
            <a:ext cx="8432800" cy="6072187"/>
          </a:xfr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71472" y="0"/>
            <a:ext cx="8215370" cy="785842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Ассигнация 10 рублей 1804 г. </a:t>
            </a:r>
          </a:p>
        </p:txBody>
      </p:sp>
      <p:pic>
        <p:nvPicPr>
          <p:cNvPr id="5" name="Рисунок 4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33000"/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69" name="Picture 5" descr="10 рублей Ассигнационного банка 181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7429500" cy="5122863"/>
          </a:xfr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643702" y="1500174"/>
            <a:ext cx="2786050" cy="1714512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Ассигнация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10 рублей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1819 г. </a:t>
            </a:r>
          </a:p>
        </p:txBody>
      </p:sp>
      <p:sp>
        <p:nvSpPr>
          <p:cNvPr id="135172" name="Прямоугольник 6"/>
          <p:cNvSpPr>
            <a:spLocks noChangeArrowheads="1"/>
          </p:cNvSpPr>
          <p:nvPr/>
        </p:nvSpPr>
        <p:spPr bwMode="auto">
          <a:xfrm>
            <a:off x="107504" y="5007866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3200">
                <a:latin typeface="Times New Roman" pitchFamily="18" charset="0"/>
              </a:rPr>
              <a:t>Ассигнационная система просуществовала в России 80 лет, ассигнации были аннулированы 1 января 1849 года.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939784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</a:rPr>
              <a:t>Появление монет</a:t>
            </a:r>
            <a:endParaRPr lang="ru-RU" sz="5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1412875"/>
            <a:ext cx="9144000" cy="50165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endParaRPr lang="ru-RU" sz="3600" dirty="0">
              <a:latin typeface="+mn-l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1428750"/>
            <a:ext cx="9144000" cy="50006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400" dirty="0">
                <a:latin typeface="+mn-lt"/>
              </a:rPr>
              <a:t>                  </a:t>
            </a:r>
            <a:r>
              <a:rPr lang="ru-RU" sz="3600" dirty="0">
                <a:latin typeface="+mn-lt"/>
              </a:rPr>
              <a:t>Применение </a:t>
            </a:r>
            <a:r>
              <a:rPr lang="ru-RU" sz="4400" b="1" u="sng" dirty="0">
                <a:solidFill>
                  <a:srgbClr val="1717D7"/>
                </a:solidFill>
                <a:latin typeface="+mn-lt"/>
              </a:rPr>
              <a:t>серебра</a:t>
            </a:r>
            <a:r>
              <a:rPr lang="ru-RU" sz="4400" u="sng" dirty="0">
                <a:solidFill>
                  <a:srgbClr val="1717D7"/>
                </a:solidFill>
                <a:latin typeface="+mn-lt"/>
              </a:rPr>
              <a:t> </a:t>
            </a:r>
            <a:r>
              <a:rPr lang="ru-RU" sz="3600" dirty="0">
                <a:latin typeface="+mn-lt"/>
              </a:rPr>
              <a:t>в качестве денег началось  до Х века до н.э. В </a:t>
            </a:r>
            <a:r>
              <a:rPr lang="en-US" sz="3600" dirty="0">
                <a:latin typeface="+mn-lt"/>
              </a:rPr>
              <a:t>III </a:t>
            </a:r>
            <a:r>
              <a:rPr lang="ru-RU" sz="3600" dirty="0">
                <a:latin typeface="+mn-lt"/>
              </a:rPr>
              <a:t>веке до н.э. широкое введение </a:t>
            </a:r>
            <a:r>
              <a:rPr lang="ru-RU" sz="3600" b="1" u="sng" dirty="0">
                <a:latin typeface="+mn-lt"/>
              </a:rPr>
              <a:t>золота</a:t>
            </a:r>
            <a:r>
              <a:rPr lang="ru-RU" sz="3600" dirty="0">
                <a:latin typeface="+mn-lt"/>
              </a:rPr>
              <a:t> в Европейскую практику. Причина – завоевание Александром Македонским (356 – 323 гг. до н. э.) сокровищ из казны последнего персидского царя Дария и прочих стран Малой Азии и Индии </a:t>
            </a:r>
          </a:p>
        </p:txBody>
      </p:sp>
      <p:pic>
        <p:nvPicPr>
          <p:cNvPr id="7" name="Рисунок 6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Содержимое 6" descr="skarb-pB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0" y="188639"/>
            <a:ext cx="2051720" cy="20564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71770" y="0"/>
            <a:ext cx="6072230" cy="1714488"/>
          </a:xfrm>
        </p:spPr>
        <p:txBody>
          <a:bodyPr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Этапы развития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денежного 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обращения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на 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Руси и в России</a:t>
            </a:r>
          </a:p>
        </p:txBody>
      </p:sp>
      <p:pic>
        <p:nvPicPr>
          <p:cNvPr id="137219" name="Содержимое 12" descr="никол 1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301837" y="0"/>
            <a:ext cx="2981537" cy="3857628"/>
          </a:xfr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214563" y="1643063"/>
            <a:ext cx="6929437" cy="2500312"/>
          </a:xfrm>
          <a:prstGeom prst="rect">
            <a:avLst/>
          </a:prstGeom>
          <a:noFill/>
          <a:ln/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dirty="0">
                <a:latin typeface="+mn-lt"/>
              </a:rPr>
              <a:t>     </a:t>
            </a:r>
            <a:r>
              <a:rPr lang="ru-RU" sz="3200" b="1" dirty="0">
                <a:solidFill>
                  <a:srgbClr val="1717D7"/>
                </a:solidFill>
                <a:latin typeface="+mn-lt"/>
              </a:rPr>
              <a:t>С начала 40-х годов XIX века </a:t>
            </a:r>
            <a:r>
              <a:rPr lang="ru-RU" sz="2800" dirty="0">
                <a:latin typeface="+mn-lt"/>
              </a:rPr>
              <a:t>при императоре Николае </a:t>
            </a:r>
            <a:r>
              <a:rPr lang="en-US" sz="2800" dirty="0">
                <a:latin typeface="+mn-lt"/>
              </a:rPr>
              <a:t>I</a:t>
            </a:r>
            <a:r>
              <a:rPr lang="ru-RU" sz="2800" dirty="0">
                <a:latin typeface="+mn-lt"/>
              </a:rPr>
              <a:t> в России начали выпускаться новые денежные знаки - </a:t>
            </a:r>
            <a:r>
              <a:rPr lang="ru-RU" sz="2800" b="1" i="1" dirty="0">
                <a:solidFill>
                  <a:srgbClr val="1717D7"/>
                </a:solidFill>
                <a:latin typeface="+mn-lt"/>
              </a:rPr>
              <a:t>кредитные билеты достоинством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b="1" i="1" dirty="0">
                <a:solidFill>
                  <a:srgbClr val="1717D7"/>
                </a:solidFill>
                <a:latin typeface="+mn-lt"/>
              </a:rPr>
              <a:t>    50 рублей</a:t>
            </a:r>
            <a:r>
              <a:rPr lang="ru-RU" sz="2800" dirty="0">
                <a:solidFill>
                  <a:srgbClr val="1717D7"/>
                </a:solidFill>
                <a:latin typeface="+mn-lt"/>
              </a:rPr>
              <a:t>. 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0" y="4000500"/>
            <a:ext cx="9144000" cy="2571750"/>
          </a:xfrm>
          <a:prstGeom prst="rect">
            <a:avLst/>
          </a:prstGeom>
          <a:noFill/>
          <a:ln/>
        </p:spPr>
        <p:txBody>
          <a:bodyPr>
            <a:normAutofit lnSpcReduction="10000"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200" dirty="0">
                <a:latin typeface="+mn-lt"/>
              </a:rPr>
              <a:t>Основное отличие от ассигнаций — свободный обмен на серебро по курсу 1 : 1.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200" dirty="0">
                <a:latin typeface="+mn-lt"/>
              </a:rPr>
              <a:t>Размен  прекращен ввиду бесконтрольной эмиссии  на покрытие расходов Крымской войны.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endParaRPr lang="ru-RU" sz="2800" dirty="0">
              <a:latin typeface="+mn-lt"/>
            </a:endParaRPr>
          </a:p>
        </p:txBody>
      </p:sp>
      <p:pic>
        <p:nvPicPr>
          <p:cNvPr id="7" name="Рисунок 6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64904"/>
            <a:ext cx="1403648" cy="1395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3212977"/>
            <a:ext cx="69950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3210858"/>
            <a:ext cx="701564" cy="72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52"/>
            <a:ext cx="9144000" cy="9144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Кредитный билет 100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рублей.</a:t>
            </a:r>
            <a:b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1874г. Александр 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II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39266" name="Picture 8" descr="100a-187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258888"/>
            <a:ext cx="8929688" cy="5599112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52"/>
            <a:ext cx="9144000" cy="9144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Кредитный билет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25 рублей 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1887г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. Александр 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III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Содержимое 6" descr="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51520" y="1196752"/>
            <a:ext cx="8861785" cy="51125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786182" y="0"/>
            <a:ext cx="5357818" cy="1785926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Этапы развития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денежного 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обращения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на 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Руси и в России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42875" y="1857375"/>
            <a:ext cx="9144000" cy="1357313"/>
          </a:xfrm>
          <a:prstGeom prst="rect">
            <a:avLst/>
          </a:prstGeom>
          <a:noFill/>
          <a:ln/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3200" b="1" dirty="0">
                <a:solidFill>
                  <a:srgbClr val="1717D7"/>
                </a:solidFill>
                <a:latin typeface="+mn-lt"/>
              </a:rPr>
              <a:t>Упорядочение денежного обращения в конце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3200" b="1" dirty="0">
                <a:solidFill>
                  <a:srgbClr val="1717D7"/>
                </a:solidFill>
                <a:latin typeface="+mn-lt"/>
              </a:rPr>
              <a:t>XIX в. при м</a:t>
            </a:r>
            <a:r>
              <a:rPr lang="ru-RU" sz="3200" b="1" dirty="0" err="1">
                <a:solidFill>
                  <a:srgbClr val="1717D7"/>
                </a:solidFill>
                <a:latin typeface="+mn-lt"/>
              </a:rPr>
              <a:t>инистрах</a:t>
            </a:r>
            <a:r>
              <a:rPr lang="ru-RU" sz="3200" b="1" dirty="0">
                <a:solidFill>
                  <a:srgbClr val="1717D7"/>
                </a:solidFill>
                <a:latin typeface="+mn-lt"/>
              </a:rPr>
              <a:t> финансов России: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endParaRPr lang="ru-RU" sz="2800" dirty="0">
              <a:latin typeface="+mn-lt"/>
            </a:endParaRPr>
          </a:p>
        </p:txBody>
      </p:sp>
      <p:pic>
        <p:nvPicPr>
          <p:cNvPr id="143364" name="Содержимое 16" descr="703745225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3692525" cy="1857375"/>
          </a:xfrm>
        </p:spPr>
      </p:pic>
      <p:pic>
        <p:nvPicPr>
          <p:cNvPr id="143365" name="Содержимое 18" descr="И.А. Вышнеградский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4313" y="3000375"/>
            <a:ext cx="2728912" cy="3429000"/>
          </a:xfrm>
        </p:spPr>
      </p:pic>
      <p:pic>
        <p:nvPicPr>
          <p:cNvPr id="143366" name="Содержимое 19" descr="С.Ю.Витте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357938" y="2928938"/>
            <a:ext cx="2647950" cy="3619500"/>
          </a:xfrm>
        </p:spPr>
      </p:pic>
      <p:sp>
        <p:nvSpPr>
          <p:cNvPr id="143367" name="Прямоугольник 13"/>
          <p:cNvSpPr>
            <a:spLocks noChangeArrowheads="1"/>
          </p:cNvSpPr>
          <p:nvPr/>
        </p:nvSpPr>
        <p:spPr bwMode="auto">
          <a:xfrm>
            <a:off x="2928938" y="3214688"/>
            <a:ext cx="32639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И.А. Вышнеградский </a:t>
            </a:r>
          </a:p>
          <a:p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1888 - 1892 г. </a:t>
            </a:r>
            <a:endParaRPr lang="ru-RU" sz="2400" b="1">
              <a:latin typeface="Times New Roman" pitchFamily="18" charset="0"/>
            </a:endParaRPr>
          </a:p>
        </p:txBody>
      </p:sp>
      <p:sp>
        <p:nvSpPr>
          <p:cNvPr id="143368" name="Прямоугольник 14"/>
          <p:cNvSpPr>
            <a:spLocks noChangeArrowheads="1"/>
          </p:cNvSpPr>
          <p:nvPr/>
        </p:nvSpPr>
        <p:spPr bwMode="auto">
          <a:xfrm>
            <a:off x="3786188" y="5286375"/>
            <a:ext cx="2576512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7688" indent="-411163" algn="r">
              <a:spcBef>
                <a:spcPct val="20000"/>
              </a:spcBef>
              <a:buClr>
                <a:srgbClr val="000000"/>
              </a:buClr>
              <a:buSzPct val="65000"/>
            </a:pP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С.Ю.Витте</a:t>
            </a:r>
          </a:p>
          <a:p>
            <a:pPr marL="547688" indent="-411163" algn="r">
              <a:spcBef>
                <a:spcPct val="20000"/>
              </a:spcBef>
              <a:buClr>
                <a:srgbClr val="000000"/>
              </a:buClr>
              <a:buSzPct val="65000"/>
            </a:pP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1892 - 1903 г</a:t>
            </a:r>
            <a:r>
              <a:rPr lang="ru-RU" sz="2800">
                <a:solidFill>
                  <a:srgbClr val="000000"/>
                </a:solidFill>
                <a:latin typeface="Times New Roman" pitchFamily="18" charset="0"/>
              </a:rPr>
              <a:t>.  </a:t>
            </a:r>
          </a:p>
        </p:txBody>
      </p:sp>
      <p:pic>
        <p:nvPicPr>
          <p:cNvPr id="11" name="Рисунок 10" descr="logotip_blue.wmf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Реформа С.Ю.Витте, 1895-97г.</a:t>
            </a:r>
          </a:p>
        </p:txBody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28688"/>
            <a:ext cx="9144000" cy="178593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3200" b="1" smtClean="0">
                <a:solidFill>
                  <a:srgbClr val="1717D7"/>
                </a:solidFill>
              </a:rPr>
              <a:t>Введен золотой монометаллизм </a:t>
            </a:r>
            <a:r>
              <a:rPr lang="ru-RU" sz="3200" smtClean="0"/>
              <a:t>– в обращение вышел золотой рубль с содержанием чистого золота - 17,242 доли. </a:t>
            </a:r>
          </a:p>
        </p:txBody>
      </p:sp>
      <p:pic>
        <p:nvPicPr>
          <p:cNvPr id="145412" name="Picture 11" descr="7310901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1638" y="2714625"/>
            <a:ext cx="7472362" cy="37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3" name="Rectangle 13"/>
          <p:cNvSpPr>
            <a:spLocks noChangeArrowheads="1"/>
          </p:cNvSpPr>
          <p:nvPr/>
        </p:nvSpPr>
        <p:spPr bwMode="auto">
          <a:xfrm>
            <a:off x="0" y="4214813"/>
            <a:ext cx="1500188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2400" b="1">
                <a:latin typeface="Times New Roman" pitchFamily="18" charset="0"/>
              </a:rPr>
              <a:t>5 рублей. </a:t>
            </a:r>
          </a:p>
          <a:p>
            <a:pPr algn="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2400" b="1">
                <a:latin typeface="Times New Roman" pitchFamily="18" charset="0"/>
              </a:rPr>
              <a:t>4,3 гр.</a:t>
            </a:r>
          </a:p>
        </p:txBody>
      </p:sp>
      <p:pic>
        <p:nvPicPr>
          <p:cNvPr id="7" name="Рисунок 6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Реформа С.Ю.Витте, 1895-97г.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1000125"/>
            <a:ext cx="9144000" cy="1714500"/>
          </a:xfrm>
          <a:prstGeom prst="rect">
            <a:avLst/>
          </a:prstGeom>
          <a:noFill/>
          <a:ln/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200" dirty="0">
                <a:latin typeface="+mn-lt"/>
              </a:rPr>
              <a:t>Сделки с золотом были разрешены в России с 1895 года, а </a:t>
            </a:r>
            <a:r>
              <a:rPr lang="ru-RU" sz="3200" b="1" dirty="0">
                <a:solidFill>
                  <a:srgbClr val="1717D7"/>
                </a:solidFill>
                <a:latin typeface="+mn-lt"/>
              </a:rPr>
              <a:t>с 1897 года стали чеканиться золотые монеты достоинством 5 и 10 рублей</a:t>
            </a:r>
            <a:r>
              <a:rPr lang="ru-RU" sz="3200" b="1" dirty="0">
                <a:latin typeface="+mn-lt"/>
              </a:rPr>
              <a:t>.</a:t>
            </a:r>
            <a:r>
              <a:rPr lang="ru-RU" sz="3200" dirty="0">
                <a:latin typeface="+mn-lt"/>
              </a:rPr>
              <a:t> </a:t>
            </a:r>
          </a:p>
        </p:txBody>
      </p:sp>
      <p:pic>
        <p:nvPicPr>
          <p:cNvPr id="147460" name="Picture 9" descr="69870863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81200" y="2928938"/>
            <a:ext cx="3684588" cy="3571875"/>
          </a:xfrm>
        </p:spPr>
      </p:pic>
      <p:pic>
        <p:nvPicPr>
          <p:cNvPr id="147461" name="Picture 10" descr="698708632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63" y="2946400"/>
            <a:ext cx="3500437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2" name="Rectangle 12"/>
          <p:cNvSpPr>
            <a:spLocks noChangeArrowheads="1"/>
          </p:cNvSpPr>
          <p:nvPr/>
        </p:nvSpPr>
        <p:spPr bwMode="auto">
          <a:xfrm>
            <a:off x="0" y="4000500"/>
            <a:ext cx="1928813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2400" b="1">
                <a:latin typeface="Times New Roman" pitchFamily="18" charset="0"/>
              </a:rPr>
              <a:t>10 рублей.</a:t>
            </a:r>
          </a:p>
          <a:p>
            <a:pPr algn="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sz="2400" b="1">
                <a:latin typeface="Times New Roman" pitchFamily="18" charset="0"/>
              </a:rPr>
              <a:t> 8,6 гр.</a:t>
            </a:r>
          </a:p>
        </p:txBody>
      </p:sp>
      <p:pic>
        <p:nvPicPr>
          <p:cNvPr id="9" name="Рисунок 8" descr="logotip_blue.wmf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142852"/>
            <a:ext cx="8229600" cy="72547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Реформа С.Ю.Витте, 1895-97г.</a:t>
            </a:r>
          </a:p>
        </p:txBody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85813"/>
            <a:ext cx="9144000" cy="121443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3200" b="1" smtClean="0">
                <a:solidFill>
                  <a:srgbClr val="1717D7"/>
                </a:solidFill>
              </a:rPr>
              <a:t>Порядок золотого обеспечения кредитных </a:t>
            </a:r>
          </a:p>
          <a:p>
            <a:pPr>
              <a:buFont typeface="Wingdings" pitchFamily="2" charset="2"/>
              <a:buNone/>
            </a:pPr>
            <a:r>
              <a:rPr lang="ru-RU" sz="3200" b="1" smtClean="0">
                <a:solidFill>
                  <a:srgbClr val="1717D7"/>
                </a:solidFill>
              </a:rPr>
              <a:t>билетов</a:t>
            </a:r>
            <a:r>
              <a:rPr lang="ru-RU" sz="3200" smtClean="0">
                <a:solidFill>
                  <a:srgbClr val="1717D7"/>
                </a:solidFill>
              </a:rPr>
              <a:t>:</a:t>
            </a:r>
          </a:p>
        </p:txBody>
      </p:sp>
      <p:pic>
        <p:nvPicPr>
          <p:cNvPr id="149507" name="Picture 4" descr="731896235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3000375"/>
            <a:ext cx="7307263" cy="352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8" name="Picture 5" descr="7152794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14563"/>
            <a:ext cx="28575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786063" y="1357313"/>
            <a:ext cx="6357937" cy="15716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i="1" dirty="0">
                <a:latin typeface="+mn-lt"/>
              </a:rPr>
              <a:t>- при эмиссии до 600 млн. рублей - 50%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i="1" dirty="0">
                <a:latin typeface="+mn-lt"/>
              </a:rPr>
              <a:t>- при выпуске свыше 600 млн. рублей -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2800" i="1" dirty="0">
                <a:latin typeface="+mn-lt"/>
              </a:rPr>
              <a:t>100%</a:t>
            </a:r>
            <a:endParaRPr lang="ru-RU" sz="2800" dirty="0">
              <a:latin typeface="+mn-lt"/>
            </a:endParaRPr>
          </a:p>
        </p:txBody>
      </p:sp>
      <p:pic>
        <p:nvPicPr>
          <p:cNvPr id="8" name="Рисунок 7" descr="logotip_blue.wmf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786182" y="0"/>
            <a:ext cx="5357818" cy="1785926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Этапы развития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денежного 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обращения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на 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Руси и в России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0" y="1817688"/>
            <a:ext cx="9144000" cy="50403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1717D7"/>
                </a:solidFill>
                <a:latin typeface="+mn-lt"/>
              </a:rPr>
              <a:t>27 июля 1914 года</a:t>
            </a:r>
            <a:r>
              <a:rPr lang="ru-RU" sz="3200" dirty="0">
                <a:solidFill>
                  <a:srgbClr val="1717D7"/>
                </a:solidFill>
                <a:latin typeface="+mn-lt"/>
              </a:rPr>
              <a:t> </a:t>
            </a:r>
            <a:r>
              <a:rPr lang="ru-RU" sz="3200" dirty="0">
                <a:latin typeface="+mn-lt"/>
              </a:rPr>
              <a:t>Николай </a:t>
            </a:r>
            <a:r>
              <a:rPr lang="en-US" sz="3200" dirty="0">
                <a:latin typeface="+mn-lt"/>
              </a:rPr>
              <a:t>II</a:t>
            </a:r>
            <a:r>
              <a:rPr lang="ru-RU" sz="3200" dirty="0">
                <a:latin typeface="+mn-lt"/>
              </a:rPr>
              <a:t> подписал указ </a:t>
            </a:r>
            <a:r>
              <a:rPr lang="ru-RU" sz="3200" b="1" dirty="0">
                <a:solidFill>
                  <a:srgbClr val="1717D7"/>
                </a:solidFill>
                <a:latin typeface="+mn-lt"/>
              </a:rPr>
              <a:t>приостанавливающий размен кредитных билетов на золото</a:t>
            </a:r>
            <a:r>
              <a:rPr lang="ru-RU" sz="3200" dirty="0">
                <a:solidFill>
                  <a:srgbClr val="1717D7"/>
                </a:solidFill>
                <a:latin typeface="+mn-lt"/>
              </a:rPr>
              <a:t> </a:t>
            </a:r>
            <a:r>
              <a:rPr lang="ru-RU" sz="3200" dirty="0">
                <a:latin typeface="+mn-lt"/>
              </a:rPr>
              <a:t>и разрешивший их эмиссию без золотого обеспечения. В результате к началу 1917 года рубль обесценился почти в четыре раза, а золотое содержание составляло не более 13% номинала.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ru-RU" sz="3200" b="1" u="sng" dirty="0">
                <a:solidFill>
                  <a:srgbClr val="1717D7"/>
                </a:solidFill>
                <a:latin typeface="+mn-lt"/>
              </a:rPr>
              <a:t>Золотой рубль постепенно превратился в бумажные деньги</a:t>
            </a:r>
            <a:r>
              <a:rPr lang="ru-RU" sz="3200" dirty="0">
                <a:solidFill>
                  <a:srgbClr val="1717D7"/>
                </a:solidFill>
                <a:latin typeface="+mn-lt"/>
              </a:rPr>
              <a:t>.</a:t>
            </a:r>
          </a:p>
        </p:txBody>
      </p:sp>
      <p:pic>
        <p:nvPicPr>
          <p:cNvPr id="151556" name="Содержимое 21" descr="715277455_1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3800475" cy="1785938"/>
          </a:xfrm>
        </p:spPr>
      </p:pic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928926" y="0"/>
            <a:ext cx="6215074" cy="2143116"/>
          </a:xfrm>
        </p:spPr>
        <p:txBody>
          <a:bodyPr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Этапы развития </a:t>
            </a:r>
            <a:b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денежного обращения </a:t>
            </a:r>
            <a:b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на Руси и в России</a:t>
            </a:r>
            <a:endParaRPr lang="ru-RU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3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28813"/>
            <a:ext cx="9144000" cy="4643437"/>
          </a:xfrm>
        </p:spPr>
        <p:txBody>
          <a:bodyPr/>
          <a:lstStyle/>
          <a:p>
            <a:pPr marL="609600" indent="-609600" algn="ctr">
              <a:buFont typeface="Wingdings" pitchFamily="2" charset="2"/>
              <a:buNone/>
            </a:pPr>
            <a:r>
              <a:rPr lang="ru-RU" sz="5400" b="1" dirty="0" smtClean="0">
                <a:solidFill>
                  <a:srgbClr val="1717D7"/>
                </a:solidFill>
              </a:rPr>
              <a:t>Период хаотических </a:t>
            </a:r>
          </a:p>
          <a:p>
            <a:pPr marL="609600" indent="-609600" algn="ctr">
              <a:buFont typeface="Wingdings" pitchFamily="2" charset="2"/>
              <a:buNone/>
            </a:pPr>
            <a:r>
              <a:rPr lang="ru-RU" sz="5400" b="1" dirty="0" smtClean="0">
                <a:solidFill>
                  <a:srgbClr val="1717D7"/>
                </a:solidFill>
              </a:rPr>
              <a:t>эмиссий 1917 – 1922 гг.</a:t>
            </a:r>
          </a:p>
          <a:p>
            <a:pPr marL="609600" indent="-609600">
              <a:buFont typeface="Wingdings" pitchFamily="2" charset="2"/>
              <a:buNone/>
            </a:pPr>
            <a:r>
              <a:rPr lang="ru-RU" sz="4000" b="1" dirty="0" smtClean="0"/>
              <a:t>1. Официальные эмиссии центральной власти;</a:t>
            </a:r>
          </a:p>
          <a:p>
            <a:pPr marL="609600" indent="-609600">
              <a:buFont typeface="Wingdings" pitchFamily="2" charset="2"/>
              <a:buNone/>
            </a:pPr>
            <a:r>
              <a:rPr lang="ru-RU" sz="4000" b="1" dirty="0" smtClean="0"/>
              <a:t>2. Эмиссии эпизодических правительств и местных властей.</a:t>
            </a:r>
          </a:p>
          <a:p>
            <a:pPr marL="609600" indent="-609600"/>
            <a:endParaRPr lang="ru-RU" sz="4000" b="1" dirty="0" smtClean="0"/>
          </a:p>
          <a:p>
            <a:pPr marL="609600" indent="-609600" algn="ctr">
              <a:buFont typeface="Wingdings" pitchFamily="2" charset="2"/>
              <a:buNone/>
            </a:pPr>
            <a:endParaRPr lang="ru-RU" dirty="0" smtClean="0">
              <a:solidFill>
                <a:srgbClr val="3B3BB3"/>
              </a:solidFill>
            </a:endParaRPr>
          </a:p>
        </p:txBody>
      </p:sp>
      <p:pic>
        <p:nvPicPr>
          <p:cNvPr id="153604" name="Picture 9" descr="C:\Users\Максим Сергеевич\Pictures\Организатор клипов (Microsoft)\j0196308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42875"/>
            <a:ext cx="1552575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4000" dirty="0">
                <a:solidFill>
                  <a:schemeClr val="tx2">
                    <a:lumMod val="50000"/>
                  </a:schemeClr>
                </a:solidFill>
              </a:rPr>
              <a:t>Период хаотических </a:t>
            </a:r>
            <a:br>
              <a:rPr lang="ru-RU" sz="40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000" dirty="0">
                <a:solidFill>
                  <a:schemeClr val="tx2">
                    <a:lumMod val="50000"/>
                  </a:schemeClr>
                </a:solidFill>
              </a:rPr>
              <a:t>эмиссий 1917 – 1922 гг.</a:t>
            </a:r>
          </a:p>
        </p:txBody>
      </p:sp>
      <p:sp>
        <p:nvSpPr>
          <p:cNvPr id="155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1428750"/>
            <a:ext cx="9001125" cy="4214813"/>
          </a:xfrm>
        </p:spPr>
        <p:txBody>
          <a:bodyPr/>
          <a:lstStyle/>
          <a:p>
            <a:pPr marL="609600" indent="-609600" algn="ctr">
              <a:buFont typeface="Wingdings" pitchFamily="2" charset="2"/>
              <a:buNone/>
            </a:pPr>
            <a:endParaRPr lang="ru-RU" sz="4800" b="1" dirty="0" smtClean="0">
              <a:solidFill>
                <a:srgbClr val="3B3BB3"/>
              </a:solidFill>
            </a:endParaRPr>
          </a:p>
          <a:p>
            <a:pPr marL="609600" indent="-609600" algn="ctr">
              <a:buFont typeface="Wingdings" pitchFamily="2" charset="2"/>
              <a:buNone/>
            </a:pPr>
            <a:r>
              <a:rPr lang="ru-RU" sz="5400" b="1" dirty="0" smtClean="0">
                <a:solidFill>
                  <a:srgbClr val="3B3BB3"/>
                </a:solidFill>
              </a:rPr>
              <a:t>1. Официальные эмиссии </a:t>
            </a:r>
          </a:p>
          <a:p>
            <a:pPr marL="609600" indent="-609600" algn="ctr">
              <a:buFont typeface="Wingdings" pitchFamily="2" charset="2"/>
              <a:buNone/>
            </a:pPr>
            <a:r>
              <a:rPr lang="ru-RU" sz="5400" b="1" dirty="0" smtClean="0">
                <a:solidFill>
                  <a:srgbClr val="3B3BB3"/>
                </a:solidFill>
              </a:rPr>
              <a:t>центральной власти</a:t>
            </a:r>
          </a:p>
          <a:p>
            <a:pPr marL="609600" indent="-609600" algn="ctr">
              <a:buFont typeface="Wingdings" pitchFamily="2" charset="2"/>
              <a:buNone/>
            </a:pPr>
            <a:r>
              <a:rPr lang="ru-RU" sz="5400" b="1" dirty="0" smtClean="0">
                <a:solidFill>
                  <a:srgbClr val="3B3BB3"/>
                </a:solidFill>
              </a:rPr>
              <a:t>(керенки, думки, </a:t>
            </a:r>
            <a:r>
              <a:rPr lang="ru-RU" sz="5400" b="1" dirty="0" err="1" smtClean="0">
                <a:solidFill>
                  <a:srgbClr val="3B3BB3"/>
                </a:solidFill>
              </a:rPr>
              <a:t>совзнаки</a:t>
            </a:r>
            <a:r>
              <a:rPr lang="ru-RU" sz="5400" b="1" dirty="0" smtClean="0">
                <a:solidFill>
                  <a:srgbClr val="3B3BB3"/>
                </a:solidFill>
              </a:rPr>
              <a:t>)</a:t>
            </a:r>
          </a:p>
          <a:p>
            <a:pPr marL="609600" indent="-609600"/>
            <a:endParaRPr lang="ru-RU" sz="5400" b="1" dirty="0" smtClean="0">
              <a:solidFill>
                <a:srgbClr val="3B3BB3"/>
              </a:solidFill>
            </a:endParaRPr>
          </a:p>
          <a:p>
            <a:pPr marL="609600" indent="-609600" algn="ctr">
              <a:buFont typeface="Wingdings" pitchFamily="2" charset="2"/>
              <a:buNone/>
            </a:pPr>
            <a:endParaRPr lang="ru-RU" dirty="0" smtClean="0">
              <a:solidFill>
                <a:srgbClr val="3B3BB3"/>
              </a:solidFill>
            </a:endParaRPr>
          </a:p>
        </p:txBody>
      </p:sp>
      <p:pic>
        <p:nvPicPr>
          <p:cNvPr id="155652" name="Picture 2" descr="C:\Users\Максим Сергеевич\Pictures\Организатор клипов (Microsoft)\j0382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288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2984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6000" dirty="0" smtClean="0">
                <a:solidFill>
                  <a:schemeClr val="accent1">
                    <a:lumMod val="50000"/>
                  </a:schemeClr>
                </a:solidFill>
              </a:rPr>
              <a:t>Греческие монеты </a:t>
            </a:r>
            <a:endParaRPr lang="ru-RU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6627" name="Picture 79" descr="69927893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1875" y="1000125"/>
            <a:ext cx="2606675" cy="2668588"/>
          </a:xfrm>
        </p:spPr>
      </p:pic>
      <p:pic>
        <p:nvPicPr>
          <p:cNvPr id="26628" name="Picture 80" descr="69927893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397625" y="1000125"/>
            <a:ext cx="2746375" cy="2652713"/>
          </a:xfrm>
        </p:spPr>
      </p:pic>
      <p:pic>
        <p:nvPicPr>
          <p:cNvPr id="26629" name="Picture 85" descr="699059413_1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75" y="3786188"/>
            <a:ext cx="2714625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86" descr="6990594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2963" y="3786188"/>
            <a:ext cx="2865437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Rectangle 87"/>
          <p:cNvSpPr>
            <a:spLocks noChangeArrowheads="1"/>
          </p:cNvSpPr>
          <p:nvPr/>
        </p:nvSpPr>
        <p:spPr bwMode="auto">
          <a:xfrm>
            <a:off x="468313" y="1125538"/>
            <a:ext cx="3024187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</a:rPr>
              <a:t>Монеты АЛЕКСАНДРА МАКЕДОНСКОГО. </a:t>
            </a:r>
          </a:p>
          <a:p>
            <a:pPr algn="ctr"/>
            <a:r>
              <a:rPr lang="ru-RU" sz="2400" b="1" dirty="0">
                <a:latin typeface="Times New Roman" pitchFamily="18" charset="0"/>
              </a:rPr>
              <a:t>336 г. до н.э</a:t>
            </a:r>
            <a:endParaRPr lang="ru-RU" sz="2400" dirty="0">
              <a:latin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</a:endParaRPr>
          </a:p>
          <a:p>
            <a:pPr algn="r"/>
            <a:r>
              <a:rPr lang="ru-RU" b="1" dirty="0">
                <a:latin typeface="Times New Roman" pitchFamily="18" charset="0"/>
              </a:rPr>
              <a:t>Драхма. </a:t>
            </a:r>
          </a:p>
          <a:p>
            <a:pPr algn="r"/>
            <a:r>
              <a:rPr lang="ru-RU" b="1" dirty="0">
                <a:latin typeface="Times New Roman" pitchFamily="18" charset="0"/>
              </a:rPr>
              <a:t>Серебро. 4,17 гр. </a:t>
            </a:r>
            <a:endParaRPr lang="ru-RU" dirty="0">
              <a:latin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</a:endParaRPr>
          </a:p>
          <a:p>
            <a:pPr algn="r"/>
            <a:r>
              <a:rPr lang="ru-RU" b="1" dirty="0">
                <a:latin typeface="Times New Roman" pitchFamily="18" charset="0"/>
              </a:rPr>
              <a:t>Тетрадрахма. </a:t>
            </a:r>
          </a:p>
          <a:p>
            <a:pPr algn="r"/>
            <a:r>
              <a:rPr lang="ru-RU" b="1" dirty="0">
                <a:latin typeface="Times New Roman" pitchFamily="18" charset="0"/>
              </a:rPr>
              <a:t>Серебро. 16,34 гр.</a:t>
            </a:r>
          </a:p>
          <a:p>
            <a:pPr algn="r"/>
            <a:endParaRPr lang="ru-RU" b="1" dirty="0">
              <a:latin typeface="Times New Roman" pitchFamily="18" charset="0"/>
            </a:endParaRPr>
          </a:p>
        </p:txBody>
      </p:sp>
      <p:pic>
        <p:nvPicPr>
          <p:cNvPr id="26632" name="Picture 5" descr="C:\Users\Максим Сергеевич\Pictures\Организатор клипов (Microsoft)\j0310602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42875"/>
            <a:ext cx="12922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logotip_blue.wmf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285728"/>
            <a:ext cx="6286544" cy="917596"/>
          </a:xfrm>
        </p:spPr>
        <p:txBody>
          <a:bodyPr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6600" dirty="0">
                <a:solidFill>
                  <a:schemeClr val="tx2">
                    <a:lumMod val="50000"/>
                  </a:schemeClr>
                </a:solidFill>
              </a:rPr>
              <a:t>Керенки</a:t>
            </a:r>
          </a:p>
        </p:txBody>
      </p:sp>
      <p:sp>
        <p:nvSpPr>
          <p:cNvPr id="157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57375"/>
            <a:ext cx="9144000" cy="46434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4000" b="1" u="sng" smtClean="0">
                <a:solidFill>
                  <a:srgbClr val="1717D7"/>
                </a:solidFill>
              </a:rPr>
              <a:t>Керенки</a:t>
            </a:r>
            <a:r>
              <a:rPr lang="ru-RU" sz="3200" smtClean="0"/>
              <a:t> - народное название денежных купюр</a:t>
            </a:r>
            <a:r>
              <a:rPr lang="ru-RU" sz="3200" smtClean="0">
                <a:solidFill>
                  <a:srgbClr val="3B3BB3"/>
                </a:solidFill>
              </a:rPr>
              <a:t>,</a:t>
            </a:r>
            <a:r>
              <a:rPr lang="ru-RU" sz="3200" smtClean="0"/>
              <a:t> номинированных в золотых российских рублях, но не имевших реального золотого обеспечения. </a:t>
            </a:r>
          </a:p>
          <a:p>
            <a:pPr>
              <a:buFont typeface="Wingdings" pitchFamily="2" charset="2"/>
              <a:buNone/>
            </a:pPr>
            <a:r>
              <a:rPr lang="ru-RU" sz="3200" smtClean="0"/>
              <a:t>Выпускались </a:t>
            </a:r>
            <a:r>
              <a:rPr lang="ru-RU" sz="3200" b="1" smtClean="0">
                <a:solidFill>
                  <a:srgbClr val="1717D7"/>
                </a:solidFill>
              </a:rPr>
              <a:t>Временным правительством </a:t>
            </a:r>
          </a:p>
          <a:p>
            <a:pPr>
              <a:buFont typeface="Wingdings" pitchFamily="2" charset="2"/>
              <a:buNone/>
            </a:pPr>
            <a:r>
              <a:rPr lang="ru-RU" sz="3200" b="1" smtClean="0">
                <a:solidFill>
                  <a:srgbClr val="1717D7"/>
                </a:solidFill>
              </a:rPr>
              <a:t>России в 1917</a:t>
            </a:r>
            <a:r>
              <a:rPr lang="ru-RU" sz="3200" smtClean="0"/>
              <a:t> году и </a:t>
            </a:r>
            <a:r>
              <a:rPr lang="ru-RU" sz="3200" b="1" smtClean="0">
                <a:solidFill>
                  <a:srgbClr val="1717D7"/>
                </a:solidFill>
              </a:rPr>
              <a:t>Госбанком РСФСР в </a:t>
            </a:r>
          </a:p>
          <a:p>
            <a:pPr>
              <a:buFont typeface="Wingdings" pitchFamily="2" charset="2"/>
              <a:buNone/>
            </a:pPr>
            <a:r>
              <a:rPr lang="ru-RU" sz="3200" b="1" smtClean="0">
                <a:solidFill>
                  <a:srgbClr val="1717D7"/>
                </a:solidFill>
              </a:rPr>
              <a:t>1917 - 1919</a:t>
            </a:r>
            <a:r>
              <a:rPr lang="ru-RU" sz="3200" smtClean="0"/>
              <a:t> годах на одних и тех же клише, до </a:t>
            </a:r>
          </a:p>
          <a:p>
            <a:pPr>
              <a:buFont typeface="Wingdings" pitchFamily="2" charset="2"/>
              <a:buNone/>
            </a:pPr>
            <a:r>
              <a:rPr lang="ru-RU" sz="3200" smtClean="0"/>
              <a:t>появления </a:t>
            </a:r>
            <a:r>
              <a:rPr lang="ru-RU" sz="3200" b="1" smtClean="0">
                <a:solidFill>
                  <a:srgbClr val="1717D7"/>
                </a:solidFill>
              </a:rPr>
              <a:t>совзнаков</a:t>
            </a:r>
            <a:r>
              <a:rPr lang="ru-RU" sz="3200" smtClean="0"/>
              <a:t>.</a:t>
            </a:r>
          </a:p>
        </p:txBody>
      </p:sp>
      <p:pic>
        <p:nvPicPr>
          <p:cNvPr id="157700" name="Picture 2" descr="C:\Users\Максим Сергеевич\Pictures\Организатор клипов (Microsoft)\j0424784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0"/>
            <a:ext cx="21748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591579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400" dirty="0">
                <a:solidFill>
                  <a:schemeClr val="tx2">
                    <a:lumMod val="50000"/>
                  </a:schemeClr>
                </a:solidFill>
              </a:rPr>
              <a:t>Керенки. 20 и 40 руб. 1917г.</a:t>
            </a:r>
          </a:p>
        </p:txBody>
      </p:sp>
      <p:pic>
        <p:nvPicPr>
          <p:cNvPr id="159746" name="Picture 7" descr="71893389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2875" y="785813"/>
            <a:ext cx="8304213" cy="3000375"/>
          </a:xfrm>
        </p:spPr>
      </p:pic>
      <p:pic>
        <p:nvPicPr>
          <p:cNvPr id="159747" name="Picture 8" descr="718933890_12222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4313" y="3786188"/>
            <a:ext cx="8240712" cy="3071812"/>
          </a:xfrm>
        </p:spPr>
      </p:pic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142852"/>
            <a:ext cx="8948737" cy="9144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Керенки со свастикой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(«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Думки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») </a:t>
            </a:r>
            <a:b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10 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000 руб. 1918г.</a:t>
            </a:r>
          </a:p>
        </p:txBody>
      </p:sp>
      <p:pic>
        <p:nvPicPr>
          <p:cNvPr id="161794" name="Picture 17" descr="_-_100~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135063"/>
            <a:ext cx="9144000" cy="5722937"/>
          </a:xfrm>
        </p:spPr>
      </p:pic>
      <p:pic>
        <p:nvPicPr>
          <p:cNvPr id="5" name="Рисунок 4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85728"/>
            <a:ext cx="6072230" cy="1000108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5400" dirty="0" err="1">
                <a:solidFill>
                  <a:schemeClr val="tx2">
                    <a:lumMod val="50000"/>
                  </a:schemeClr>
                </a:solidFill>
              </a:rPr>
              <a:t>Совзнаки</a:t>
            </a:r>
            <a:endParaRPr lang="ru-RU" sz="5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3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85938"/>
            <a:ext cx="9144000" cy="4714875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3600" b="1" dirty="0" err="1" smtClean="0">
                <a:solidFill>
                  <a:srgbClr val="1717D7"/>
                </a:solidFill>
              </a:rPr>
              <a:t>Совзнаки</a:t>
            </a:r>
            <a:r>
              <a:rPr lang="ru-RU" sz="3600" dirty="0" smtClean="0"/>
              <a:t>, Советские казначейские знаки, Расчётные знаки РСФСР, Денежные знаки РСФСР (СССР) - </a:t>
            </a:r>
            <a:r>
              <a:rPr lang="ru-RU" sz="3600" b="1" dirty="0" smtClean="0">
                <a:solidFill>
                  <a:srgbClr val="1717D7"/>
                </a:solidFill>
              </a:rPr>
              <a:t>бумажные денежные единицы</a:t>
            </a:r>
            <a:r>
              <a:rPr lang="ru-RU" sz="3600" dirty="0" smtClean="0"/>
              <a:t>, впервые выпущенные Народным комиссариатом финансов РСФСР в </a:t>
            </a:r>
            <a:r>
              <a:rPr lang="ru-RU" sz="3600" b="1" dirty="0" smtClean="0">
                <a:solidFill>
                  <a:srgbClr val="1717D7"/>
                </a:solidFill>
              </a:rPr>
              <a:t>1919</a:t>
            </a:r>
            <a:r>
              <a:rPr lang="ru-RU" sz="3600" dirty="0" smtClean="0"/>
              <a:t> и имевшие хождение в РСФСР и СССР с </a:t>
            </a:r>
            <a:r>
              <a:rPr lang="ru-RU" sz="3600" b="1" dirty="0" smtClean="0">
                <a:solidFill>
                  <a:srgbClr val="1717D7"/>
                </a:solidFill>
              </a:rPr>
              <a:t>1919 по 1924 </a:t>
            </a:r>
            <a:r>
              <a:rPr lang="ru-RU" sz="3600" dirty="0" smtClean="0"/>
              <a:t>год.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3600" dirty="0" smtClean="0"/>
              <a:t>Принимались только на территории, контролируемой советской властью </a:t>
            </a:r>
          </a:p>
        </p:txBody>
      </p:sp>
      <p:pic>
        <p:nvPicPr>
          <p:cNvPr id="163844" name="Picture 2" descr="C:\Users\Максим Сергеевич\Pictures\Организатор клипов (Microsoft)\j04413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0"/>
            <a:ext cx="1928813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786446" y="357166"/>
            <a:ext cx="3571900" cy="3429024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Расчетный </a:t>
            </a: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знак-марка </a:t>
            </a:r>
            <a:b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1 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рубль. </a:t>
            </a: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РСФСР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1919 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год</a:t>
            </a:r>
          </a:p>
        </p:txBody>
      </p:sp>
      <p:pic>
        <p:nvPicPr>
          <p:cNvPr id="165890" name="Picture 7" descr="1 рубль 191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536575" y="-357188"/>
            <a:ext cx="6272213" cy="7500938"/>
          </a:xfrm>
        </p:spPr>
      </p:pic>
      <p:pic>
        <p:nvPicPr>
          <p:cNvPr id="5" name="Рисунок 4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Расчетный знак 100 рублей.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РСФСР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. 1919 год</a:t>
            </a:r>
          </a:p>
        </p:txBody>
      </p:sp>
      <p:pic>
        <p:nvPicPr>
          <p:cNvPr id="167938" name="Picture 5" descr="_100__~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857250"/>
            <a:ext cx="9247188" cy="6000750"/>
          </a:xfrm>
        </p:spPr>
      </p:pic>
      <p:pic>
        <p:nvPicPr>
          <p:cNvPr id="5" name="Рисунок 4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Расчетные знаки РСФСР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. 1921 год.</a:t>
            </a:r>
          </a:p>
        </p:txBody>
      </p:sp>
      <p:pic>
        <p:nvPicPr>
          <p:cNvPr id="5" name="Рисунок 4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Содержимое 6" descr="1132306_normal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355976" y="3789040"/>
            <a:ext cx="4788024" cy="2647495"/>
          </a:xfrm>
        </p:spPr>
      </p:pic>
      <p:pic>
        <p:nvPicPr>
          <p:cNvPr id="10" name="Содержимое 7" descr="0_650_1000_rubley_1921_g__scepka_8_shtuk___4577199.jpg"/>
          <p:cNvPicPr>
            <a:picLocks noGrp="1" noChangeAspect="1"/>
          </p:cNvPicPr>
          <p:nvPr>
            <p:ph sz="quarter" idx="2"/>
          </p:nvPr>
        </p:nvPicPr>
        <p:blipFill>
          <a:blip r:embed="rId5" cstate="print"/>
          <a:stretch>
            <a:fillRect/>
          </a:stretch>
        </p:blipFill>
        <p:spPr>
          <a:xfrm>
            <a:off x="0" y="980728"/>
            <a:ext cx="4572000" cy="5159375"/>
          </a:xfrm>
        </p:spPr>
      </p:pic>
      <p:pic>
        <p:nvPicPr>
          <p:cNvPr id="12" name="Содержимое 6" descr="1279607363_34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4535488" y="980728"/>
            <a:ext cx="4608512" cy="26138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16632"/>
            <a:ext cx="8015287" cy="1269924"/>
          </a:xfrm>
        </p:spPr>
        <p:txBody>
          <a:bodyPr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Расчетный знак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100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000 рублей.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РСФСР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. 1921 год.</a:t>
            </a:r>
          </a:p>
        </p:txBody>
      </p:sp>
      <p:pic>
        <p:nvPicPr>
          <p:cNvPr id="5" name="Рисунок 4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Содержимое 7" descr="_________________4c6159ea786a3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3045438" y="116632"/>
            <a:ext cx="6098563" cy="64492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143999" cy="90872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000" dirty="0" smtClean="0">
                <a:solidFill>
                  <a:schemeClr val="tx2">
                    <a:lumMod val="50000"/>
                  </a:schemeClr>
                </a:solidFill>
              </a:rPr>
              <a:t>Расчетные обязательства РСФСР</a:t>
            </a:r>
            <a:r>
              <a:rPr lang="ru-RU" sz="3000" dirty="0">
                <a:solidFill>
                  <a:schemeClr val="tx2">
                    <a:lumMod val="50000"/>
                  </a:schemeClr>
                </a:solidFill>
              </a:rPr>
              <a:t>. 1921 год.</a:t>
            </a:r>
          </a:p>
        </p:txBody>
      </p:sp>
      <p:pic>
        <p:nvPicPr>
          <p:cNvPr id="5" name="Рисунок 4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9" name="Содержимое 12" descr="e15d40a3afe5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0" y="692696"/>
            <a:ext cx="5940152" cy="2719270"/>
          </a:xfrm>
        </p:spPr>
      </p:pic>
      <p:pic>
        <p:nvPicPr>
          <p:cNvPr id="26" name="Содержимое 25" descr="545px-5000000_рублей_1921_года._Аверс.PNG"/>
          <p:cNvPicPr>
            <a:picLocks noGrp="1" noChangeAspect="1"/>
          </p:cNvPicPr>
          <p:nvPr>
            <p:ph sz="quarter" idx="2"/>
          </p:nvPr>
        </p:nvPicPr>
        <p:blipFill>
          <a:blip r:embed="rId5" cstate="print"/>
          <a:stretch>
            <a:fillRect/>
          </a:stretch>
        </p:blipFill>
        <p:spPr>
          <a:xfrm>
            <a:off x="2051720" y="2132856"/>
            <a:ext cx="5978624" cy="2911523"/>
          </a:xfrm>
        </p:spPr>
      </p:pic>
      <p:pic>
        <p:nvPicPr>
          <p:cNvPr id="27" name="Содержимое 15" descr="1000000_рублей_1921_года._Аверс.PNG"/>
          <p:cNvPicPr>
            <a:picLocks noGrp="1" noChangeAspect="1"/>
          </p:cNvPicPr>
          <p:nvPr>
            <p:ph sz="quarter" idx="2"/>
          </p:nvPr>
        </p:nvPicPr>
        <p:blipFill>
          <a:blip r:embed="rId6" cstate="print"/>
          <a:stretch>
            <a:fillRect/>
          </a:stretch>
        </p:blipFill>
        <p:spPr>
          <a:xfrm>
            <a:off x="3347864" y="3717032"/>
            <a:ext cx="5796136" cy="26326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285728"/>
            <a:ext cx="8429652" cy="1582726"/>
          </a:xfrm>
        </p:spPr>
        <p:txBody>
          <a:bodyPr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4000" dirty="0">
                <a:solidFill>
                  <a:schemeClr val="tx2">
                    <a:lumMod val="50000"/>
                  </a:schemeClr>
                </a:solidFill>
              </a:rPr>
              <a:t>Период хаотических </a:t>
            </a:r>
            <a:br>
              <a:rPr lang="ru-RU" sz="40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000" dirty="0">
                <a:solidFill>
                  <a:schemeClr val="tx2">
                    <a:lumMod val="50000"/>
                  </a:schemeClr>
                </a:solidFill>
              </a:rPr>
              <a:t>эмиссий 1917 – 1922 гг.</a:t>
            </a:r>
          </a:p>
        </p:txBody>
      </p:sp>
      <p:sp>
        <p:nvSpPr>
          <p:cNvPr id="176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71688"/>
            <a:ext cx="9144000" cy="4310062"/>
          </a:xfrm>
        </p:spPr>
        <p:txBody>
          <a:bodyPr/>
          <a:lstStyle/>
          <a:p>
            <a:pPr marL="609600" indent="-609600" algn="ctr">
              <a:buFont typeface="Wingdings" pitchFamily="2" charset="2"/>
              <a:buNone/>
            </a:pPr>
            <a:endParaRPr lang="ru-RU" sz="2000" b="1" dirty="0" smtClean="0">
              <a:solidFill>
                <a:srgbClr val="3B3BB3"/>
              </a:solidFill>
            </a:endParaRPr>
          </a:p>
          <a:p>
            <a:pPr marL="609600" indent="-609600" algn="ctr">
              <a:buFont typeface="Wingdings" pitchFamily="2" charset="2"/>
              <a:buNone/>
            </a:pPr>
            <a:r>
              <a:rPr lang="ru-RU" sz="5400" b="1" dirty="0" smtClean="0">
                <a:solidFill>
                  <a:srgbClr val="1717D7"/>
                </a:solidFill>
              </a:rPr>
              <a:t>2. Эмиссии эпизодических </a:t>
            </a:r>
          </a:p>
          <a:p>
            <a:pPr marL="609600" indent="-609600" algn="ctr">
              <a:buFont typeface="Wingdings" pitchFamily="2" charset="2"/>
              <a:buNone/>
            </a:pPr>
            <a:r>
              <a:rPr lang="ru-RU" sz="5400" b="1" dirty="0" smtClean="0">
                <a:solidFill>
                  <a:srgbClr val="1717D7"/>
                </a:solidFill>
              </a:rPr>
              <a:t>правительств </a:t>
            </a:r>
          </a:p>
          <a:p>
            <a:pPr marL="609600" indent="-609600" algn="ctr">
              <a:buFont typeface="Wingdings" pitchFamily="2" charset="2"/>
              <a:buNone/>
            </a:pPr>
            <a:r>
              <a:rPr lang="ru-RU" sz="5400" b="1" dirty="0" smtClean="0">
                <a:solidFill>
                  <a:srgbClr val="1717D7"/>
                </a:solidFill>
              </a:rPr>
              <a:t>и местных властей</a:t>
            </a:r>
          </a:p>
          <a:p>
            <a:pPr marL="609600" indent="-609600"/>
            <a:endParaRPr lang="ru-RU" sz="5400" b="1" dirty="0" smtClean="0"/>
          </a:p>
          <a:p>
            <a:pPr marL="609600" indent="-609600" algn="ctr">
              <a:buFont typeface="Wingdings" pitchFamily="2" charset="2"/>
              <a:buNone/>
            </a:pPr>
            <a:endParaRPr lang="ru-RU" dirty="0" smtClean="0">
              <a:solidFill>
                <a:srgbClr val="3B3BB3"/>
              </a:solidFill>
            </a:endParaRPr>
          </a:p>
        </p:txBody>
      </p:sp>
      <p:pic>
        <p:nvPicPr>
          <p:cNvPr id="176132" name="Picture 5" descr="C:\Users\Максим Сергеевич\Pictures\Организатор клипов (Microsoft)\j0343941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0"/>
            <a:ext cx="285750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2984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6000" dirty="0" smtClean="0">
                <a:solidFill>
                  <a:schemeClr val="accent1">
                    <a:lumMod val="50000"/>
                  </a:schemeClr>
                </a:solidFill>
              </a:rPr>
              <a:t>Греческие монеты </a:t>
            </a:r>
            <a:endParaRPr lang="ru-RU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675" name="Picture 5" descr="C:\Users\Максим Сергеевич\Pictures\Организатор клипов (Microsoft)\j031060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5"/>
            <a:ext cx="12922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34" descr="70048002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844925" y="1000125"/>
            <a:ext cx="5119688" cy="2643188"/>
          </a:xfrm>
        </p:spPr>
      </p:pic>
      <p:pic>
        <p:nvPicPr>
          <p:cNvPr id="28677" name="Picture 30" descr="713299484_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367463" y="3714750"/>
            <a:ext cx="2776537" cy="2776538"/>
          </a:xfrm>
        </p:spPr>
      </p:pic>
      <p:pic>
        <p:nvPicPr>
          <p:cNvPr id="28678" name="Picture 27" descr="71329948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571875" y="3714750"/>
            <a:ext cx="2776538" cy="2776538"/>
          </a:xfrm>
        </p:spPr>
      </p:pic>
      <p:sp>
        <p:nvSpPr>
          <p:cNvPr id="19" name="Rectangle 31"/>
          <p:cNvSpPr>
            <a:spLocks noGrp="1" noChangeArrowheads="1"/>
          </p:cNvSpPr>
          <p:nvPr>
            <p:ph sz="quarter" idx="1"/>
          </p:nvPr>
        </p:nvSpPr>
        <p:spPr>
          <a:xfrm>
            <a:off x="142875" y="1428750"/>
            <a:ext cx="3384550" cy="4321175"/>
          </a:xfrm>
        </p:spPr>
        <p:txBody>
          <a:bodyPr>
            <a:normAutofit lnSpcReduction="1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800" b="1" dirty="0" smtClean="0"/>
              <a:t>ГРЕЦИЯ, ИСТРИЯ. </a:t>
            </a:r>
            <a:r>
              <a:rPr lang="ru-RU" sz="2800" b="1" dirty="0"/>
              <a:t>СТАТЕР, 450-400 г до н.э.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sz="1600" b="1" dirty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sz="1600" b="1" dirty="0" smtClean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sz="1600" b="1" dirty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800" b="1" dirty="0"/>
              <a:t>Афины. тетрадрахма. 460-404 гг. до   н.э., вес 15.7 гр.</a:t>
            </a:r>
          </a:p>
        </p:txBody>
      </p:sp>
      <p:pic>
        <p:nvPicPr>
          <p:cNvPr id="9" name="Рисунок 8" descr="logotip_blue.wmf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.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100руб. атамана Семёнова </a:t>
            </a:r>
            <a:br>
              <a:rPr lang="ru-RU" sz="3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1920 год, Чита.</a:t>
            </a:r>
          </a:p>
        </p:txBody>
      </p:sp>
      <p:pic>
        <p:nvPicPr>
          <p:cNvPr id="178178" name="Picture 4" descr="71893051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307975" y="1143000"/>
            <a:ext cx="9451975" cy="5768975"/>
          </a:xfrm>
        </p:spPr>
      </p:pic>
      <p:pic>
        <p:nvPicPr>
          <p:cNvPr id="5" name="Рисунок 4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Казначейский знак 10 руб.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Сибирское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временное правительство. Колчак А.В.  Омск, 1918г.</a:t>
            </a:r>
          </a:p>
        </p:txBody>
      </p:sp>
      <p:pic>
        <p:nvPicPr>
          <p:cNvPr id="180226" name="Picture 7" descr="70341330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303338"/>
            <a:ext cx="9144000" cy="5578475"/>
          </a:xfrm>
        </p:spPr>
      </p:pic>
      <p:pic>
        <p:nvPicPr>
          <p:cNvPr id="5" name="Рисунок 4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5" descr="71893051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320675" y="1928813"/>
            <a:ext cx="9464675" cy="3833812"/>
          </a:xfr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214290"/>
            <a:ext cx="9144000" cy="128586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Казначейский знак 250 руб. </a:t>
            </a:r>
            <a:br>
              <a:rPr lang="ru-RU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3200" b="1" dirty="0">
                <a:ln w="635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Сибирское временное правительство. Колчак А.В.  Омск, 1919г.</a:t>
            </a:r>
          </a:p>
        </p:txBody>
      </p:sp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52"/>
            <a:ext cx="9144000" cy="171448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Денежный знак 1000 руб.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Северо-Западное 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правительство. Юденич Н.Н. 1919г.</a:t>
            </a:r>
          </a:p>
        </p:txBody>
      </p:sp>
      <p:pic>
        <p:nvPicPr>
          <p:cNvPr id="184322" name="Picture 5" descr="70341332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68275" y="2286000"/>
            <a:ext cx="9480550" cy="4029075"/>
          </a:xfrm>
        </p:spPr>
      </p:pic>
      <p:pic>
        <p:nvPicPr>
          <p:cNvPr id="5" name="Рисунок 4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0"/>
            <a:ext cx="8929718" cy="1071546"/>
          </a:xfrm>
        </p:spPr>
        <p:txBody>
          <a:bodyPr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1000 и 5000 рублей, Деникин А.И.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Ростов-на-Дону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, 1919 год.</a:t>
            </a:r>
          </a:p>
        </p:txBody>
      </p:sp>
      <p:pic>
        <p:nvPicPr>
          <p:cNvPr id="186370" name="Picture 8" descr="715319468_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46050" y="1000125"/>
            <a:ext cx="6016625" cy="2928938"/>
          </a:xfrm>
        </p:spPr>
      </p:pic>
      <p:pic>
        <p:nvPicPr>
          <p:cNvPr id="186371" name="Picture 14" descr="71532332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805113" y="3857625"/>
            <a:ext cx="6159500" cy="3000375"/>
          </a:xfrm>
        </p:spPr>
      </p:pic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>Казначейские билеты. </a:t>
            </a:r>
            <a:b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>Врангель </a:t>
            </a:r>
            <a:r>
              <a:rPr lang="ru-RU" sz="3500" dirty="0">
                <a:solidFill>
                  <a:schemeClr val="tx2">
                    <a:lumMod val="50000"/>
                  </a:schemeClr>
                </a:solidFill>
              </a:rPr>
              <a:t>П.Н. Ростов-на-Дону, 1920 г.</a:t>
            </a:r>
          </a:p>
        </p:txBody>
      </p:sp>
      <p:pic>
        <p:nvPicPr>
          <p:cNvPr id="5" name="Рисунок 4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" name="Содержимое 13" descr="врангель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3737577" y="3284984"/>
            <a:ext cx="5406423" cy="3240360"/>
          </a:xfrm>
        </p:spPr>
      </p:pic>
      <p:pic>
        <p:nvPicPr>
          <p:cNvPr id="15" name="Содержимое 10" descr="врангель п.jpg"/>
          <p:cNvPicPr>
            <a:picLocks noGrp="1" noChangeAspect="1"/>
          </p:cNvPicPr>
          <p:nvPr>
            <p:ph sz="quarter" idx="2"/>
          </p:nvPr>
        </p:nvPicPr>
        <p:blipFill>
          <a:blip r:embed="rId5" cstate="print"/>
          <a:stretch>
            <a:fillRect/>
          </a:stretch>
        </p:blipFill>
        <p:spPr>
          <a:xfrm>
            <a:off x="0" y="1124744"/>
            <a:ext cx="4932040" cy="29633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144000" cy="9144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Закавказский 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комиссариат. </a:t>
            </a: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50 рублей. 1918 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год.</a:t>
            </a:r>
          </a:p>
        </p:txBody>
      </p:sp>
      <p:pic>
        <p:nvPicPr>
          <p:cNvPr id="190466" name="Picture 13" descr="71893383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922" y="990600"/>
            <a:ext cx="8786812" cy="5867400"/>
          </a:xfrm>
        </p:spPr>
      </p:pic>
      <p:pic>
        <p:nvPicPr>
          <p:cNvPr id="5" name="Рисунок 4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.</a:t>
            </a:r>
            <a:endParaRPr lang="ru-RU" sz="1200" b="1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Кредитный билет 1000 руб.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Дальневосточная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республика. 1920 год.</a:t>
            </a:r>
          </a:p>
        </p:txBody>
      </p:sp>
      <p:pic>
        <p:nvPicPr>
          <p:cNvPr id="192514" name="Picture 5" descr="71910692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12713" y="1000125"/>
            <a:ext cx="9399588" cy="5945188"/>
          </a:xfrm>
        </p:spPr>
      </p:pic>
      <p:pic>
        <p:nvPicPr>
          <p:cNvPr id="5" name="Рисунок 4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0"/>
            <a:ext cx="8715436" cy="9144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Деньги города Одесса. 1917 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год.</a:t>
            </a:r>
          </a:p>
        </p:txBody>
      </p:sp>
      <p:pic>
        <p:nvPicPr>
          <p:cNvPr id="5" name="Рисунок 4" descr="logotip_blue.wm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Содержимое 7" descr="дддд.jpe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0" y="1412776"/>
            <a:ext cx="5366492" cy="4248472"/>
          </a:xfrm>
        </p:spPr>
      </p:pic>
      <p:pic>
        <p:nvPicPr>
          <p:cNvPr id="11" name="Содержимое 10" descr="big.jpeg"/>
          <p:cNvPicPr>
            <a:picLocks noGrp="1" noChangeAspect="1"/>
          </p:cNvPicPr>
          <p:nvPr>
            <p:ph sz="quarter" idx="2"/>
          </p:nvPr>
        </p:nvPicPr>
        <p:blipFill>
          <a:blip r:embed="rId5" cstate="print"/>
          <a:stretch>
            <a:fillRect/>
          </a:stretch>
        </p:blipFill>
        <p:spPr>
          <a:xfrm>
            <a:off x="4788024" y="980727"/>
            <a:ext cx="4355976" cy="55266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0"/>
            <a:ext cx="8715436" cy="9144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Екатеринбургские деньги</a:t>
            </a: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. 1918 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год.</a:t>
            </a:r>
          </a:p>
        </p:txBody>
      </p:sp>
      <p:pic>
        <p:nvPicPr>
          <p:cNvPr id="194562" name="Picture 7" descr="717540140_1111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928688"/>
            <a:ext cx="9144000" cy="6005512"/>
          </a:xfrm>
        </p:spPr>
      </p:pic>
      <p:pic>
        <p:nvPicPr>
          <p:cNvPr id="5" name="Рисунок 4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200" dirty="0" smtClean="0">
                <a:solidFill>
                  <a:schemeClr val="accent1">
                    <a:lumMod val="50000"/>
                  </a:schemeClr>
                </a:solidFill>
              </a:rPr>
              <a:t>Римский период развития денег</a:t>
            </a:r>
            <a:endParaRPr lang="ru-RU" sz="4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23" name="Picture 16" descr="699044898_122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38900" y="1000125"/>
            <a:ext cx="2705100" cy="2786063"/>
          </a:xfrm>
        </p:spPr>
      </p:pic>
      <p:pic>
        <p:nvPicPr>
          <p:cNvPr id="30724" name="Picture 15" descr="69904489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643313" y="1000125"/>
            <a:ext cx="2779712" cy="2809875"/>
          </a:xfrm>
        </p:spPr>
      </p:pic>
      <p:pic>
        <p:nvPicPr>
          <p:cNvPr id="30725" name="Picture 11" descr="70175729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643313" y="3857625"/>
            <a:ext cx="5276850" cy="2559050"/>
          </a:xfrm>
        </p:spPr>
      </p:pic>
      <p:sp>
        <p:nvSpPr>
          <p:cNvPr id="30726" name="Rectangle 12"/>
          <p:cNvSpPr>
            <a:spLocks noChangeArrowheads="1"/>
          </p:cNvSpPr>
          <p:nvPr/>
        </p:nvSpPr>
        <p:spPr bwMode="auto">
          <a:xfrm>
            <a:off x="285750" y="4286250"/>
            <a:ext cx="30718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200" b="1">
                <a:latin typeface="Times New Roman" pitchFamily="18" charset="0"/>
              </a:rPr>
              <a:t>Денарий, </a:t>
            </a:r>
          </a:p>
          <a:p>
            <a:r>
              <a:rPr lang="ru-RU" sz="3200" b="1">
                <a:latin typeface="Times New Roman" pitchFamily="18" charset="0"/>
              </a:rPr>
              <a:t>Юлий Цезарь, </a:t>
            </a:r>
          </a:p>
          <a:p>
            <a:r>
              <a:rPr lang="ru-RU" sz="3200" b="1">
                <a:latin typeface="Times New Roman" pitchFamily="18" charset="0"/>
              </a:rPr>
              <a:t>49-44 г.до н.э</a:t>
            </a:r>
          </a:p>
        </p:txBody>
      </p:sp>
      <p:sp>
        <p:nvSpPr>
          <p:cNvPr id="30727" name="Rectangle 17"/>
          <p:cNvSpPr>
            <a:spLocks noChangeArrowheads="1"/>
          </p:cNvSpPr>
          <p:nvPr/>
        </p:nvSpPr>
        <p:spPr bwMode="auto">
          <a:xfrm>
            <a:off x="285750" y="1357313"/>
            <a:ext cx="314325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Times New Roman" pitchFamily="18" charset="0"/>
              </a:rPr>
              <a:t>Денарий. Древний Рим. Республика. 80г. до н.э</a:t>
            </a:r>
          </a:p>
        </p:txBody>
      </p:sp>
      <p:pic>
        <p:nvPicPr>
          <p:cNvPr id="9" name="Рисунок 8" descr="logotip_blue.wmf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Этапы развития денежного </a:t>
            </a: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обращения 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на Руси и в России</a:t>
            </a:r>
          </a:p>
        </p:txBody>
      </p:sp>
      <p:sp>
        <p:nvSpPr>
          <p:cNvPr id="196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1438"/>
            <a:ext cx="9144000" cy="5230812"/>
          </a:xfrm>
        </p:spPr>
        <p:txBody>
          <a:bodyPr/>
          <a:lstStyle/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4000" b="1" smtClean="0">
                <a:solidFill>
                  <a:srgbClr val="1717D7"/>
                </a:solidFill>
              </a:rPr>
              <a:t>Денежная реформа 1922-1924 гг.</a:t>
            </a:r>
            <a:r>
              <a:rPr lang="ru-RU" sz="4000" smtClean="0">
                <a:solidFill>
                  <a:srgbClr val="1717D7"/>
                </a:solidFill>
              </a:rPr>
              <a:t> </a:t>
            </a:r>
          </a:p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4000" b="1" u="sng" smtClean="0">
                <a:solidFill>
                  <a:srgbClr val="1717D7"/>
                </a:solidFill>
              </a:rPr>
              <a:t>1 этап, 1922 г.</a:t>
            </a:r>
            <a:r>
              <a:rPr lang="ru-RU" sz="4000" b="1" smtClean="0">
                <a:solidFill>
                  <a:srgbClr val="1717D7"/>
                </a:solidFill>
              </a:rPr>
              <a:t>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ru-RU" sz="3200" smtClean="0"/>
              <a:t>- обмен денежных знаков, обращавшихся на территории России, на </a:t>
            </a:r>
            <a:r>
              <a:rPr lang="ru-RU" sz="3200" b="1" smtClean="0">
                <a:solidFill>
                  <a:srgbClr val="1717D7"/>
                </a:solidFill>
              </a:rPr>
              <a:t>денежные знаки РСФСР образца 1922</a:t>
            </a:r>
            <a:r>
              <a:rPr lang="ru-RU" sz="3200" smtClean="0">
                <a:solidFill>
                  <a:srgbClr val="3B3BB3"/>
                </a:solidFill>
              </a:rPr>
              <a:t> г.</a:t>
            </a:r>
            <a:r>
              <a:rPr lang="ru-RU" sz="3200" smtClean="0"/>
              <a:t> в пропорции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ru-RU" sz="3200" smtClean="0"/>
              <a:t>      10 000 : 1 (</a:t>
            </a:r>
            <a:r>
              <a:rPr lang="ru-RU" sz="3200" u="sng" smtClean="0"/>
              <a:t>номинал от 1 до 1000 руб</a:t>
            </a:r>
            <a:r>
              <a:rPr lang="ru-RU" sz="3200" smtClean="0"/>
              <a:t>.)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ru-RU" sz="3200" smtClean="0"/>
              <a:t>- выпущен в обращение </a:t>
            </a:r>
            <a:r>
              <a:rPr lang="ru-RU" sz="3200" b="1" smtClean="0">
                <a:solidFill>
                  <a:srgbClr val="1717D7"/>
                </a:solidFill>
              </a:rPr>
              <a:t>червонец</a:t>
            </a:r>
            <a:r>
              <a:rPr lang="ru-RU" sz="3200" smtClean="0"/>
              <a:t> – банковский билет разменный на золотую монету, содержащую 1 золотник 78,24 доли чистого (7,74234 гр.) чистого золота</a:t>
            </a:r>
            <a:endParaRPr lang="ru-RU" sz="3200" smtClean="0">
              <a:solidFill>
                <a:srgbClr val="3B3BB3"/>
              </a:solidFill>
            </a:endParaRPr>
          </a:p>
        </p:txBody>
      </p:sp>
      <p:pic>
        <p:nvPicPr>
          <p:cNvPr id="196612" name="Picture 10" descr="C:\Users\Максим Сергеевич\Pictures\Организатор клипов (Microsoft)\j04339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0"/>
            <a:ext cx="1571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8" name="Rectangle 6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821645" cy="1628800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Денежные </a:t>
            </a: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знаки РСФСР  </a:t>
            </a:r>
            <a:b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1922 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г. до реформы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5" name="Содержимое 24" descr="1_рубль_РСФСР_1922_года_(второй_выпуск)._Аверс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980727"/>
            <a:ext cx="1331640" cy="2424589"/>
          </a:xfrm>
        </p:spPr>
      </p:pic>
      <p:pic>
        <p:nvPicPr>
          <p:cNvPr id="29" name="Содержимое 27" descr="1240a_200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1187623" y="1172747"/>
            <a:ext cx="1368153" cy="2400269"/>
          </a:xfrm>
        </p:spPr>
      </p:pic>
      <p:pic>
        <p:nvPicPr>
          <p:cNvPr id="32" name="Содержимое 30" descr="1241a_200.jpg"/>
          <p:cNvPicPr>
            <a:picLocks noGrp="1" noChangeAspect="1"/>
          </p:cNvPicPr>
          <p:nvPr>
            <p:ph sz="quarter" idx="2"/>
          </p:nvPr>
        </p:nvPicPr>
        <p:blipFill>
          <a:blip r:embed="rId5" cstate="print"/>
          <a:stretch>
            <a:fillRect/>
          </a:stretch>
        </p:blipFill>
        <p:spPr>
          <a:xfrm>
            <a:off x="2411760" y="1772816"/>
            <a:ext cx="1373913" cy="2544283"/>
          </a:xfrm>
        </p:spPr>
      </p:pic>
      <p:pic>
        <p:nvPicPr>
          <p:cNvPr id="35" name="Содержимое 33" descr="1243a_200.jpg"/>
          <p:cNvPicPr>
            <a:picLocks noGrp="1" noChangeAspect="1"/>
          </p:cNvPicPr>
          <p:nvPr>
            <p:ph sz="quarter" idx="2"/>
          </p:nvPr>
        </p:nvPicPr>
        <p:blipFill>
          <a:blip r:embed="rId6" cstate="print"/>
          <a:stretch>
            <a:fillRect/>
          </a:stretch>
        </p:blipFill>
        <p:spPr>
          <a:xfrm>
            <a:off x="179512" y="3717032"/>
            <a:ext cx="1368152" cy="2280253"/>
          </a:xfrm>
        </p:spPr>
      </p:pic>
      <p:pic>
        <p:nvPicPr>
          <p:cNvPr id="42" name="Содержимое 41" descr="1176256.jpg"/>
          <p:cNvPicPr>
            <a:picLocks noGrp="1" noChangeAspect="1"/>
          </p:cNvPicPr>
          <p:nvPr>
            <p:ph sz="quarter" idx="2"/>
          </p:nvPr>
        </p:nvPicPr>
        <p:blipFill>
          <a:blip r:embed="rId7" cstate="print"/>
          <a:stretch>
            <a:fillRect/>
          </a:stretch>
        </p:blipFill>
        <p:spPr>
          <a:xfrm>
            <a:off x="179512" y="188640"/>
            <a:ext cx="2729184" cy="823459"/>
          </a:xfrm>
        </p:spPr>
      </p:pic>
      <p:pic>
        <p:nvPicPr>
          <p:cNvPr id="47" name="Содержимое 45" descr="a4749 11.jpg"/>
          <p:cNvPicPr>
            <a:picLocks noGrp="1" noChangeAspect="1"/>
          </p:cNvPicPr>
          <p:nvPr>
            <p:ph sz="quarter" idx="2"/>
          </p:nvPr>
        </p:nvPicPr>
        <p:blipFill>
          <a:blip r:embed="rId8" cstate="print"/>
          <a:stretch>
            <a:fillRect/>
          </a:stretch>
        </p:blipFill>
        <p:spPr>
          <a:xfrm>
            <a:off x="6300192" y="1628800"/>
            <a:ext cx="2614281" cy="4824536"/>
          </a:xfrm>
        </p:spPr>
      </p:pic>
      <p:pic>
        <p:nvPicPr>
          <p:cNvPr id="49" name="Содержимое 48" descr="30302_f.jpg"/>
          <p:cNvPicPr>
            <a:picLocks noGrp="1" noChangeAspect="1"/>
          </p:cNvPicPr>
          <p:nvPr>
            <p:ph sz="quarter" idx="2"/>
          </p:nvPr>
        </p:nvPicPr>
        <p:blipFill>
          <a:blip r:embed="rId9" cstate="print"/>
          <a:stretch>
            <a:fillRect/>
          </a:stretch>
        </p:blipFill>
        <p:spPr>
          <a:xfrm>
            <a:off x="3635896" y="2708920"/>
            <a:ext cx="2358690" cy="2093592"/>
          </a:xfrm>
        </p:spPr>
      </p:pic>
      <p:pic>
        <p:nvPicPr>
          <p:cNvPr id="50" name="Содержимое 36" descr="1244a_200.jpg"/>
          <p:cNvPicPr>
            <a:picLocks noGrp="1" noChangeAspect="1"/>
          </p:cNvPicPr>
          <p:nvPr>
            <p:ph sz="quarter" idx="2"/>
          </p:nvPr>
        </p:nvPicPr>
        <p:blipFill>
          <a:blip r:embed="rId10" cstate="print"/>
          <a:stretch>
            <a:fillRect/>
          </a:stretch>
        </p:blipFill>
        <p:spPr>
          <a:xfrm>
            <a:off x="1403648" y="3933056"/>
            <a:ext cx="1354832" cy="24193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572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Германия (Веймарская республика</a:t>
            </a: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1923 год</a:t>
            </a:r>
          </a:p>
        </p:txBody>
      </p:sp>
      <p:pic>
        <p:nvPicPr>
          <p:cNvPr id="200706" name="Picture 5" descr="Германия 200 миллионов марок 192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412875"/>
            <a:ext cx="4787900" cy="2557463"/>
          </a:xfrm>
        </p:spPr>
      </p:pic>
      <p:pic>
        <p:nvPicPr>
          <p:cNvPr id="200707" name="Picture 8" descr="500 млн марок 192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27538" y="1341438"/>
            <a:ext cx="4716462" cy="2608262"/>
          </a:xfrm>
        </p:spPr>
      </p:pic>
      <p:pic>
        <p:nvPicPr>
          <p:cNvPr id="200708" name="Picture 9" descr="1 млрд марок 1923 г гамбург1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211638" y="3851275"/>
            <a:ext cx="4932362" cy="3006725"/>
          </a:xfrm>
        </p:spPr>
      </p:pic>
      <p:sp>
        <p:nvSpPr>
          <p:cNvPr id="200709" name="Rectangle 10"/>
          <p:cNvSpPr>
            <a:spLocks noChangeArrowheads="1"/>
          </p:cNvSpPr>
          <p:nvPr/>
        </p:nvSpPr>
        <p:spPr bwMode="auto">
          <a:xfrm>
            <a:off x="2051050" y="4652963"/>
            <a:ext cx="20589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r>
              <a:rPr lang="ru-RU" sz="2400" b="1">
                <a:latin typeface="Times New Roman" pitchFamily="18" charset="0"/>
              </a:rPr>
              <a:t>Номинал </a:t>
            </a:r>
          </a:p>
          <a:p>
            <a:pPr algn="r"/>
            <a:r>
              <a:rPr lang="ru-RU" sz="2400" b="1">
                <a:latin typeface="Times New Roman" pitchFamily="18" charset="0"/>
              </a:rPr>
              <a:t>1 миллиард </a:t>
            </a:r>
          </a:p>
          <a:p>
            <a:pPr algn="r"/>
            <a:r>
              <a:rPr lang="ru-RU" sz="2400" b="1">
                <a:latin typeface="Times New Roman" pitchFamily="18" charset="0"/>
              </a:rPr>
              <a:t>марок</a:t>
            </a:r>
          </a:p>
        </p:txBody>
      </p:sp>
      <p:pic>
        <p:nvPicPr>
          <p:cNvPr id="8" name="Рисунок 7" descr="logotip_blue.wmf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400" dirty="0">
                <a:solidFill>
                  <a:schemeClr val="tx2">
                    <a:lumMod val="50000"/>
                  </a:schemeClr>
                </a:solidFill>
              </a:rPr>
              <a:t>Зимбабве, доллар, 2008 год</a:t>
            </a:r>
          </a:p>
        </p:txBody>
      </p:sp>
      <p:pic>
        <p:nvPicPr>
          <p:cNvPr id="202754" name="Picture 10" descr="7168364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628800"/>
            <a:ext cx="4830763" cy="4868862"/>
          </a:xfrm>
        </p:spPr>
      </p:pic>
      <p:pic>
        <p:nvPicPr>
          <p:cNvPr id="202755" name="Picture 13" descr="71649444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65663" y="1628800"/>
            <a:ext cx="4478337" cy="4941887"/>
          </a:xfrm>
        </p:spPr>
      </p:pic>
      <p:sp>
        <p:nvSpPr>
          <p:cNvPr id="202756" name="Rectangle 14"/>
          <p:cNvSpPr>
            <a:spLocks noChangeArrowheads="1"/>
          </p:cNvSpPr>
          <p:nvPr/>
        </p:nvSpPr>
        <p:spPr bwMode="auto">
          <a:xfrm>
            <a:off x="395536" y="1196752"/>
            <a:ext cx="4027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Times New Roman" pitchFamily="18" charset="0"/>
              </a:rPr>
              <a:t>50 триллионов долларов</a:t>
            </a:r>
          </a:p>
        </p:txBody>
      </p:sp>
      <p:sp>
        <p:nvSpPr>
          <p:cNvPr id="202757" name="Rectangle 15"/>
          <p:cNvSpPr>
            <a:spLocks noChangeArrowheads="1"/>
          </p:cNvSpPr>
          <p:nvPr/>
        </p:nvSpPr>
        <p:spPr bwMode="auto">
          <a:xfrm>
            <a:off x="4716016" y="1196752"/>
            <a:ext cx="419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itchFamily="18" charset="0"/>
              </a:rPr>
              <a:t>100 триллионов долларов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12" y="0"/>
            <a:ext cx="6429388" cy="1643050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Денежные знаки </a:t>
            </a: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РСФСР 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образца 1922 г.</a:t>
            </a:r>
          </a:p>
        </p:txBody>
      </p:sp>
      <p:pic>
        <p:nvPicPr>
          <p:cNvPr id="204802" name="Picture 3" descr="728368687_2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223838" y="0"/>
            <a:ext cx="3738563" cy="6858000"/>
          </a:xfrm>
        </p:spPr>
      </p:pic>
      <p:pic>
        <p:nvPicPr>
          <p:cNvPr id="204803" name="Picture 4" descr="728368687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059113" y="1700213"/>
            <a:ext cx="3286125" cy="4779962"/>
          </a:xfrm>
        </p:spPr>
      </p:pic>
      <p:pic>
        <p:nvPicPr>
          <p:cNvPr id="204804" name="Picture 5" descr="728368687_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321425" y="1844675"/>
            <a:ext cx="2822575" cy="4248150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Купюра </a:t>
            </a: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червонец образца 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1922 г.</a:t>
            </a:r>
          </a:p>
        </p:txBody>
      </p:sp>
      <p:pic>
        <p:nvPicPr>
          <p:cNvPr id="206850" name="Picture 11" descr="73311337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33350" y="785813"/>
            <a:ext cx="9391650" cy="5857875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Монета </a:t>
            </a: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червонец 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образца 1923 г.</a:t>
            </a:r>
          </a:p>
        </p:txBody>
      </p:sp>
      <p:pic>
        <p:nvPicPr>
          <p:cNvPr id="208898" name="Picture 5" descr="716707329_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285875"/>
            <a:ext cx="4618038" cy="4572000"/>
          </a:xfrm>
        </p:spPr>
      </p:pic>
      <p:pic>
        <p:nvPicPr>
          <p:cNvPr id="208899" name="Picture 9" descr="716707329_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3438" y="1285875"/>
            <a:ext cx="4586287" cy="4572000"/>
          </a:xfrm>
        </p:spPr>
      </p:pic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496" y="0"/>
            <a:ext cx="5143504" cy="200024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ru-RU" sz="3500" dirty="0">
                <a:solidFill>
                  <a:schemeClr val="tx2">
                    <a:lumMod val="50000"/>
                  </a:schemeClr>
                </a:solidFill>
              </a:rPr>
              <a:t>Этапы развития </a:t>
            </a: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>денежного обращения </a:t>
            </a:r>
            <a:b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500" dirty="0" smtClean="0">
                <a:solidFill>
                  <a:schemeClr val="tx2">
                    <a:lumMod val="50000"/>
                  </a:schemeClr>
                </a:solidFill>
              </a:rPr>
              <a:t>на </a:t>
            </a:r>
            <a:r>
              <a:rPr lang="ru-RU" sz="3500" dirty="0">
                <a:solidFill>
                  <a:schemeClr val="tx2">
                    <a:lumMod val="50000"/>
                  </a:schemeClr>
                </a:solidFill>
              </a:rPr>
              <a:t>Руси и в России</a:t>
            </a:r>
          </a:p>
        </p:txBody>
      </p:sp>
      <p:sp>
        <p:nvSpPr>
          <p:cNvPr id="2109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571750"/>
            <a:ext cx="9144000" cy="1444625"/>
          </a:xfrm>
        </p:spPr>
        <p:txBody>
          <a:bodyPr/>
          <a:lstStyle/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4000" b="1" smtClean="0">
                <a:solidFill>
                  <a:srgbClr val="1717D7"/>
                </a:solidFill>
              </a:rPr>
              <a:t>Денежная реформа 1922-1924 гг.</a:t>
            </a:r>
            <a:r>
              <a:rPr lang="ru-RU" sz="4000" smtClean="0">
                <a:solidFill>
                  <a:srgbClr val="1717D7"/>
                </a:solidFill>
              </a:rPr>
              <a:t> </a:t>
            </a:r>
          </a:p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4000" b="1" u="sng" smtClean="0">
                <a:solidFill>
                  <a:srgbClr val="1717D7"/>
                </a:solidFill>
              </a:rPr>
              <a:t>2 этап, 1923 г.</a:t>
            </a:r>
            <a:r>
              <a:rPr lang="ru-RU" sz="4000" b="1" smtClean="0">
                <a:solidFill>
                  <a:srgbClr val="1717D7"/>
                </a:solidFill>
              </a:rPr>
              <a:t> </a:t>
            </a:r>
          </a:p>
        </p:txBody>
      </p:sp>
      <p:sp>
        <p:nvSpPr>
          <p:cNvPr id="210948" name="Прямоугольник 5"/>
          <p:cNvSpPr>
            <a:spLocks noChangeArrowheads="1"/>
          </p:cNvSpPr>
          <p:nvPr/>
        </p:nvSpPr>
        <p:spPr bwMode="auto">
          <a:xfrm>
            <a:off x="428625" y="4143375"/>
            <a:ext cx="84296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Times New Roman" pitchFamily="18" charset="0"/>
              </a:rPr>
              <a:t>Денежные знаки образца 1922 г. обмениваются на денежные знаки 1923 года в пропорции 100 : 1</a:t>
            </a:r>
          </a:p>
        </p:txBody>
      </p:sp>
      <p:pic>
        <p:nvPicPr>
          <p:cNvPr id="210949" name="Содержимое 24" descr="71899276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94493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logotip_blue.wm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Денежные знаки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РСФСР образца1923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г.</a:t>
            </a:r>
          </a:p>
        </p:txBody>
      </p:sp>
      <p:pic>
        <p:nvPicPr>
          <p:cNvPr id="212994" name="Picture 9" descr="715336791_111111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96838" y="642938"/>
            <a:ext cx="6148388" cy="3714750"/>
          </a:xfrm>
        </p:spPr>
      </p:pic>
      <p:pic>
        <p:nvPicPr>
          <p:cNvPr id="212995" name="Picture 10" descr="71533679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962275" y="3143250"/>
            <a:ext cx="6181725" cy="3714750"/>
          </a:xfrm>
        </p:spPr>
      </p:pic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Модификация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рубля. СССР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. образец 1924 г.</a:t>
            </a:r>
          </a:p>
        </p:txBody>
      </p:sp>
      <p:pic>
        <p:nvPicPr>
          <p:cNvPr id="215042" name="Picture 3" descr="73302672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188" y="714375"/>
            <a:ext cx="3968750" cy="7358063"/>
          </a:xfrm>
        </p:spPr>
      </p:pic>
      <p:pic>
        <p:nvPicPr>
          <p:cNvPr id="215043" name="Picture 4" descr="733026727_122222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357688" y="714375"/>
            <a:ext cx="3786187" cy="7185025"/>
          </a:xfrm>
        </p:spPr>
      </p:pic>
      <p:pic>
        <p:nvPicPr>
          <p:cNvPr id="6" name="Рисунок 5" descr="logotip_blue.wmf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6286520"/>
            <a:ext cx="918929" cy="5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6424613"/>
            <a:ext cx="8153400" cy="4333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1099</TotalTime>
  <Words>3489</Words>
  <Application>Microsoft Office PowerPoint</Application>
  <PresentationFormat>Экран (4:3)</PresentationFormat>
  <Paragraphs>563</Paragraphs>
  <Slides>121</Slides>
  <Notes>121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121</vt:i4>
      </vt:variant>
    </vt:vector>
  </HeadingPairs>
  <TitlesOfParts>
    <vt:vector size="131" baseType="lpstr">
      <vt:lpstr>Arial</vt:lpstr>
      <vt:lpstr>Book Antiqua</vt:lpstr>
      <vt:lpstr>Calibri</vt:lpstr>
      <vt:lpstr>Lucida Sans</vt:lpstr>
      <vt:lpstr>Monotype Corsiva</vt:lpstr>
      <vt:lpstr>Times New Roman</vt:lpstr>
      <vt:lpstr>Wingdings</vt:lpstr>
      <vt:lpstr>Wingdings 2</vt:lpstr>
      <vt:lpstr>Wingdings 3</vt:lpstr>
      <vt:lpstr>Апекс</vt:lpstr>
      <vt:lpstr>Общая теория денег и кредита</vt:lpstr>
      <vt:lpstr>Зарождение денег</vt:lpstr>
      <vt:lpstr>Преимущества металла  как денежного носителя</vt:lpstr>
      <vt:lpstr>Появление  монет</vt:lpstr>
      <vt:lpstr>Появление монет</vt:lpstr>
      <vt:lpstr>Появление монет</vt:lpstr>
      <vt:lpstr>Греческие монеты </vt:lpstr>
      <vt:lpstr>Греческие монеты </vt:lpstr>
      <vt:lpstr>Римский период развития денег</vt:lpstr>
      <vt:lpstr>Римский период развития денег</vt:lpstr>
      <vt:lpstr>Византийские деньги </vt:lpstr>
      <vt:lpstr>Византийские солидусы</vt:lpstr>
      <vt:lpstr>Полноценные  и неполноценные деньги</vt:lpstr>
      <vt:lpstr>Полноценные  и неполноценные деньги</vt:lpstr>
      <vt:lpstr>Типы  денежных систем</vt:lpstr>
      <vt:lpstr>Первые  бумажные деньги</vt:lpstr>
      <vt:lpstr>Бумажные  деньги</vt:lpstr>
      <vt:lpstr>Классификация бумажных  денег  (2 из 5)</vt:lpstr>
      <vt:lpstr>Классификация бумажных  денег  (3 из 5)</vt:lpstr>
      <vt:lpstr>Классификация бумажных  денег  (5 из 5)</vt:lpstr>
      <vt:lpstr>Этапы развития денежного обращения на Руси и в России</vt:lpstr>
      <vt:lpstr>Этапы развития денежного обращения на Руси и в России</vt:lpstr>
      <vt:lpstr>Этапы развития денежного обращения на Руси и в России</vt:lpstr>
      <vt:lpstr>Этапы развития денежного обращения на Руси и в России</vt:lpstr>
      <vt:lpstr>Этапы развития денежного обращения на Руси и в России</vt:lpstr>
      <vt:lpstr>Этапы развития денежного обращения на Руси и в России</vt:lpstr>
      <vt:lpstr>Древнерусские монеты</vt:lpstr>
      <vt:lpstr>Презентация PowerPoint</vt:lpstr>
      <vt:lpstr>Этапы развития денежного обращения на Руси и в России</vt:lpstr>
      <vt:lpstr>Этапы развития денежного обращения на Руси и в России</vt:lpstr>
      <vt:lpstr>Этапы развития денежного обращения на Руси и в России</vt:lpstr>
      <vt:lpstr>Этапы развития денежного обращения на Руси и в России</vt:lpstr>
      <vt:lpstr>Русские монеты ХIV века </vt:lpstr>
      <vt:lpstr>Презентация PowerPoint</vt:lpstr>
      <vt:lpstr>Денежная реформа  Елены Глинской 1535-37гг.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Денежная реформа Алексея Михайловича 1654 – 1663 гг. </vt:lpstr>
      <vt:lpstr>Денежная реформа Алексея Михайловича 1654 – 1663 гг. </vt:lpstr>
      <vt:lpstr>Денежная реформа Алексея Михайловича 1654 – 1663 гг. </vt:lpstr>
      <vt:lpstr>Денежная реформа Алексея Михайловича 1654 – 1663 гг. </vt:lpstr>
      <vt:lpstr>Денежная реформа Алексея Михайловича 1654 – 1663 гг. </vt:lpstr>
      <vt:lpstr>Денежная реформа Алексея Михайловича 1654 – 1663 гг. </vt:lpstr>
      <vt:lpstr>Денежная реформа Алексея Михайловича 1654 – 1663 гг. </vt:lpstr>
      <vt:lpstr>Денежная реформа Петра I  1700 – 1718 гг. </vt:lpstr>
      <vt:lpstr>Денежная реформа  Петра I 1700 – 1718 гг. </vt:lpstr>
      <vt:lpstr>Презентация PowerPoint</vt:lpstr>
      <vt:lpstr>Денежная реформа  Петра I 1700 – 1718 гг. 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развития  денежного обращения  на Руси и в России</vt:lpstr>
      <vt:lpstr>Ассигнация 25 рублей 1769 г. </vt:lpstr>
      <vt:lpstr>Презентация PowerPoint</vt:lpstr>
      <vt:lpstr>Презентация PowerPoint</vt:lpstr>
      <vt:lpstr>Этапы развития  денежного обращения  на Руси и в России</vt:lpstr>
      <vt:lpstr>Кредитный билет 100 рублей.  1874г. Александр II.</vt:lpstr>
      <vt:lpstr>Кредитный билет 25 рублей  1887г. Александр III.</vt:lpstr>
      <vt:lpstr>Этапы развития  денежного обращения  на Руси и в России</vt:lpstr>
      <vt:lpstr>Реформа С.Ю.Витте, 1895-97г.</vt:lpstr>
      <vt:lpstr>Реформа С.Ю.Витте, 1895-97г.</vt:lpstr>
      <vt:lpstr>Реформа С.Ю.Витте, 1895-97г.</vt:lpstr>
      <vt:lpstr>Этапы развития  денежного обращения  на Руси и в России</vt:lpstr>
      <vt:lpstr>Этапы развития  денежного обращения  на Руси и в России</vt:lpstr>
      <vt:lpstr>Период хаотических  эмиссий 1917 – 1922 гг.</vt:lpstr>
      <vt:lpstr>Керенки</vt:lpstr>
      <vt:lpstr>Керенки. 20 и 40 руб. 1917г.</vt:lpstr>
      <vt:lpstr>Керенки со свастикой («Думки»)  10 000 руб. 1918г.</vt:lpstr>
      <vt:lpstr>Совзнаки</vt:lpstr>
      <vt:lpstr>Расчетный  знак-марка  1 рубль.  РСФСР.  1919 год</vt:lpstr>
      <vt:lpstr>Расчетный знак 100 рублей.  РСФСР. 1919 год</vt:lpstr>
      <vt:lpstr>Расчетные знаки РСФСР. 1921 год.</vt:lpstr>
      <vt:lpstr>Расчетный знак  100 000 рублей.  РСФСР. 1921 год.</vt:lpstr>
      <vt:lpstr>Расчетные обязательства РСФСР. 1921 год.</vt:lpstr>
      <vt:lpstr>Период хаотических  эмиссий 1917 – 1922 гг.</vt:lpstr>
      <vt:lpstr>100руб. атамана Семёнова  1920 год, Чита.</vt:lpstr>
      <vt:lpstr>Казначейский знак 10 руб.  Сибирское временное правительство. Колчак А.В.  Омск, 1918г.</vt:lpstr>
      <vt:lpstr>Презентация PowerPoint</vt:lpstr>
      <vt:lpstr>Денежный знак 1000 руб.  Северо-Западное правительство. Юденич Н.Н. 1919г.</vt:lpstr>
      <vt:lpstr>1000 и 5000 рублей, Деникин А.И.  Ростов-на-Дону, 1919 год.</vt:lpstr>
      <vt:lpstr>Казначейские билеты.  Врангель П.Н. Ростов-на-Дону, 1920 г.</vt:lpstr>
      <vt:lpstr>Закавказский комиссариат.  50 рублей. 1918 год.</vt:lpstr>
      <vt:lpstr>Кредитный билет 1000 руб.  Дальневосточная республика. 1920 год.</vt:lpstr>
      <vt:lpstr>Деньги города Одесса. 1917 год.</vt:lpstr>
      <vt:lpstr>Екатеринбургские деньги. 1918 год.</vt:lpstr>
      <vt:lpstr>Этапы развития денежного  обращения на Руси и в России</vt:lpstr>
      <vt:lpstr>Денежные знаки РСФСР   1922 г. до реформы</vt:lpstr>
      <vt:lpstr>Германия (Веймарская республика) 1923 год</vt:lpstr>
      <vt:lpstr>Зимбабве, доллар, 2008 год</vt:lpstr>
      <vt:lpstr>Денежные знаки  РСФСР образца 1922 г.</vt:lpstr>
      <vt:lpstr>Купюра червонец образца 1922 г.</vt:lpstr>
      <vt:lpstr>Монета червонец образца 1923 г.</vt:lpstr>
      <vt:lpstr>Этапы развития  денежного обращения  на Руси и в России</vt:lpstr>
      <vt:lpstr>Денежные знаки РСФСР образца1923 г.</vt:lpstr>
      <vt:lpstr>Модификация рубля. СССР. образец 1924 г.</vt:lpstr>
      <vt:lpstr>Модификация рубля. СССР. образец 1934 г.</vt:lpstr>
      <vt:lpstr>Модификация рубля. СССР. образец 1938 г.</vt:lpstr>
      <vt:lpstr>Модификация червонца. СССР. образец 1926 г.</vt:lpstr>
      <vt:lpstr>Модификация червонца. СССР. образец 1937 г.</vt:lpstr>
      <vt:lpstr>Этапы развития  денежного обращения  на Руси и в России</vt:lpstr>
      <vt:lpstr>Денежная реформа, декабрь 1947 г. </vt:lpstr>
      <vt:lpstr>10 рублей. СССР. 1947 г.</vt:lpstr>
      <vt:lpstr>Этапы развития  денежного обращения  на Руси и в России</vt:lpstr>
      <vt:lpstr>1 рубль. СССР. 1961 г.</vt:lpstr>
      <vt:lpstr>10 рублей. СССР. 1961 г.</vt:lpstr>
      <vt:lpstr>Этапы развития  денежного обращения  на Руси и в России</vt:lpstr>
      <vt:lpstr>1 рубль. СССР. 1991 г.</vt:lpstr>
      <vt:lpstr>100 рублей. СССР. 1991 г.</vt:lpstr>
      <vt:lpstr>200, 500 рублей. СССР. 1991 г.</vt:lpstr>
      <vt:lpstr>1000 рублей. СССР. 1991 г.</vt:lpstr>
      <vt:lpstr>Этапы развития  денежного обращения  на Руси и в России</vt:lpstr>
      <vt:lpstr>Этапы развития  денежного обращения  на Руси и в России</vt:lpstr>
      <vt:lpstr>200, 500 рублей. Россия. 1993 г.</vt:lpstr>
      <vt:lpstr>1000, 5000 рублей. Россия. 1993 г.</vt:lpstr>
      <vt:lpstr>10 000, 50 000 рублей. Россия. 1993 г.</vt:lpstr>
      <vt:lpstr>100 000, 500 000 рублей. Россия. 1993 г.</vt:lpstr>
      <vt:lpstr>Этапы развития  денежного обращения  на Руси и в России</vt:lpstr>
    </vt:vector>
  </TitlesOfParts>
  <Company>Уральский государственный экономический университет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Стрельников Евгений Викторович</cp:lastModifiedBy>
  <cp:revision>135</cp:revision>
  <dcterms:created xsi:type="dcterms:W3CDTF">2010-05-01T08:12:20Z</dcterms:created>
  <dcterms:modified xsi:type="dcterms:W3CDTF">2016-03-05T08:22:04Z</dcterms:modified>
</cp:coreProperties>
</file>