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8" r:id="rId5"/>
    <p:sldId id="261" r:id="rId6"/>
    <p:sldId id="260" r:id="rId7"/>
    <p:sldId id="259" r:id="rId8"/>
    <p:sldId id="262" r:id="rId9"/>
    <p:sldId id="263" r:id="rId10"/>
    <p:sldId id="264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6" d="100"/>
          <a:sy n="96" d="100"/>
        </p:scale>
        <p:origin x="-907" y="14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jp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gif"/><Relationship Id="rId10" Type="http://schemas.openxmlformats.org/officeDocument/2006/relationships/image" Target="../media/image16.jpg"/><Relationship Id="rId4" Type="http://schemas.openxmlformats.org/officeDocument/2006/relationships/image" Target="../media/image10.gif"/><Relationship Id="rId9" Type="http://schemas.openxmlformats.org/officeDocument/2006/relationships/image" Target="../media/image15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1" y="1700808"/>
            <a:ext cx="4810125" cy="461962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92884" y="548680"/>
            <a:ext cx="5939556" cy="1470025"/>
          </a:xfrm>
        </p:spPr>
        <p:txBody>
          <a:bodyPr>
            <a:noAutofit/>
          </a:bodyPr>
          <a:lstStyle/>
          <a:p>
            <a:pPr algn="r"/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Международная торговля</a:t>
            </a:r>
            <a:endParaRPr lang="ru-RU" sz="4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448872" cy="2711152"/>
          </a:xfrm>
        </p:spPr>
        <p:txBody>
          <a:bodyPr>
            <a:normAutofit/>
          </a:bodyPr>
          <a:lstStyle/>
          <a:p>
            <a:pPr algn="r"/>
            <a:endParaRPr lang="ru-RU" sz="2400" dirty="0" smtClean="0"/>
          </a:p>
          <a:p>
            <a:pPr algn="r"/>
            <a:endParaRPr lang="ru-RU" sz="2400" dirty="0"/>
          </a:p>
          <a:p>
            <a:pPr algn="r"/>
            <a:endParaRPr lang="ru-RU" sz="2400" dirty="0" smtClean="0"/>
          </a:p>
          <a:p>
            <a:pPr algn="r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2051788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Внешняя торговля России</a:t>
            </a:r>
            <a:endParaRPr lang="ru-RU" b="1" i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i="1" dirty="0">
                <a:solidFill>
                  <a:schemeClr val="accent6">
                    <a:lumMod val="75000"/>
                  </a:schemeClr>
                </a:solidFill>
              </a:rPr>
              <a:t>Экспорт</a:t>
            </a:r>
            <a:r>
              <a:rPr lang="ru-RU" dirty="0"/>
              <a:t> - углеводородное сырьё (нефть и нефтепродукты, газ, уголь), металлургическую и химическую продукцию, машины и оборудование, вооружения, продовольствие</a:t>
            </a:r>
            <a:r>
              <a:rPr lang="ru-RU" dirty="0" smtClean="0"/>
              <a:t>.</a:t>
            </a:r>
          </a:p>
          <a:p>
            <a:pPr marL="0" indent="0" algn="ctr">
              <a:buNone/>
            </a:pPr>
            <a:r>
              <a:rPr lang="ru-RU" i="1" dirty="0" smtClean="0">
                <a:solidFill>
                  <a:schemeClr val="accent6">
                    <a:lumMod val="75000"/>
                  </a:schemeClr>
                </a:solidFill>
              </a:rPr>
              <a:t>Импорт</a:t>
            </a:r>
            <a:r>
              <a:rPr lang="ru-RU" dirty="0" smtClean="0"/>
              <a:t> – зерно, пшеница, мясо птицы, белых сахар и т. д.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474201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28308" y="198568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i="1" dirty="0" smtClean="0">
                <a:solidFill>
                  <a:schemeClr val="accent6">
                    <a:lumMod val="75000"/>
                  </a:schemeClr>
                </a:solidFill>
              </a:rPr>
              <a:t>Торговые партнёры России</a:t>
            </a:r>
            <a:endParaRPr lang="ru-RU" sz="36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15" name="Группа 14"/>
          <p:cNvGrpSpPr/>
          <p:nvPr/>
        </p:nvGrpSpPr>
        <p:grpSpPr>
          <a:xfrm>
            <a:off x="955228" y="1124744"/>
            <a:ext cx="7537298" cy="5580505"/>
            <a:chOff x="955228" y="1124744"/>
            <a:chExt cx="7537298" cy="558050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pic>
          <p:nvPicPr>
            <p:cNvPr id="14" name="Рисунок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99791" y="2078910"/>
              <a:ext cx="4320479" cy="3115699"/>
            </a:xfrm>
            <a:prstGeom prst="rect">
              <a:avLst/>
            </a:prstGeom>
            <a:ln w="3175">
              <a:noFill/>
            </a:ln>
            <a:effectLst>
              <a:softEdge rad="635000"/>
            </a:effectLst>
          </p:spPr>
        </p:pic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7463695">
              <a:off x="649997" y="3521014"/>
              <a:ext cx="2395149" cy="1784687"/>
            </a:xfrm>
            <a:prstGeom prst="rect">
              <a:avLst/>
            </a:prstGeom>
            <a:ln w="3175">
              <a:noFill/>
            </a:ln>
          </p:spPr>
        </p:pic>
        <p:pic>
          <p:nvPicPr>
            <p:cNvPr id="7" name="Рисунок 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570401">
              <a:off x="1790517" y="4645536"/>
              <a:ext cx="2640317" cy="1714926"/>
            </a:xfrm>
            <a:prstGeom prst="rect">
              <a:avLst/>
            </a:prstGeom>
            <a:ln w="3175">
              <a:noFill/>
            </a:ln>
          </p:spPr>
        </p:pic>
        <p:pic>
          <p:nvPicPr>
            <p:cNvPr id="11" name="Рисунок 10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392510">
              <a:off x="3843029" y="5000515"/>
              <a:ext cx="2302729" cy="1704734"/>
            </a:xfrm>
            <a:prstGeom prst="rect">
              <a:avLst/>
            </a:prstGeom>
            <a:ln w="3175">
              <a:noFill/>
            </a:ln>
          </p:spPr>
        </p:pic>
        <p:pic>
          <p:nvPicPr>
            <p:cNvPr id="10" name="Рисунок 9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066217">
              <a:off x="5445976" y="4300159"/>
              <a:ext cx="2367738" cy="1737700"/>
            </a:xfrm>
            <a:prstGeom prst="rect">
              <a:avLst/>
            </a:prstGeom>
            <a:ln w="3175">
              <a:noFill/>
            </a:ln>
          </p:spPr>
        </p:pic>
        <p:pic>
          <p:nvPicPr>
            <p:cNvPr id="6" name="Рисунок 5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6621374">
              <a:off x="6401940" y="2852302"/>
              <a:ext cx="2519095" cy="1662077"/>
            </a:xfrm>
            <a:prstGeom prst="rect">
              <a:avLst/>
            </a:prstGeom>
            <a:ln w="3175">
              <a:noFill/>
            </a:ln>
          </p:spPr>
        </p:pic>
        <p:pic>
          <p:nvPicPr>
            <p:cNvPr id="9" name="Рисунок 8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810068">
              <a:off x="5772614" y="1381611"/>
              <a:ext cx="2495311" cy="1746429"/>
            </a:xfrm>
            <a:prstGeom prst="rect">
              <a:avLst/>
            </a:prstGeom>
            <a:ln w="3175">
              <a:noFill/>
            </a:ln>
          </p:spPr>
        </p:pic>
        <p:pic>
          <p:nvPicPr>
            <p:cNvPr id="5" name="Рисунок 4"/>
            <p:cNvPicPr>
              <a:picLocks noChangeAspect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062" t="13066" r="10173" b="16330"/>
            <a:stretch/>
          </p:blipFill>
          <p:spPr>
            <a:xfrm>
              <a:off x="3497648" y="1124744"/>
              <a:ext cx="2352077" cy="1542133"/>
            </a:xfrm>
            <a:prstGeom prst="rect">
              <a:avLst/>
            </a:prstGeom>
            <a:ln w="3175">
              <a:noFill/>
            </a:ln>
          </p:spPr>
        </p:pic>
        <p:pic>
          <p:nvPicPr>
            <p:cNvPr id="12" name="Рисунок 11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235743">
              <a:off x="1419439" y="1429456"/>
              <a:ext cx="2560703" cy="1782515"/>
            </a:xfrm>
            <a:prstGeom prst="rect">
              <a:avLst/>
            </a:prstGeom>
            <a:ln w="3175"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575773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sz="4000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Международная торговля </a:t>
            </a:r>
            <a:r>
              <a:rPr lang="ru-RU" sz="4000" dirty="0"/>
              <a:t>— система международных товарно-денежных отношений, складывающаяся из внешней торговли всех стран мира</a:t>
            </a:r>
            <a:r>
              <a:rPr lang="ru-RU" sz="4000" dirty="0" smtClean="0"/>
              <a:t>.</a:t>
            </a:r>
          </a:p>
          <a:p>
            <a:pPr marL="0" indent="0" algn="ctr">
              <a:buNone/>
            </a:pPr>
            <a:r>
              <a:rPr lang="ru-RU" sz="4000" dirty="0"/>
              <a:t>Международная торговля возникла в процессе зарождения мирового рынка в </a:t>
            </a:r>
            <a:r>
              <a:rPr lang="ru-RU" sz="4000" b="1" i="1" dirty="0">
                <a:solidFill>
                  <a:schemeClr val="accent6">
                    <a:lumMod val="75000"/>
                  </a:schemeClr>
                </a:solidFill>
              </a:rPr>
              <a:t>XVI—XVIII веках</a:t>
            </a:r>
            <a:r>
              <a:rPr lang="ru-RU" sz="4000" dirty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ru-RU" sz="4000" b="1" i="1" dirty="0">
                <a:solidFill>
                  <a:schemeClr val="accent6">
                    <a:lumMod val="75000"/>
                  </a:schemeClr>
                </a:solidFill>
              </a:rPr>
              <a:t>Её развитие — один из важных факторов развития мировой экономики Нового времени.</a:t>
            </a:r>
          </a:p>
        </p:txBody>
      </p:sp>
    </p:spTree>
    <p:extLst>
      <p:ext uri="{BB962C8B-B14F-4D97-AF65-F5344CB8AC3E}">
        <p14:creationId xmlns:p14="http://schemas.microsoft.com/office/powerpoint/2010/main" val="384112418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16" b="2021"/>
          <a:stretch/>
        </p:blipFill>
        <p:spPr>
          <a:xfrm>
            <a:off x="0" y="0"/>
            <a:ext cx="9144000" cy="6855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17110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Теория абсолютных преимуществ Адама Смита</a:t>
            </a:r>
          </a:p>
          <a:p>
            <a:pPr marL="0" indent="0" algn="ctr">
              <a:buNone/>
            </a:pPr>
            <a:r>
              <a:rPr lang="ru-RU" sz="3600" dirty="0" smtClean="0"/>
              <a:t>состоит в том, что каждая страна должна специализироваться на производстве товаров, средние издержки которых меньше, чем средние издержки в других странах.</a:t>
            </a:r>
            <a:endParaRPr lang="ru-RU" dirty="0" smtClean="0"/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45262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marL="0" indent="0" algn="ctr">
              <a:buNone/>
            </a:pPr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Теория сравнительных преимуществ Давида Рикардо </a:t>
            </a:r>
          </a:p>
          <a:p>
            <a:pPr marL="0" indent="0" algn="ctr">
              <a:buNone/>
            </a:pPr>
            <a:r>
              <a:rPr lang="ru-RU" dirty="0"/>
              <a:t>с</a:t>
            </a:r>
            <a:r>
              <a:rPr lang="ru-RU" dirty="0" smtClean="0"/>
              <a:t>остоит в том, что страна должна специализироваться на выпуске товаров, производство которых относительно более выгодно в сопоставлении с производством таких же товаров в других странах.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010846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08" t="2773" r="7399" b="3226"/>
          <a:stretch/>
        </p:blipFill>
        <p:spPr>
          <a:xfrm>
            <a:off x="142162" y="459222"/>
            <a:ext cx="8894334" cy="5922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5557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836712"/>
            <a:ext cx="7488832" cy="532859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b="1" dirty="0" smtClean="0"/>
              <a:t>Швейцария</a:t>
            </a:r>
            <a:r>
              <a:rPr lang="ru-RU" sz="2400" dirty="0" smtClean="0"/>
              <a:t> </a:t>
            </a:r>
            <a:r>
              <a:rPr lang="ru-RU" sz="2400" dirty="0"/>
              <a:t>– хранение денег, изготовление сыра, шоколада и дорогих часов.</a:t>
            </a:r>
          </a:p>
          <a:p>
            <a:pPr marL="0" indent="0" algn="ctr">
              <a:buNone/>
            </a:pPr>
            <a:r>
              <a:rPr lang="ru-RU" sz="2400" b="1" dirty="0"/>
              <a:t>Германия</a:t>
            </a:r>
            <a:r>
              <a:rPr lang="ru-RU" sz="2400" dirty="0"/>
              <a:t> – горная и химическая промышленность, земледелие, машиностроение.</a:t>
            </a:r>
          </a:p>
          <a:p>
            <a:pPr marL="0" indent="0" algn="ctr">
              <a:buNone/>
            </a:pPr>
            <a:r>
              <a:rPr lang="ru-RU" sz="2400" b="1" dirty="0"/>
              <a:t>Португалия, Турция, Египет и островные княжества </a:t>
            </a:r>
            <a:r>
              <a:rPr lang="ru-RU" sz="2400" dirty="0"/>
              <a:t>– </a:t>
            </a:r>
            <a:r>
              <a:rPr lang="ru-RU" sz="2400" dirty="0" smtClean="0"/>
              <a:t>туризм</a:t>
            </a:r>
            <a:r>
              <a:rPr lang="ru-RU" sz="2400" dirty="0"/>
              <a:t>.</a:t>
            </a:r>
          </a:p>
          <a:p>
            <a:pPr marL="0" indent="0" algn="ctr">
              <a:buNone/>
            </a:pPr>
            <a:r>
              <a:rPr lang="ru-RU" sz="2400" b="1" dirty="0"/>
              <a:t>Япония</a:t>
            </a:r>
            <a:r>
              <a:rPr lang="ru-RU" sz="2400" dirty="0"/>
              <a:t> – машиностроение, энергетика, рыболовство.</a:t>
            </a:r>
          </a:p>
          <a:p>
            <a:pPr marL="0" indent="0" algn="ctr">
              <a:buNone/>
            </a:pPr>
            <a:r>
              <a:rPr lang="ru-RU" sz="2400" b="1" dirty="0"/>
              <a:t>Швеция</a:t>
            </a:r>
            <a:r>
              <a:rPr lang="ru-RU" sz="2400" dirty="0"/>
              <a:t> – нефть, автомобили, гидроэнергетика, лес.</a:t>
            </a:r>
          </a:p>
          <a:p>
            <a:pPr marL="0" indent="0" algn="ctr">
              <a:buNone/>
            </a:pPr>
            <a:r>
              <a:rPr lang="ru-RU" sz="2400" b="1" dirty="0"/>
              <a:t>Франция</a:t>
            </a:r>
            <a:r>
              <a:rPr lang="ru-RU" sz="2400" dirty="0"/>
              <a:t> – авто, космос, атомная энергия, с/х, лов рыбы, услуги.</a:t>
            </a:r>
          </a:p>
          <a:p>
            <a:pPr marL="0" indent="0" algn="ctr">
              <a:buNone/>
            </a:pPr>
            <a:r>
              <a:rPr lang="ru-RU" sz="2400" b="1" dirty="0"/>
              <a:t>Англия</a:t>
            </a:r>
            <a:r>
              <a:rPr lang="ru-RU" sz="2400" dirty="0"/>
              <a:t> – выработка угля и химикатов, авто, большой транзитный аэропорт</a:t>
            </a:r>
            <a:r>
              <a:rPr lang="ru-RU" sz="2400" dirty="0" smtClean="0"/>
              <a:t>.</a:t>
            </a:r>
          </a:p>
          <a:p>
            <a:pPr marL="0" indent="0" algn="ctr">
              <a:buNone/>
            </a:pPr>
            <a:r>
              <a:rPr lang="ru-RU" sz="2400" b="1" dirty="0" smtClean="0"/>
              <a:t>Китай </a:t>
            </a:r>
            <a:r>
              <a:rPr lang="ru-RU" sz="2400" dirty="0"/>
              <a:t>- </a:t>
            </a:r>
            <a:r>
              <a:rPr lang="ru-RU" sz="2400" dirty="0" smtClean="0"/>
              <a:t>электроника</a:t>
            </a:r>
            <a:r>
              <a:rPr lang="ru-RU" sz="2400" dirty="0"/>
              <a:t>, авто, </a:t>
            </a:r>
            <a:r>
              <a:rPr lang="ru-RU" sz="2400" dirty="0" smtClean="0"/>
              <a:t>судостроение, фарфор.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583757" y="332656"/>
            <a:ext cx="5760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Специализация стран мира</a:t>
            </a:r>
            <a:endParaRPr lang="ru-RU" sz="2800" b="1" i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9244554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105"/>
            <a:ext cx="9144000" cy="682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8901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3699" y="3976650"/>
            <a:ext cx="3226384" cy="2009701"/>
          </a:xfrm>
          <a:prstGeom prst="rect">
            <a:avLst/>
          </a:prstGeom>
          <a:effectLst>
            <a:softEdge rad="63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Формы и методы международной торговли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23528" y="3993426"/>
            <a:ext cx="2736303" cy="203132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Бартерные сделки – товар за товар. </a:t>
            </a:r>
          </a:p>
          <a:p>
            <a:pPr algn="ctr"/>
            <a:r>
              <a:rPr lang="ru-RU" dirty="0" smtClean="0"/>
              <a:t>Бартерная сделка, продлённая на долговременный период – клиринговые соглашения.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084168" y="4005064"/>
            <a:ext cx="2808312" cy="203132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Компенсационные сделки – поставка оборудования на условиях кредита, который погашается поставкой продукции, выпущенной на этом оборудовании.</a:t>
            </a:r>
            <a:endParaRPr lang="ru-RU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6">
                <a:lumMod val="75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409312">
            <a:off x="6014476" y="1677105"/>
            <a:ext cx="843012" cy="212509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chemeClr val="accent6">
                <a:lumMod val="75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478337">
            <a:off x="1171224" y="1633163"/>
            <a:ext cx="1951037" cy="22129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471842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291</Words>
  <Application>Microsoft Office PowerPoint</Application>
  <PresentationFormat>Экран (4:3)</PresentationFormat>
  <Paragraphs>26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Международная торговля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Формы и методы международной торговли</vt:lpstr>
      <vt:lpstr>Внешняя торговля России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Международная торговля</dc:title>
  <dc:creator>Андрей</dc:creator>
  <cp:lastModifiedBy>ddd ddd</cp:lastModifiedBy>
  <cp:revision>10</cp:revision>
  <dcterms:created xsi:type="dcterms:W3CDTF">2016-05-16T15:45:21Z</dcterms:created>
  <dcterms:modified xsi:type="dcterms:W3CDTF">2022-02-01T19:23:14Z</dcterms:modified>
</cp:coreProperties>
</file>