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  <p:sldId id="271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9874-96CF-4B97-8075-7F1A73DD9F15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2D04-DB1D-4ECF-A69C-B4F2494E5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98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FEA823DD-8BAD-4C95-A21B-AD8F44537ADF}" type="slidenum">
              <a:rPr lang="ru-RU" altLang="ru-RU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</a:t>
            </a:fld>
            <a:endParaRPr lang="ru-RU" alt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6529CF-0B42-41EA-A83C-851CED4CD7B4}" type="slidenum">
              <a:rPr lang="ru-RU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9ED0420A-195B-4AD0-98BE-242F1A81A184}" type="slidenum">
              <a:rPr lang="ru-RU" altLang="ru-RU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12</a:t>
            </a:fld>
            <a:endParaRPr lang="ru-RU" alt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 anchorCtr="0"/>
          <a:lstStyle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E4F8EB3-E8EF-4524-9422-C36DE974F19B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 anchorCtr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ysClr val="windowText" lastClr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23AE2A45-51B5-4874-8D65-A68872D6A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069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5AAB034-59E4-4EE0-9BDF-86260AA05812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AE9C332-C036-4B6D-8A82-423B221E6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11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D9437AF-7DE6-4B40-ACB6-2BAA490ACDB0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33EB9B8C-4BE5-4874-9A7F-3D6777D71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015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E1EF7D7-EE78-4C71-AE3A-CE09B778C368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12D5566-01C3-4E63-B5EE-493DF69EC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653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0AE4D75-1F32-4C00-AFA9-8585966400EF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FEBDE7-06C6-48FA-A63B-E418B0684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66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2B53D4-ECFB-4F06-828E-55FC85973703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D8B094A-2F96-44FA-8627-EC495B780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516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872DE4F-8DBE-43BA-96A4-0739A03C5CE6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C0BF0B6-DE7D-4DA5-862B-B5F9EAE0C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46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483D205-D1AB-4BB3-9807-C7B4189089DB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34F319F-873D-455D-BECB-3298971F5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98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B925B77-98A7-407A-9BC1-5B8E48B1E2DA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710C292-083D-497F-8D14-D6D8E40F2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56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C34BCCA-0596-41ED-9D2E-1A389C857B45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2557E3B-1674-4DCA-ACC7-FE2485ACD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546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65E8B8-E578-489C-9C12-051C47714FD8}" type="datetime1">
              <a:rPr lang="ru-RU"/>
              <a:pPr>
                <a:defRPr/>
              </a:pPr>
              <a:t>29.08.2025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DDB1FBD-8E41-4166-8EAB-26E450061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42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BD2B98-AA98-4417-BBCD-C5585306C2DC}" type="datetime1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CDA7CA-4778-40B8-BF87-48A642D3848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457200" indent="-4572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ts val="1200"/>
        </a:spcBef>
        <a:spcAft>
          <a:spcPct val="0"/>
        </a:spcAft>
        <a:buClr>
          <a:srgbClr val="E7BC29"/>
        </a:buClr>
        <a:buSzPct val="8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rtl="0" eaLnBrk="0" fontAlgn="base" hangingPunct="0">
        <a:spcBef>
          <a:spcPts val="1200"/>
        </a:spcBef>
        <a:spcAft>
          <a:spcPct val="0"/>
        </a:spcAft>
        <a:buClr>
          <a:srgbClr val="D092A7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rtl="0" eaLnBrk="0" fontAlgn="base" hangingPunct="0">
        <a:spcBef>
          <a:spcPts val="1200"/>
        </a:spcBef>
        <a:spcAft>
          <a:spcPct val="0"/>
        </a:spcAft>
        <a:buClr>
          <a:srgbClr val="9C85C0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72063" y="5786438"/>
            <a:ext cx="3776662" cy="714375"/>
          </a:xfrm>
        </p:spPr>
        <p:txBody>
          <a:bodyPr rtlCol="0">
            <a:normAutofit/>
          </a:bodyPr>
          <a:lstStyle/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по УВР</a:t>
            </a:r>
          </a:p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Гавалешко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С.В.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800" dirty="0" smtClean="0"/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3714750" y="500063"/>
            <a:ext cx="3500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A5B59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АНОО «Лицей «Интеллект»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0298" y="2060848"/>
            <a:ext cx="5715040" cy="3323987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ru-RU" sz="2000" b="1" dirty="0">
              <a:solidFill>
                <a:srgbClr val="A5B592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РЕЗУЛЬТАТОВ</a:t>
            </a:r>
            <a:endParaRPr lang="ru-RU" sz="2000" b="1" dirty="0">
              <a:solidFill>
                <a:srgbClr val="D092A7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ГОСУДАРСТВЕННОЙ ИТОГОВОЙ АТТЕСТАЦИИ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ВЫПУСКНИКОВ   9  И  11  КЛАССОВ </a:t>
            </a:r>
            <a:b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 2024 </a:t>
            </a: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2025 УЧЕБНОМ</a:t>
            </a:r>
            <a:r>
              <a:rPr lang="en-US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sz="2000" b="1" dirty="0">
              <a:solidFill>
                <a:srgbClr val="D092A7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07195-759B-4844-88E9-33EE7F5BA07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8" name="Рисунок 1" descr="62373"/>
          <p:cNvPicPr>
            <a:picLocks noChangeAspect="1" noChangeArrowheads="1"/>
          </p:cNvPicPr>
          <p:nvPr/>
        </p:nvPicPr>
        <p:blipFill>
          <a:blip r:embed="rId3" cstate="print"/>
          <a:srcRect r="26922"/>
          <a:stretch>
            <a:fillRect/>
          </a:stretch>
        </p:blipFill>
        <p:spPr bwMode="auto">
          <a:xfrm>
            <a:off x="33654" y="0"/>
            <a:ext cx="1772072" cy="192879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45080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Сведения о выпускниках 9 класса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2024 -2025 учебный год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 descr="62373"/>
          <p:cNvPicPr>
            <a:picLocks noChangeAspect="1" noChangeArrowheads="1"/>
          </p:cNvPicPr>
          <p:nvPr/>
        </p:nvPicPr>
        <p:blipFill>
          <a:blip r:embed="rId2" cstate="print"/>
          <a:srcRect r="26922"/>
          <a:stretch>
            <a:fillRect/>
          </a:stretch>
        </p:blipFill>
        <p:spPr bwMode="auto">
          <a:xfrm>
            <a:off x="33654" y="0"/>
            <a:ext cx="1609388" cy="175171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539715"/>
              </p:ext>
            </p:extLst>
          </p:nvPr>
        </p:nvGraphicFramePr>
        <p:xfrm>
          <a:off x="179388" y="2492375"/>
          <a:ext cx="8691562" cy="3099210"/>
        </p:xfrm>
        <a:graphic>
          <a:graphicData uri="http://schemas.openxmlformats.org/drawingml/2006/table">
            <a:tbl>
              <a:tblPr/>
              <a:tblGrid>
                <a:gridCol w="2520404"/>
                <a:gridCol w="6171158"/>
              </a:tblGrid>
              <a:tr h="607962"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ФИ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Название ОО для продолжения обучения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1</a:t>
                      </a:r>
                      <a:endParaRPr lang="ru-RU" dirty="0"/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Кадетский корпус Следственного комитета РФ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им. Александра Невского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2</a:t>
                      </a:r>
                      <a:endParaRPr lang="ru-RU" dirty="0"/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Онлайн-школа «Академия </a:t>
                      </a:r>
                      <a:r>
                        <a:rPr kumimoji="0" lang="en-US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MAXIMUM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 г. Москва,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3</a:t>
                      </a:r>
                      <a:endParaRPr lang="ru-RU" dirty="0"/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ГБПОУ Московской области «Щёлковский колледж»; «Сетевое и системное администрирование»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4</a:t>
                      </a:r>
                      <a:endParaRPr lang="ru-RU" dirty="0"/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АНО ПО «Международная Академия Информационных Технологий «ИТ ХАБ», г. Москва; «Информационные системы и программирование»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22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2816" y="0"/>
            <a:ext cx="6335713" cy="7747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Результаты ЕГЭ выпускников 11 класса по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обязательным предметам и предметам по выбору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852928"/>
              </p:ext>
            </p:extLst>
          </p:nvPr>
        </p:nvGraphicFramePr>
        <p:xfrm>
          <a:off x="179512" y="1025351"/>
          <a:ext cx="8872799" cy="5716017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{125E5076-3810-47DD-B79F-674D7AD40C01}</a:tableStyleId>
              </a:tblPr>
              <a:tblGrid>
                <a:gridCol w="2255547"/>
                <a:gridCol w="784690"/>
                <a:gridCol w="739559"/>
                <a:gridCol w="672327"/>
                <a:gridCol w="941257"/>
                <a:gridCol w="537861"/>
                <a:gridCol w="537861"/>
                <a:gridCol w="605094"/>
                <a:gridCol w="605094"/>
                <a:gridCol w="605094"/>
                <a:gridCol w="588415"/>
              </a:tblGrid>
              <a:tr h="16025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ФИ</a:t>
                      </a:r>
                      <a:r>
                        <a:rPr lang="ru-RU" sz="14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Сочинение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Математика (профиль)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Математика (база)</a:t>
                      </a:r>
                    </a:p>
                    <a:p>
                      <a:endParaRPr lang="ru-RU" dirty="0"/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Информатика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География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История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Обществознание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Английский язык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7073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1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зачёт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54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18/</a:t>
                      </a:r>
                      <a:r>
                        <a:rPr lang="ru-RU" sz="20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 «5»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54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433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2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81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86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70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63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433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3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66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58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71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63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7073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4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51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14/ «4»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70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55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7073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Aharoni" panose="02010803020104030203" pitchFamily="2" charset="-79"/>
                        </a:rPr>
                        <a:t>Ученик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Aharoni" panose="02010803020104030203" pitchFamily="2" charset="-79"/>
                        </a:rPr>
                        <a:t> 5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72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12/ «4»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56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</a:rPr>
                        <a:t>59</a:t>
                      </a: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628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200" b="1" u="none" strike="noStrike" dirty="0" smtClean="0">
                          <a:solidFill>
                            <a:srgbClr val="FF0000"/>
                          </a:solidFill>
                        </a:rPr>
                        <a:t>min </a:t>
                      </a:r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</a:rPr>
                        <a:t>кол-во 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баллов (</a:t>
                      </a:r>
                      <a:r>
                        <a:rPr lang="ru-RU" sz="1200" b="1" u="none" strike="noStrike" dirty="0" err="1" smtClean="0">
                          <a:solidFill>
                            <a:srgbClr val="FF0000"/>
                          </a:solidFill>
                        </a:rPr>
                        <a:t>Рособрнадзор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12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24/36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27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7</a:t>
                      </a:r>
                      <a:endParaRPr lang="ru-RU" sz="2000" b="1" i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32</a:t>
                      </a:r>
                      <a:endParaRPr lang="ru-RU" b="1" i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40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37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32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42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9668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Средний балл</a:t>
                      </a:r>
                    </a:p>
                    <a:p>
                      <a:pPr algn="ctr" font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по лицею</a:t>
                      </a:r>
                      <a:endParaRPr lang="ru-RU" sz="12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solidFill>
                            <a:srgbClr val="7030A0"/>
                          </a:solidFill>
                        </a:rPr>
                        <a:t>15/«4»</a:t>
                      </a:r>
                      <a:endParaRPr lang="ru-RU" sz="1800" b="1" i="1" dirty="0">
                        <a:solidFill>
                          <a:srgbClr val="7030A0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solidFill>
                            <a:srgbClr val="7030A0"/>
                          </a:solidFill>
                        </a:rPr>
                        <a:t>56</a:t>
                      </a:r>
                      <a:endParaRPr lang="ru-RU" sz="1800" b="1" i="1" dirty="0">
                        <a:solidFill>
                          <a:srgbClr val="7030A0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2000" b="1" i="1" u="none" strike="noStrik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47302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Средний балл по РФ</a:t>
                      </a: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60,7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61,9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55,9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54,8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55,8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53,6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64,1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24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1525" y="116632"/>
            <a:ext cx="5832475" cy="117951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Сведения о выпускниках 11 класса 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2025 года </a:t>
            </a:r>
            <a:endParaRPr lang="ru-RU" sz="2000" b="1" dirty="0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371817"/>
              </p:ext>
            </p:extLst>
          </p:nvPr>
        </p:nvGraphicFramePr>
        <p:xfrm>
          <a:off x="35496" y="1772816"/>
          <a:ext cx="9108505" cy="5178866"/>
        </p:xfrm>
        <a:graphic>
          <a:graphicData uri="http://schemas.openxmlformats.org/drawingml/2006/table">
            <a:tbl>
              <a:tblPr/>
              <a:tblGrid>
                <a:gridCol w="1512168"/>
                <a:gridCol w="2572622"/>
                <a:gridCol w="1960699"/>
                <a:gridCol w="1837579"/>
                <a:gridCol w="1225437"/>
              </a:tblGrid>
              <a:tr h="86427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ФИ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Название ОО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Название факультета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Направление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Платное/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бюджетное обучение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4705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1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Московский психолого-социальный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университет</a:t>
                      </a:r>
                      <a:endParaRPr lang="ru-RU" sz="14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Таможенное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дело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Таможенные платежи и валютное регулирование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платное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77063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2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ФГАОУ ВО «Национальный исследовательский университет «Высшая школа экономики»,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 Москва</a:t>
                      </a: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Экономический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бюджетное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7063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3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Российский социально-гуманитарный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университет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Журналистика</a:t>
                      </a:r>
                      <a:r>
                        <a:rPr lang="ru-RU" sz="1600" b="1" i="0" u="none" strike="noStrike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реклама </a:t>
                      </a: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связи с общественностью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Реклама и связи с общественностью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платное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433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cs typeface="Aharoni" panose="02010803020104030203" pitchFamily="2" charset="-79"/>
                        </a:rPr>
                        <a:t>Ученик 4</a:t>
                      </a:r>
                      <a:endParaRPr lang="ru-RU" sz="2000" dirty="0">
                        <a:solidFill>
                          <a:schemeClr val="tx1"/>
                        </a:solidFill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Российский Государственный Университет Правосудия при Верховном Суде РФ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Юриспруденция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Судебно-прокурорская деятельность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платное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3869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Aharoni" panose="02010803020104030203" pitchFamily="2" charset="-79"/>
                        </a:rPr>
                        <a:t>Ученик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Aharoni" panose="02010803020104030203" pitchFamily="2" charset="-79"/>
                        </a:rPr>
                        <a:t> 5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Работает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1" descr="62373"/>
          <p:cNvPicPr>
            <a:picLocks noChangeAspect="1" noChangeArrowheads="1"/>
          </p:cNvPicPr>
          <p:nvPr/>
        </p:nvPicPr>
        <p:blipFill>
          <a:blip r:embed="rId3" cstate="print"/>
          <a:srcRect r="26922"/>
          <a:stretch>
            <a:fillRect/>
          </a:stretch>
        </p:blipFill>
        <p:spPr bwMode="auto">
          <a:xfrm rot="21418071">
            <a:off x="34562" y="-881"/>
            <a:ext cx="1804435" cy="1964015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 rot="20769436">
            <a:off x="1622425" y="317500"/>
            <a:ext cx="1538288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свидания, ЛИЦЕЙ !!!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366859"/>
              </p:ext>
            </p:extLst>
          </p:nvPr>
        </p:nvGraphicFramePr>
        <p:xfrm>
          <a:off x="611560" y="1484784"/>
          <a:ext cx="8424935" cy="3960441"/>
        </p:xfrm>
        <a:graphic>
          <a:graphicData uri="http://schemas.openxmlformats.org/drawingml/2006/table">
            <a:tbl>
              <a:tblPr firstRow="1" firstCol="1" bandRow="1"/>
              <a:tblGrid>
                <a:gridCol w="4177518"/>
                <a:gridCol w="585359"/>
                <a:gridCol w="618811"/>
                <a:gridCol w="579668"/>
                <a:gridCol w="607543"/>
                <a:gridCol w="618250"/>
                <a:gridCol w="624689"/>
                <a:gridCol w="613097"/>
              </a:tblGrid>
              <a:tr h="280481">
                <a:tc rowSpan="2">
                  <a:txBody>
                    <a:bodyPr/>
                    <a:lstStyle/>
                    <a:p>
                      <a:pPr marL="71755"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ФИО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Предметы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Математика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Биология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Английский язык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Информатика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053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1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2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3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4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2068024" y="424571"/>
            <a:ext cx="7075976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>
            <a:lvl1pPr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dirty="0" smtClean="0">
                <a:solidFill>
                  <a:prstClr val="black"/>
                </a:solidFill>
                <a:cs typeface="Times New Roman" pitchFamily="18" charset="0"/>
              </a:rPr>
              <a:t>                 </a:t>
            </a:r>
            <a:r>
              <a:rPr lang="ru-RU" altLang="ru-RU" sz="3600" dirty="0" smtClean="0">
                <a:solidFill>
                  <a:srgbClr val="A5B592">
                    <a:lumMod val="50000"/>
                  </a:srgbClr>
                </a:solidFill>
                <a:cs typeface="Times New Roman" pitchFamily="18" charset="0"/>
              </a:rPr>
              <a:t>Участники ОГЭ - 2025</a:t>
            </a:r>
            <a:endParaRPr lang="ru-RU" altLang="ru-RU" sz="3600" dirty="0" smtClean="0">
              <a:solidFill>
                <a:srgbClr val="A5B59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1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4481"/>
              </p:ext>
            </p:extLst>
          </p:nvPr>
        </p:nvGraphicFramePr>
        <p:xfrm>
          <a:off x="18373" y="1340768"/>
          <a:ext cx="9125627" cy="535445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{125E5076-3810-47DD-B79F-674D7AD40C01}</a:tableStyleId>
              </a:tblPr>
              <a:tblGrid>
                <a:gridCol w="3742140"/>
                <a:gridCol w="1023594"/>
                <a:gridCol w="1023594"/>
                <a:gridCol w="1146561"/>
                <a:gridCol w="1146561"/>
                <a:gridCol w="1043177"/>
              </a:tblGrid>
              <a:tr h="76748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ФИО</a:t>
                      </a:r>
                      <a:r>
                        <a:rPr lang="ru-RU" sz="14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Итоговое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собеседо-вание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Русский язык 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Математика</a:t>
                      </a:r>
                      <a:endParaRPr lang="ru-RU" sz="1400" b="1" i="0" u="none" strike="noStrike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3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Первичный балл 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Оценка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Первичный балл 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Оценка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14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Ученик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157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Ученик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Ученик 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Ученик 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114300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на«5»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уч. – 25%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 уч.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- 25%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на«4»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 уч.- 50%</a:t>
                      </a:r>
                      <a:endParaRPr lang="ru-RU" sz="1400" b="1" i="1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уч. - 50%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на«3»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уч. – 25%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уч. - 25%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985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на«2»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 уч. – 0%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 уч. – 0%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</a:t>
                      </a:r>
                      <a:r>
                        <a:rPr lang="ru-RU" sz="1400" b="1" i="0" u="none" strike="noStrike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значение 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лицею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 б. –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«4</a:t>
                      </a: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19 б. - «4»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Г.о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Балашиха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691680" y="-30852"/>
            <a:ext cx="7186613" cy="112553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Результаты ГИА выпускников 9 класса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обязательные предметы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формате ОГЭ)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331A4-2338-48AB-859F-57F2828F47A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2" y="-99392"/>
            <a:ext cx="1385276" cy="1509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6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1DF6B-D2A5-4393-80EA-0ADBAE91339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70998"/>
              </p:ext>
            </p:extLst>
          </p:nvPr>
        </p:nvGraphicFramePr>
        <p:xfrm>
          <a:off x="3423" y="1782199"/>
          <a:ext cx="9140576" cy="2212313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134473"/>
                <a:gridCol w="1248658"/>
                <a:gridCol w="1028307"/>
                <a:gridCol w="1661195"/>
                <a:gridCol w="2378582"/>
                <a:gridCol w="1689361"/>
              </a:tblGrid>
              <a:tr h="6956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221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138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Общество-знание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Преснова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Е.Д.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1</a:t>
                      </a: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(24 б.)</a:t>
                      </a: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6387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24 б. – «4»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выпускников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5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8509010"/>
              </p:ext>
            </p:extLst>
          </p:nvPr>
        </p:nvGraphicFramePr>
        <p:xfrm>
          <a:off x="35496" y="1751240"/>
          <a:ext cx="9108504" cy="282930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584176"/>
                <a:gridCol w="1394605"/>
                <a:gridCol w="1197683"/>
                <a:gridCol w="2160240"/>
                <a:gridCol w="1944216"/>
                <a:gridCol w="827584"/>
              </a:tblGrid>
              <a:tr h="7416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Информатика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Грачева Н.Н.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Ученик 2 </a:t>
                      </a:r>
                      <a:r>
                        <a:rPr lang="ru-RU" sz="1400" b="1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(17 б.)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Ученик 3 (18 б.)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 (16 б.)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 б. – 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выпускников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8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5992986"/>
              </p:ext>
            </p:extLst>
          </p:nvPr>
        </p:nvGraphicFramePr>
        <p:xfrm>
          <a:off x="1" y="1751240"/>
          <a:ext cx="9143999" cy="2757296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59631"/>
                <a:gridCol w="1296144"/>
                <a:gridCol w="1008112"/>
                <a:gridCol w="2304256"/>
                <a:gridCol w="1224136"/>
                <a:gridCol w="2051720"/>
              </a:tblGrid>
              <a:tr h="6696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 язык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Кузьменко Ю.Е.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Ученик 3  (60 б.)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1 (39 б.)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 б. – 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выпускников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7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3441330"/>
              </p:ext>
            </p:extLst>
          </p:nvPr>
        </p:nvGraphicFramePr>
        <p:xfrm>
          <a:off x="179512" y="1751240"/>
          <a:ext cx="8964488" cy="246926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2199515"/>
                <a:gridCol w="1368152"/>
                <a:gridCol w="1187624"/>
              </a:tblGrid>
              <a:tr h="3816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Физика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Михайлов А.В.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Ученик 2 </a:t>
                      </a:r>
                      <a:r>
                        <a:rPr lang="ru-RU" sz="1600" b="1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(32 б.)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</a:t>
                      </a:r>
                      <a:r>
                        <a:rPr lang="ru-RU" sz="1400" b="1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б.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выпускников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4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045739"/>
              </p:ext>
            </p:extLst>
          </p:nvPr>
        </p:nvGraphicFramePr>
        <p:xfrm>
          <a:off x="179512" y="1751240"/>
          <a:ext cx="8964488" cy="2685288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152128"/>
                <a:gridCol w="1584176"/>
                <a:gridCol w="1080120"/>
                <a:gridCol w="1152128"/>
                <a:gridCol w="1296144"/>
                <a:gridCol w="2699792"/>
              </a:tblGrid>
              <a:tr h="5976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Борисенко И.А.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0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Ученик 4 (23 б.)</a:t>
                      </a: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б. – 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выпускников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004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Результаты обучения выпускников 9 класса</a:t>
            </a:r>
            <a:br>
              <a:rPr lang="ru-RU" sz="1800" b="1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(итоговые оценки)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195302"/>
              </p:ext>
            </p:extLst>
          </p:nvPr>
        </p:nvGraphicFramePr>
        <p:xfrm>
          <a:off x="22242" y="2060848"/>
          <a:ext cx="9121762" cy="4032448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1557667"/>
                <a:gridCol w="407919"/>
                <a:gridCol w="407919"/>
                <a:gridCol w="520069"/>
                <a:gridCol w="576064"/>
                <a:gridCol w="504056"/>
                <a:gridCol w="432048"/>
                <a:gridCol w="432048"/>
                <a:gridCol w="432048"/>
                <a:gridCol w="432048"/>
                <a:gridCol w="432048"/>
                <a:gridCol w="432048"/>
                <a:gridCol w="432048"/>
                <a:gridCol w="432048"/>
                <a:gridCol w="432048"/>
                <a:gridCol w="432048"/>
                <a:gridCol w="463254"/>
                <a:gridCol w="364334"/>
              </a:tblGrid>
              <a:tr h="16934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/>
                        <a:t>ФИ</a:t>
                      </a:r>
                      <a:r>
                        <a:rPr lang="ru-RU" sz="1200" u="none" strike="noStrike" dirty="0"/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Русский язык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Литература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 smtClean="0"/>
                        <a:t>Иностранный язык (английский )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Французский язык и культура франкоговорящих стран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Математика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Информатика </a:t>
                      </a:r>
                      <a:endParaRPr lang="ru-RU" sz="1300" b="1" u="none" strike="noStrike" dirty="0" smtClean="0"/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История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 smtClean="0"/>
                        <a:t>Обществознание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География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Физика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Химия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Биология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Музыка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ИЗО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Труд (технология)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/>
                        <a:t>Физкультура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1" u="none" strike="noStrike" dirty="0" smtClean="0"/>
                        <a:t>ОБЗР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8475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1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70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70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70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70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solidFill>
                          <a:srgbClr val="0070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</a:tr>
              <a:tr h="58475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2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</a:tr>
              <a:tr h="58475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3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84754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 4</a:t>
                      </a:r>
                      <a:endParaRPr lang="ru-RU" dirty="0"/>
                    </a:p>
                  </a:txBody>
                  <a:tcPr marL="114300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rgbClr val="00703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rgbClr val="0070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</a:tr>
            </a:tbl>
          </a:graphicData>
        </a:graphic>
      </p:graphicFrame>
      <p:pic>
        <p:nvPicPr>
          <p:cNvPr id="9" name="Рисунок 8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52536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7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A8C8C-75DB-45A6-B3CD-078140CC440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22240" y="6453336"/>
            <a:ext cx="8964612" cy="4046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457200" algn="ctr" eaLnBrk="0" fontAlgn="base" hangingPunct="0">
              <a:spcAft>
                <a:spcPct val="0"/>
              </a:spcAft>
              <a:buClr>
                <a:srgbClr val="A5B592"/>
              </a:buClr>
              <a:buSzPct val="80000"/>
              <a:defRPr/>
            </a:pPr>
            <a:endParaRPr lang="ru-RU" sz="800" b="1" dirty="0">
              <a:solidFill>
                <a:prstClr val="black"/>
              </a:solidFill>
              <a:cs typeface="Arial" pitchFamily="34" charset="0"/>
            </a:endParaRPr>
          </a:p>
          <a:p>
            <a:pPr algn="ctr" eaLnBrk="0" fontAlgn="base" hangingPunct="0">
              <a:spcAft>
                <a:spcPct val="0"/>
              </a:spcAft>
              <a:buClr>
                <a:srgbClr val="A5B592"/>
              </a:buClr>
              <a:buSzPct val="80000"/>
              <a:defRPr/>
            </a:pPr>
            <a:r>
              <a:rPr lang="ru-RU" b="1" dirty="0">
                <a:solidFill>
                  <a:prstClr val="black"/>
                </a:solidFill>
                <a:cs typeface="Arial" pitchFamily="34" charset="0"/>
              </a:rPr>
              <a:t>Качество обучения </a:t>
            </a:r>
            <a:r>
              <a:rPr lang="ru-RU" b="1" dirty="0" smtClean="0">
                <a:solidFill>
                  <a:prstClr val="black"/>
                </a:solidFill>
                <a:cs typeface="Arial" pitchFamily="34" charset="0"/>
              </a:rPr>
              <a:t>–75%                </a:t>
            </a:r>
            <a:r>
              <a:rPr lang="ru-RU" b="1" dirty="0">
                <a:solidFill>
                  <a:prstClr val="black"/>
                </a:solidFill>
                <a:cs typeface="Arial" pitchFamily="34" charset="0"/>
              </a:rPr>
              <a:t>Уровень обучения </a:t>
            </a:r>
            <a:r>
              <a:rPr lang="ru-RU" b="1" dirty="0" smtClean="0">
                <a:solidFill>
                  <a:prstClr val="black"/>
                </a:solidFill>
                <a:cs typeface="Arial" pitchFamily="34" charset="0"/>
              </a:rPr>
              <a:t>–  </a:t>
            </a:r>
            <a:r>
              <a:rPr lang="ru-RU" b="1" dirty="0">
                <a:solidFill>
                  <a:prstClr val="black"/>
                </a:solidFill>
                <a:cs typeface="Arial" pitchFamily="34" charset="0"/>
              </a:rPr>
              <a:t>100   </a:t>
            </a:r>
            <a:r>
              <a:rPr lang="ru-RU" b="1" dirty="0" smtClean="0">
                <a:solidFill>
                  <a:prstClr val="black"/>
                </a:solidFill>
                <a:cs typeface="Arial" pitchFamily="34" charset="0"/>
              </a:rPr>
              <a:t>%</a:t>
            </a:r>
            <a:endParaRPr lang="ru-RU" b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" y="0"/>
            <a:ext cx="1987573" cy="1812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02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895</Words>
  <Application>Microsoft Office PowerPoint</Application>
  <PresentationFormat>Экран (4:3)</PresentationFormat>
  <Paragraphs>402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1_Mod</vt:lpstr>
      <vt:lpstr>Презентация PowerPoint</vt:lpstr>
      <vt:lpstr>Презентация PowerPoint</vt:lpstr>
      <vt:lpstr>Результаты ГИА выпускников 9 класса обязательные предметы (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обучения выпускников 9 класса (итоговые оценки)</vt:lpstr>
      <vt:lpstr>Сведения о выпускниках 9 класса  2024 -2025 учебный год </vt:lpstr>
      <vt:lpstr>Результаты ЕГЭ выпускников 11 класса по  обязательным предметам и предметам по выбору</vt:lpstr>
      <vt:lpstr>Сведения о выпускниках 11 класса  2025 года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</dc:creator>
  <cp:lastModifiedBy>Irina</cp:lastModifiedBy>
  <cp:revision>94</cp:revision>
  <dcterms:created xsi:type="dcterms:W3CDTF">2022-07-05T07:49:03Z</dcterms:created>
  <dcterms:modified xsi:type="dcterms:W3CDTF">2025-08-29T10:08:59Z</dcterms:modified>
</cp:coreProperties>
</file>