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sldIdLst>
    <p:sldId id="256" r:id="rId4"/>
    <p:sldId id="257" r:id="rId5"/>
    <p:sldId id="258" r:id="rId6"/>
    <p:sldId id="270" r:id="rId7"/>
    <p:sldId id="259" r:id="rId8"/>
    <p:sldId id="271" r:id="rId9"/>
    <p:sldId id="260" r:id="rId10"/>
    <p:sldId id="261" r:id="rId11"/>
    <p:sldId id="263" r:id="rId12"/>
    <p:sldId id="264" r:id="rId13"/>
    <p:sldId id="272" r:id="rId14"/>
    <p:sldId id="265" r:id="rId15"/>
    <p:sldId id="266" r:id="rId16"/>
    <p:sldId id="267" r:id="rId17"/>
    <p:sldId id="274" r:id="rId18"/>
    <p:sldId id="269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CH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CH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609480" y="1176840"/>
            <a:ext cx="2212200" cy="1581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CH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609480" y="2828880"/>
            <a:ext cx="1077480" cy="21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1741680" y="2828880"/>
            <a:ext cx="1077480" cy="21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3527" y="692696"/>
            <a:ext cx="5184577" cy="3986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b"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ru-RU" altLang="ru-RU" sz="2400" b="1" dirty="0" smtClean="0">
                <a:solidFill>
                  <a:srgbClr val="006600"/>
                </a:solidFill>
              </a:rPr>
              <a:t>Диагностика трудностей </a:t>
            </a:r>
            <a:endParaRPr lang="ru-RU" altLang="ru-RU" sz="2400" b="1" dirty="0">
              <a:solidFill>
                <a:srgbClr val="00660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ru-RU" altLang="ru-RU" sz="2400" b="1" dirty="0">
                <a:solidFill>
                  <a:srgbClr val="006600"/>
                </a:solidFill>
              </a:rPr>
              <a:t>адаптационного периода </a:t>
            </a:r>
          </a:p>
          <a:p>
            <a:pPr algn="ctr">
              <a:lnSpc>
                <a:spcPct val="160000"/>
              </a:lnSpc>
            </a:pPr>
            <a:r>
              <a:rPr lang="ru-RU" altLang="ru-RU" sz="2400" b="1" dirty="0">
                <a:solidFill>
                  <a:srgbClr val="006600"/>
                </a:solidFill>
              </a:rPr>
              <a:t>в 5 классе </a:t>
            </a:r>
            <a:r>
              <a:rPr lang="ru-RU" altLang="ru-RU" sz="2400" b="1" dirty="0" smtClean="0">
                <a:solidFill>
                  <a:srgbClr val="006600"/>
                </a:solidFill>
              </a:rPr>
              <a:t>на уроках русского языка и литературы</a:t>
            </a:r>
            <a:endParaRPr lang="ru-RU" altLang="ru-RU" sz="2400" b="1" dirty="0">
              <a:solidFill>
                <a:srgbClr val="00660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ru-RU" altLang="ru-RU" sz="2400" b="1" dirty="0">
                <a:solidFill>
                  <a:srgbClr val="006600"/>
                </a:solidFill>
              </a:rPr>
              <a:t>и пути их </a:t>
            </a:r>
            <a:r>
              <a:rPr lang="ru-RU" altLang="ru-RU" sz="2400" b="1" dirty="0" smtClean="0">
                <a:solidFill>
                  <a:srgbClr val="006600"/>
                </a:solidFill>
              </a:rPr>
              <a:t>преодоления</a:t>
            </a:r>
            <a:r>
              <a:rPr lang="ru-RU" altLang="ru-RU" sz="2400" dirty="0"/>
              <a:t>.</a:t>
            </a:r>
          </a:p>
        </p:txBody>
      </p:sp>
      <p:sp>
        <p:nvSpPr>
          <p:cNvPr id="174" name="CustomShape 2"/>
          <p:cNvSpPr/>
          <p:nvPr/>
        </p:nvSpPr>
        <p:spPr>
          <a:xfrm>
            <a:off x="4788024" y="4005064"/>
            <a:ext cx="4402832" cy="2592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45000" rIns="45720" bIns="45000"/>
          <a:lstStyle/>
          <a:p>
            <a:pPr>
              <a:lnSpc>
                <a:spcPct val="100000"/>
              </a:lnSpc>
              <a:spcBef>
                <a:spcPts val="249"/>
              </a:spcBef>
            </a:pPr>
            <a:endParaRPr lang="de-CH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de-CH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de-CH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Подготовила </a:t>
            </a:r>
          </a:p>
          <a:p>
            <a:pPr>
              <a:lnSpc>
                <a:spcPct val="100000"/>
              </a:lnSpc>
              <a:spcBef>
                <a:spcPts val="249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de-CH" sz="2000" b="0" strike="noStrike" spc="-1" dirty="0" err="1" smtClean="0">
                <a:solidFill>
                  <a:srgbClr val="000000"/>
                </a:solidFill>
                <a:latin typeface="Times New Roman"/>
              </a:rPr>
              <a:t>читель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русского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языка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2000" b="0" strike="noStrike" spc="-1" dirty="0" err="1" smtClean="0">
                <a:solidFill>
                  <a:srgbClr val="000000"/>
                </a:solidFill>
                <a:latin typeface="Times New Roman"/>
              </a:rPr>
              <a:t>литературы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Хабибуллина Г.М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de-CH" sz="2000" b="0" strike="noStrike" spc="-1" dirty="0">
              <a:latin typeface="Arial"/>
            </a:endParaRPr>
          </a:p>
        </p:txBody>
      </p:sp>
      <p:pic>
        <p:nvPicPr>
          <p:cNvPr id="175" name="Рисунок 4"/>
          <p:cNvPicPr/>
          <p:nvPr/>
        </p:nvPicPr>
        <p:blipFill>
          <a:blip r:embed="rId2"/>
          <a:srcRect l="2477" r="2477"/>
          <a:stretch/>
        </p:blipFill>
        <p:spPr>
          <a:xfrm>
            <a:off x="5580112" y="692696"/>
            <a:ext cx="3240360" cy="3628730"/>
          </a:xfrm>
          <a:prstGeom prst="rect">
            <a:avLst/>
          </a:prstGeom>
          <a:ln w="288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457200" y="1855080"/>
            <a:ext cx="403956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4645080" y="1859760"/>
            <a:ext cx="404100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457200" y="1275300"/>
            <a:ext cx="4039560" cy="4313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 fontScale="92500"/>
          </a:bodyPr>
          <a:lstStyle/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читать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осознанно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правильно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целыми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словами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выразительно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читать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наизусть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программные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стихотворения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определять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тему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главную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мысль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произведения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sz="22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ru-RU" sz="2200" spc="-1" dirty="0">
              <a:solidFill>
                <a:srgbClr val="000000"/>
              </a:solidFill>
              <a:latin typeface="Times New Roman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пересказывать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рассказывать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произведение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по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плану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создавать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небольшой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устный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текст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заданную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тему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4496760" y="1412776"/>
            <a:ext cx="4647240" cy="4176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чел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%;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ru-RU" sz="2200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de-CH" sz="2200" b="0" strike="noStrike" spc="-1" dirty="0" err="1" smtClean="0">
                <a:solidFill>
                  <a:srgbClr val="000000"/>
                </a:solidFill>
                <a:latin typeface="Times New Roman"/>
              </a:rPr>
              <a:t>чел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60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 %;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(Ученик 1, Ученик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</a:rPr>
              <a:t>3, Ученик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4) </a:t>
            </a: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ru-RU" sz="2200" b="0" strike="noStrike" spc="-1" dirty="0" smtClean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6.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чел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40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Times New Roman"/>
              </a:rPr>
              <a:t>%;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(Ученик 1, Ученик </a:t>
            </a:r>
            <a:r>
              <a:rPr lang="ru-RU" sz="2200" spc="-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de-CH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240" cy="1144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  КЛАССА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95536" y="1628800"/>
            <a:ext cx="8146888" cy="187220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большинстве своем  ученики 5 класса интеллектуально развиты и эмоционально коммуникабельны. По работоспособности и активности на уроках класс можно поделить на группы.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25553"/>
              </p:ext>
            </p:extLst>
          </p:nvPr>
        </p:nvGraphicFramePr>
        <p:xfrm>
          <a:off x="467544" y="3068960"/>
          <a:ext cx="7920879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715700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Успешно овладевают программным материалом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Испытывают небольшие трудности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трудом усваивают</a:t>
                      </a:r>
                      <a:r>
                        <a:rPr lang="ru-RU" baseline="0" dirty="0" smtClean="0"/>
                        <a:t> программный материал</a:t>
                      </a:r>
                      <a:endParaRPr lang="ru-RU" dirty="0"/>
                    </a:p>
                  </a:txBody>
                  <a:tcPr/>
                </a:tc>
              </a:tr>
              <a:tr h="1452652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2</a:t>
                      </a:r>
                    </a:p>
                    <a:p>
                      <a:r>
                        <a:rPr lang="ru-RU" dirty="0" smtClean="0"/>
                        <a:t>Ученик 3</a:t>
                      </a:r>
                    </a:p>
                    <a:p>
                      <a:r>
                        <a:rPr lang="ru-RU" dirty="0" smtClean="0"/>
                        <a:t>Ученик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-108520" y="704160"/>
            <a:ext cx="8794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Для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успешного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обучения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детей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,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для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поддержания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интереса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детей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к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предмету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 smtClean="0">
                <a:solidFill>
                  <a:srgbClr val="04617B"/>
                </a:solidFill>
                <a:latin typeface="Calibri"/>
              </a:rPr>
              <a:t>использую</a:t>
            </a:r>
            <a:r>
              <a:rPr lang="de-CH" sz="3200" b="0" strike="noStrike" spc="-1" dirty="0" smtClean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следующие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педагогические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3200" b="0" strike="noStrike" spc="-1" dirty="0" err="1">
                <a:solidFill>
                  <a:srgbClr val="04617B"/>
                </a:solidFill>
                <a:latin typeface="Calibri"/>
              </a:rPr>
              <a:t>приемы</a:t>
            </a:r>
            <a:r>
              <a:rPr lang="de-CH" sz="3200" b="0" strike="noStrike" spc="-1" dirty="0">
                <a:solidFill>
                  <a:srgbClr val="04617B"/>
                </a:solidFill>
                <a:latin typeface="Calibri"/>
              </a:rPr>
              <a:t>:</a:t>
            </a:r>
            <a:endParaRPr lang="de-CH" sz="32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57200" y="2204864"/>
            <a:ext cx="3322712" cy="4149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1" strike="noStrike" spc="-1" dirty="0">
                <a:solidFill>
                  <a:srgbClr val="000000"/>
                </a:solidFill>
                <a:latin typeface="Constantia"/>
              </a:rPr>
              <a:t> </a:t>
            </a:r>
            <a:r>
              <a:rPr lang="de-CH" sz="2600" b="0" strike="noStrike" spc="-1" dirty="0">
                <a:solidFill>
                  <a:srgbClr val="000000"/>
                </a:solidFill>
                <a:latin typeface="Times New Roman"/>
              </a:rPr>
              <a:t>ПРОБЛЕМНАЯ СИТУАЦИЯ.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Times New Roman"/>
              </a:rPr>
              <a:t>ЛОВИ ОШИБКУ!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Times New Roman"/>
              </a:rPr>
              <a:t>ДЕЛОВАЯ ИГРА «Я – УЧИТЕЛЬ».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Times New Roman"/>
              </a:rPr>
              <a:t>РАБОТА В ГРУППАХ.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4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995059" y="1993364"/>
            <a:ext cx="3384376" cy="443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7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</a:pP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МИНИ-ПРОЕКТЫ: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Толковый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словарик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»,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Моя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первая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книжка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»,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Части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речи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»,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i="1" strike="noStrike" spc="-1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Пословица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поговорка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» и </a:t>
            </a:r>
            <a:r>
              <a:rPr lang="de-CH" sz="2600" b="0" i="1" strike="noStrike" spc="-1" dirty="0" err="1">
                <a:solidFill>
                  <a:srgbClr val="000000"/>
                </a:solidFill>
                <a:latin typeface="Times New Roman"/>
              </a:rPr>
              <a:t>др</a:t>
            </a:r>
            <a:r>
              <a:rPr lang="de-CH" sz="2600" b="0" i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CH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2057138" cy="31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707923" y="225000"/>
            <a:ext cx="6869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de-CH" sz="5000" b="0" strike="noStrike" spc="-1" dirty="0" err="1">
                <a:solidFill>
                  <a:srgbClr val="04617B"/>
                </a:solidFill>
                <a:latin typeface="Calibri"/>
              </a:rPr>
              <a:t>Рисованные</a:t>
            </a:r>
            <a:r>
              <a:rPr lang="de-CH" sz="5000" b="0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5000" b="0" strike="noStrike" spc="-1" dirty="0" err="1">
                <a:solidFill>
                  <a:srgbClr val="04617B"/>
                </a:solidFill>
                <a:latin typeface="Calibri"/>
              </a:rPr>
              <a:t>правила</a:t>
            </a:r>
            <a:endParaRPr lang="de-CH" sz="5000" b="0" strike="noStrike" spc="-1" dirty="0">
              <a:latin typeface="Arial"/>
            </a:endParaRPr>
          </a:p>
        </p:txBody>
      </p:sp>
      <p:sp>
        <p:nvSpPr>
          <p:cNvPr id="2" name="AutoShape 2" descr="20 самых распространенных ошибок русского язы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20 самых распространенных ошибок русского язы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9" y="1268760"/>
            <a:ext cx="6716393" cy="54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85800" y="620640"/>
            <a:ext cx="6869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de-CH" sz="5000" b="0" strike="noStrike" spc="-1">
                <a:solidFill>
                  <a:srgbClr val="04617B"/>
                </a:solidFill>
                <a:latin typeface="Calibri"/>
              </a:rPr>
              <a:t>Рифмованные правила</a:t>
            </a:r>
            <a:endParaRPr lang="de-CH" sz="50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50920" y="1700280"/>
            <a:ext cx="5760360" cy="3456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Дружит лишь с одною Н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Суффикс –АН- (-ЯН-).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Но запомни ты одно: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Исключение – ОКНО: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Рама – дерев</a:t>
            </a:r>
            <a:r>
              <a:rPr lang="de-CH" sz="2800" b="0" strike="noStrike" spc="-1">
                <a:solidFill>
                  <a:srgbClr val="04617B"/>
                </a:solidFill>
                <a:latin typeface="Constantia"/>
                <a:ea typeface="DejaVu Sans"/>
              </a:rPr>
              <a:t>ЯНН</a:t>
            </a: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ая,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Ручка – олов</a:t>
            </a:r>
            <a:r>
              <a:rPr lang="de-CH" sz="2800" b="0" strike="noStrike" spc="-1">
                <a:solidFill>
                  <a:srgbClr val="04617B"/>
                </a:solidFill>
                <a:latin typeface="Constantia"/>
                <a:ea typeface="DejaVu Sans"/>
              </a:rPr>
              <a:t>ЯНН</a:t>
            </a: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ая,</a:t>
            </a:r>
            <a:endParaRPr lang="de-CH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Ну, а поверхность – стекл</a:t>
            </a:r>
            <a:r>
              <a:rPr lang="de-CH" sz="2800" b="0" strike="noStrike" spc="-1">
                <a:solidFill>
                  <a:srgbClr val="04617B"/>
                </a:solidFill>
                <a:latin typeface="Constantia"/>
                <a:ea typeface="DejaVu Sans"/>
              </a:rPr>
              <a:t>ЯНН</a:t>
            </a:r>
            <a:r>
              <a:rPr lang="de-CH" sz="2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ая.</a:t>
            </a:r>
            <a:endParaRPr lang="de-CH" sz="2800" b="0" strike="noStrike" spc="-1">
              <a:latin typeface="Arial"/>
            </a:endParaRPr>
          </a:p>
        </p:txBody>
      </p:sp>
      <p:pic>
        <p:nvPicPr>
          <p:cNvPr id="217" name="Picture 6"/>
          <p:cNvPicPr/>
          <p:nvPr/>
        </p:nvPicPr>
        <p:blipFill>
          <a:blip r:embed="rId2"/>
          <a:stretch/>
        </p:blipFill>
        <p:spPr>
          <a:xfrm>
            <a:off x="5292720" y="1557360"/>
            <a:ext cx="2704320" cy="2751840"/>
          </a:xfrm>
          <a:prstGeom prst="rect">
            <a:avLst/>
          </a:prstGeom>
          <a:ln w="9360">
            <a:noFill/>
          </a:ln>
        </p:spPr>
      </p:pic>
      <p:sp>
        <p:nvSpPr>
          <p:cNvPr id="218" name="Line 3"/>
          <p:cNvSpPr/>
          <p:nvPr/>
        </p:nvSpPr>
        <p:spPr>
          <a:xfrm flipH="1">
            <a:off x="3924000" y="2923920"/>
            <a:ext cx="1511280" cy="865440"/>
          </a:xfrm>
          <a:prstGeom prst="line">
            <a:avLst/>
          </a:prstGeom>
          <a:ln w="633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4"/>
          <p:cNvSpPr/>
          <p:nvPr/>
        </p:nvSpPr>
        <p:spPr>
          <a:xfrm flipH="1">
            <a:off x="3779640" y="2923920"/>
            <a:ext cx="2521080" cy="1370160"/>
          </a:xfrm>
          <a:prstGeom prst="line">
            <a:avLst/>
          </a:prstGeom>
          <a:ln w="633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5"/>
          <p:cNvSpPr/>
          <p:nvPr/>
        </p:nvSpPr>
        <p:spPr>
          <a:xfrm flipH="1">
            <a:off x="5651280" y="3644640"/>
            <a:ext cx="1511280" cy="865440"/>
          </a:xfrm>
          <a:prstGeom prst="line">
            <a:avLst/>
          </a:prstGeom>
          <a:ln w="633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2204864"/>
            <a:ext cx="4258816" cy="3960440"/>
          </a:xfr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Слова поддержки: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Зная тебя, я уверен, что ты все сделал хорошо.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Ты делаешь это очень хорошо.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 тебя есть некоторые соображения по этому поводу? Готов ли ты начать?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Это серьезный вызов. Но я уверен, что ты готов к нему.</a:t>
            </a:r>
          </a:p>
          <a:p>
            <a:endParaRPr lang="ru-RU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82822" y="2204864"/>
            <a:ext cx="4240212" cy="45259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FF3300"/>
                </a:solidFill>
              </a:rPr>
              <a:t>Слова разочарования:</a:t>
            </a:r>
          </a:p>
          <a:p>
            <a:pPr>
              <a:lnSpc>
                <a:spcPct val="80000"/>
              </a:lnSpc>
            </a:pPr>
            <a:endParaRPr lang="ru-RU" altLang="ru-RU" sz="2800" b="1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accent2"/>
                </a:solidFill>
              </a:rPr>
              <a:t>Зная тебя и твои способности, я думаю, ты смог бы сделать это гораздо лучше.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accent2"/>
                </a:solidFill>
              </a:rPr>
              <a:t>Эта идея никогда не сможет быть реализована.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accent2"/>
                </a:solidFill>
              </a:rPr>
              <a:t>Это для тебя слишком трудно, поэтому я сам это сделаю.</a:t>
            </a:r>
            <a:endParaRPr lang="ru-RU" altLang="ru-RU" sz="2400" dirty="0">
              <a:solidFill>
                <a:schemeClr val="accent2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Пятиклассники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нуждаются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позитивных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отзывах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эмоциональные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переживания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связанные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адаптацией</a:t>
            </a:r>
            <a:r>
              <a:rPr lang="de-CH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оставаться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действенными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мотивами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успешного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2400" dirty="0" err="1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de-CH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751" y="6084495"/>
            <a:ext cx="888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Р. </a:t>
            </a:r>
            <a:r>
              <a:rPr lang="ru-RU" dirty="0" err="1"/>
              <a:t>Эмерсон</a:t>
            </a:r>
            <a:r>
              <a:rPr lang="ru-RU" dirty="0"/>
              <a:t>: «Учитель - человек, который может делать трудные вещи легкими».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09480" y="1176840"/>
            <a:ext cx="2212200" cy="15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b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CH" sz="3200" b="1" strike="noStrike" spc="-1">
                <a:solidFill>
                  <a:srgbClr val="04617B"/>
                </a:solidFill>
                <a:latin typeface="Calibri"/>
              </a:rPr>
              <a:t>Спасибо</a:t>
            </a:r>
            <a:r>
              <a:t/>
            </a:r>
            <a:br/>
            <a:r>
              <a:rPr lang="de-CH" sz="3200" b="1" strike="noStrike" spc="-1">
                <a:solidFill>
                  <a:srgbClr val="04617B"/>
                </a:solidFill>
                <a:latin typeface="Calibri"/>
              </a:rPr>
              <a:t> за внимание !</a:t>
            </a:r>
            <a:r>
              <a:t/>
            </a:r>
            <a:br/>
            <a:endParaRPr lang="de-CH" sz="32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609480" y="2828880"/>
            <a:ext cx="2208960" cy="21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Рисунок 4"/>
          <p:cNvPicPr/>
          <p:nvPr/>
        </p:nvPicPr>
        <p:blipFill>
          <a:blip r:embed="rId2"/>
          <a:srcRect l="20629" r="20629"/>
          <a:stretch/>
        </p:blipFill>
        <p:spPr>
          <a:xfrm rot="420000">
            <a:off x="2784240" y="420840"/>
            <a:ext cx="6032880" cy="5711040"/>
          </a:xfrm>
          <a:prstGeom prst="rect">
            <a:avLst/>
          </a:prstGeom>
          <a:ln w="288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457200" y="1275300"/>
            <a:ext cx="8228880" cy="5048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</a:pPr>
            <a:r>
              <a:rPr lang="de-CH" sz="3200" b="0" strike="noStrike" spc="-1" dirty="0" smtClean="0">
                <a:solidFill>
                  <a:srgbClr val="000000"/>
                </a:solidFill>
                <a:latin typeface="Constantia"/>
              </a:rPr>
              <a:t>Переход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из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начальной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школы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тесно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связан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с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возрастанием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нагрузки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на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психику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ребенка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.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Психологические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психофизиологические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исследования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свидетельствуют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что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в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начале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обучения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в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пятом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классе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школьники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переживают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период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 smtClean="0">
                <a:solidFill>
                  <a:srgbClr val="000000"/>
                </a:solidFill>
                <a:latin typeface="Constantia"/>
              </a:rPr>
              <a:t>адаптации</a:t>
            </a:r>
            <a:r>
              <a:rPr lang="de-CH" sz="3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к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новым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условиям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обучения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во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многом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сходный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с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тем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который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был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характерен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strike="noStrike" spc="-1" dirty="0" err="1">
                <a:solidFill>
                  <a:srgbClr val="000000"/>
                </a:solidFill>
                <a:latin typeface="Constantia"/>
              </a:rPr>
              <a:t>для</a:t>
            </a:r>
            <a:r>
              <a:rPr lang="de-CH" sz="32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3200" b="0" i="1" u="sng" strike="noStrike" spc="-1" dirty="0" err="1">
                <a:solidFill>
                  <a:srgbClr val="000000"/>
                </a:solidFill>
                <a:uFillTx/>
                <a:latin typeface="Constantia"/>
              </a:rPr>
              <a:t>начала</a:t>
            </a:r>
            <a:r>
              <a:rPr lang="de-CH" sz="3200" b="0" i="1" u="sng" strike="noStrike" spc="-1" dirty="0">
                <a:solidFill>
                  <a:srgbClr val="000000"/>
                </a:solidFill>
                <a:uFillTx/>
                <a:latin typeface="Constantia"/>
              </a:rPr>
              <a:t> </a:t>
            </a:r>
            <a:r>
              <a:rPr lang="de-CH" sz="3200" b="0" i="1" u="sng" strike="noStrike" spc="-1" dirty="0" err="1">
                <a:solidFill>
                  <a:srgbClr val="000000"/>
                </a:solidFill>
                <a:uFillTx/>
                <a:latin typeface="Constantia"/>
              </a:rPr>
              <a:t>обучения</a:t>
            </a:r>
            <a:r>
              <a:rPr lang="de-CH" sz="3200" b="0" i="1" u="sng" strike="noStrike" spc="-1" dirty="0">
                <a:solidFill>
                  <a:srgbClr val="000000"/>
                </a:solidFill>
                <a:uFillTx/>
                <a:latin typeface="Constantia"/>
              </a:rPr>
              <a:t> в </a:t>
            </a:r>
            <a:r>
              <a:rPr lang="de-CH" sz="3200" b="0" i="1" u="sng" strike="noStrike" spc="-1" dirty="0" err="1">
                <a:solidFill>
                  <a:srgbClr val="000000"/>
                </a:solidFill>
                <a:uFillTx/>
                <a:latin typeface="Constantia"/>
              </a:rPr>
              <a:t>первом</a:t>
            </a:r>
            <a:r>
              <a:rPr lang="de-CH" sz="3200" b="0" i="1" u="sng" strike="noStrike" spc="-1" dirty="0">
                <a:solidFill>
                  <a:srgbClr val="000000"/>
                </a:solidFill>
                <a:uFillTx/>
                <a:latin typeface="Constantia"/>
              </a:rPr>
              <a:t> </a:t>
            </a:r>
            <a:r>
              <a:rPr lang="de-CH" sz="3200" b="0" i="1" u="sng" strike="noStrike" spc="-1" dirty="0" err="1">
                <a:solidFill>
                  <a:srgbClr val="000000"/>
                </a:solidFill>
                <a:uFillTx/>
                <a:latin typeface="Constantia"/>
              </a:rPr>
              <a:t>классе</a:t>
            </a:r>
            <a:r>
              <a:rPr lang="de-CH" sz="3200" b="0" i="1" u="sng" strike="noStrike" spc="-1" dirty="0">
                <a:solidFill>
                  <a:srgbClr val="000000"/>
                </a:solidFill>
                <a:uFillTx/>
                <a:latin typeface="Constantia"/>
              </a:rPr>
              <a:t> .</a:t>
            </a:r>
            <a:endParaRPr lang="de-CH" sz="3200" b="0" strike="noStrike" spc="-1" dirty="0">
              <a:latin typeface="Arial"/>
            </a:endParaRPr>
          </a:p>
        </p:txBody>
      </p:sp>
      <p:pic>
        <p:nvPicPr>
          <p:cNvPr id="178" name="Рисунок 3"/>
          <p:cNvPicPr/>
          <p:nvPr/>
        </p:nvPicPr>
        <p:blipFill>
          <a:blip r:embed="rId2"/>
          <a:stretch/>
        </p:blipFill>
        <p:spPr>
          <a:xfrm>
            <a:off x="6715800" y="132480"/>
            <a:ext cx="2104672" cy="13523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704160"/>
            <a:ext cx="8228880" cy="708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4617B"/>
                </a:solidFill>
                <a:latin typeface="Times New Roman"/>
              </a:rPr>
              <a:t>Проблемы</a:t>
            </a:r>
            <a:r>
              <a:rPr lang="de-CH" sz="3600" b="0" strike="noStrike" spc="-1" dirty="0" smtClean="0">
                <a:solidFill>
                  <a:srgbClr val="04617B"/>
                </a:solidFill>
                <a:latin typeface="Times New Roman"/>
              </a:rPr>
              <a:t>:</a:t>
            </a:r>
            <a:endParaRPr lang="de-CH" sz="36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 err="1" smtClean="0">
                <a:solidFill>
                  <a:srgbClr val="000000"/>
                </a:solidFill>
                <a:latin typeface="Constantia"/>
              </a:rPr>
              <a:t>изменения</a:t>
            </a:r>
            <a:r>
              <a:rPr lang="de-CH" sz="26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условий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обучения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 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разнообразные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усложненные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требования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предъявляемые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пятиклассникам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 err="1" smtClean="0">
                <a:solidFill>
                  <a:srgbClr val="000000"/>
                </a:solidFill>
                <a:latin typeface="Constantia"/>
              </a:rPr>
              <a:t>увеличение</a:t>
            </a:r>
            <a:r>
              <a:rPr lang="de-CH" sz="26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количества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 smtClean="0">
                <a:solidFill>
                  <a:srgbClr val="000000"/>
                </a:solidFill>
                <a:latin typeface="Constantia"/>
              </a:rPr>
              <a:t>учебных</a:t>
            </a:r>
            <a:r>
              <a:rPr lang="de-CH" sz="26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предметов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 err="1" smtClean="0">
                <a:solidFill>
                  <a:srgbClr val="000000"/>
                </a:solidFill>
                <a:latin typeface="Constantia"/>
              </a:rPr>
              <a:t>изменение</a:t>
            </a:r>
            <a:r>
              <a:rPr lang="de-CH" sz="26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родительского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контроля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помощи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 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плохое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речевое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развитие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слабое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внимание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память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неразвитая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воля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.</a:t>
            </a:r>
            <a:endParaRPr lang="de-CH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CH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08278"/>
              </p:ext>
            </p:extLst>
          </p:nvPr>
        </p:nvGraphicFramePr>
        <p:xfrm>
          <a:off x="467544" y="1052736"/>
          <a:ext cx="8229600" cy="51514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27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Младший школьный возраст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(7-11 лет)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Подростковый возраст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(11-15 лет)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1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Особенности социальной ситуации (отношения ребенка к окружающему миру)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Ребёнок стремится к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общению со взрослыми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Мир взрослых является для него идеальным миром, он подражает отношениям взрослых.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Предпочитает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общение со сверстниками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Отношение к миру взрослых меняется. Подростки моделируют отношения со сверстниками, воспроизводя отношения взрослых.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3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Ведущая деятельность  ( деятельность, которая вносит наибольший вклад в развитие)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ребёнка происходит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 учебной деятельности.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Школа является важнейшим социальным пространством.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происходит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 процессе общения со сверстниками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Появляется способность переходить от одного вида деятельности к другому.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1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Особенности системы ценностей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Ребёнок односторонне судит о способностях сверстников и о себе по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школьным отметкам.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Подросток оценивает себя и других  с различных позиций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: с точки зрения способностей в общении, спорте, художественных способностей и т.п.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1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Физиологические особенности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костно-мышечной системы. Развитие лобных долей головного мозга.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Начинается процесс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полового созревания, происходят бурные физиологические изменения в организме.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7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704160"/>
            <a:ext cx="8228880" cy="92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600" b="1" dirty="0">
                <a:solidFill>
                  <a:srgbClr val="006600"/>
                </a:solidFill>
              </a:rPr>
              <a:t>Трудности школьной жизни:</a:t>
            </a:r>
            <a:r>
              <a:rPr lang="de-CH" sz="3600" b="0" strike="noStrike" spc="-1" dirty="0" smtClean="0">
                <a:solidFill>
                  <a:srgbClr val="04617B"/>
                </a:solidFill>
                <a:latin typeface="Times New Roman"/>
              </a:rPr>
              <a:t>:</a:t>
            </a:r>
            <a:endParaRPr lang="de-CH" sz="36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561"/>
              </a:spcBef>
            </a:pPr>
            <a:endParaRPr lang="de-CH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CH" sz="28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32856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altLang="ru-RU" sz="3200" dirty="0">
                <a:latin typeface="Monotype Corsiva" pitchFamily="66" charset="0"/>
                <a:cs typeface="Aharoni" pitchFamily="2" charset="-79"/>
              </a:rPr>
              <a:t>Возросший темп работы: ученики, не умеющие быстро писать, не успевают.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3200" dirty="0">
                <a:latin typeface="Monotype Corsiva" pitchFamily="66" charset="0"/>
                <a:cs typeface="Aharoni" pitchFamily="2" charset="-79"/>
              </a:rPr>
              <a:t>Увеличившийся объем работы как на уроке, так и дома.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3200" dirty="0">
                <a:latin typeface="Monotype Corsiva" pitchFamily="66" charset="0"/>
                <a:cs typeface="Aharoni" pitchFamily="2" charset="-79"/>
              </a:rPr>
              <a:t>Новые требования к оформлению работ.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3200" dirty="0">
                <a:latin typeface="Monotype Corsiva" pitchFamily="66" charset="0"/>
                <a:cs typeface="Aharoni" pitchFamily="2" charset="-79"/>
              </a:rPr>
              <a:t>Необходимость самостоятельно находить дополнительную литературу и работать с ней</a:t>
            </a:r>
            <a:r>
              <a:rPr lang="ru-RU" altLang="ru-RU" sz="3200" dirty="0">
                <a:cs typeface="Aharoni" pitchFamily="2" charset="-79"/>
              </a:rPr>
              <a:t>.</a:t>
            </a:r>
            <a:endParaRPr lang="ru-RU" sz="32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Признаки , свидетельствующие о трудностях адаптации: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51685"/>
            <a:ext cx="72965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усталый внешний вид школьника;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нежелание   ребенка делиться своими впечатлениями о проведенном дне;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стремление избежать разговоров о школьных событиях, переключить внимание взрослого на другие темы;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нежелание выполнять домашние задания;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негативные отзывы о школе, учителях, одноклассниках;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жалобы на события, связанные со школой;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беспокойный сон;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трудности утреннего пробуждения, вялость;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0000"/>
                </a:solidFill>
                <a:latin typeface="Monotype Corsiva" pitchFamily="66" charset="0"/>
              </a:rPr>
              <a:t>постоянные жалобы на плохое самочувствие.</a:t>
            </a:r>
          </a:p>
        </p:txBody>
      </p:sp>
      <p:pic>
        <p:nvPicPr>
          <p:cNvPr id="4" name="school05-0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56176" y="4005064"/>
            <a:ext cx="3265510" cy="2641476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58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28760" y="404664"/>
            <a:ext cx="8228880" cy="1450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CH" sz="5000" b="0" strike="noStrike" spc="-1" dirty="0">
                <a:solidFill>
                  <a:srgbClr val="04617B"/>
                </a:solidFill>
                <a:latin typeface="Calibri"/>
              </a:rPr>
              <a:t> 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8000" dirty="0"/>
              <a:t/>
            </a:r>
            <a:br>
              <a:rPr sz="8000" dirty="0"/>
            </a:br>
            <a:r>
              <a:rPr sz="8000" dirty="0"/>
              <a:t/>
            </a:r>
            <a:br>
              <a:rPr sz="8000" dirty="0"/>
            </a:br>
            <a:r>
              <a:rPr lang="de-CH" sz="9600" b="1" i="1" strike="noStrike" spc="-1" dirty="0">
                <a:solidFill>
                  <a:srgbClr val="04617B"/>
                </a:solidFill>
                <a:latin typeface="Calibri"/>
              </a:rPr>
              <a:t>В РЕЗУЛЬТАТЕ ИЗУЧЕНИЯ КУРСА</a:t>
            </a:r>
            <a:r>
              <a:rPr sz="9600" dirty="0"/>
              <a:t/>
            </a:r>
            <a:br>
              <a:rPr sz="9600" dirty="0"/>
            </a:br>
            <a:r>
              <a:rPr lang="de-CH" sz="9600" b="1" i="1" strike="noStrike" spc="-1" dirty="0">
                <a:solidFill>
                  <a:srgbClr val="04617B"/>
                </a:solidFill>
                <a:latin typeface="Calibri"/>
              </a:rPr>
              <a:t> </a:t>
            </a:r>
            <a:r>
              <a:rPr lang="de-CH" sz="9600" b="1" i="1" u="sng" strike="noStrike" spc="-1" dirty="0">
                <a:solidFill>
                  <a:srgbClr val="04617B"/>
                </a:solidFill>
                <a:uFillTx/>
                <a:latin typeface="Calibri"/>
              </a:rPr>
              <a:t>«РУССКИЙ ЯЗЫК» </a:t>
            </a:r>
            <a:r>
              <a:rPr lang="de-CH" sz="9600" b="1" strike="noStrike" spc="-1" dirty="0">
                <a:solidFill>
                  <a:srgbClr val="04617B"/>
                </a:solidFill>
                <a:latin typeface="Calibri"/>
              </a:rPr>
              <a:t> ВЫПУСКНИК НАЧАЛЬНОЙ ШКОЛЫ</a:t>
            </a:r>
            <a:r>
              <a:rPr lang="de-CH" sz="9600" b="1" i="1" strike="noStrike" spc="-1" dirty="0">
                <a:solidFill>
                  <a:srgbClr val="04617B"/>
                </a:solidFill>
                <a:latin typeface="Calibri"/>
              </a:rPr>
              <a:t> ДОЛЖЕН:</a:t>
            </a:r>
            <a:r>
              <a:rPr sz="9600" dirty="0"/>
              <a:t/>
            </a:r>
            <a:br>
              <a:rPr sz="9600" dirty="0"/>
            </a:br>
            <a:endParaRPr lang="de-CH" sz="9600" b="0" strike="noStrike" spc="-1" dirty="0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57200" y="1855080"/>
            <a:ext cx="403956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4645080" y="1859760"/>
            <a:ext cx="404100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323528" y="1855080"/>
            <a:ext cx="4608512" cy="445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 fontScale="70000" lnSpcReduction="20000"/>
          </a:bodyPr>
          <a:lstStyle/>
          <a:p>
            <a:pPr marL="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</a:pPr>
            <a:r>
              <a:rPr lang="de-CH" sz="2600" b="1" i="1" strike="noStrike" spc="-1" dirty="0" err="1">
                <a:solidFill>
                  <a:srgbClr val="000000"/>
                </a:solidFill>
                <a:latin typeface="Constantia"/>
              </a:rPr>
              <a:t>Называть</a:t>
            </a: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: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1.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Изученные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части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речи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</a:pP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 </a:t>
            </a:r>
            <a:r>
              <a:rPr lang="de-CH" sz="2600" b="1" i="1" strike="noStrike" spc="-1" dirty="0" err="1">
                <a:solidFill>
                  <a:srgbClr val="000000"/>
                </a:solidFill>
                <a:latin typeface="Constantia"/>
              </a:rPr>
              <a:t>Различать</a:t>
            </a: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1" i="1" strike="noStrike" spc="-1" dirty="0" err="1">
                <a:solidFill>
                  <a:srgbClr val="000000"/>
                </a:solidFill>
                <a:latin typeface="Constantia"/>
              </a:rPr>
              <a:t>сравнивать</a:t>
            </a: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: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2.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Буквы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звуки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согласные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звуки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ударные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безударные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согласные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твердые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мягкие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согласные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звонкие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глухие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согласные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парные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непарные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3.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Предлог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приставку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</a:pP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Корень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приставку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суффикс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окончание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4.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Главные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(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подлежащее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сказуемое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)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второстепенные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члены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предложения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словосочетания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(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главное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и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зависимое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слово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);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предложения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с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однородными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600" b="0" strike="noStrike" spc="-1" dirty="0" err="1">
                <a:solidFill>
                  <a:srgbClr val="000000"/>
                </a:solidFill>
                <a:latin typeface="Constantia"/>
              </a:rPr>
              <a:t>членами</a:t>
            </a:r>
            <a:r>
              <a:rPr lang="de-CH" sz="2600" b="0" strike="noStrike" spc="-1" dirty="0">
                <a:solidFill>
                  <a:srgbClr val="000000"/>
                </a:solidFill>
                <a:latin typeface="Constantia"/>
              </a:rPr>
              <a:t>;</a:t>
            </a:r>
            <a:endParaRPr lang="de-CH" sz="2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</a:pPr>
            <a:r>
              <a:rPr lang="de-CH" sz="2600" b="1" i="1" strike="noStrike" spc="-1" dirty="0">
                <a:solidFill>
                  <a:srgbClr val="000000"/>
                </a:solidFill>
                <a:latin typeface="Constantia"/>
              </a:rPr>
              <a:t> </a:t>
            </a:r>
            <a:endParaRPr lang="de-CH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4788024" y="1893143"/>
            <a:ext cx="4356673" cy="38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/>
          </a:bodyPr>
          <a:lstStyle/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4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1400" b="0" strike="noStrike" spc="-1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de-CH" sz="14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учащихся 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80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% </a:t>
            </a:r>
            <a:r>
              <a:rPr lang="de-CH" sz="1600" b="0" strike="noStrike" spc="-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Ученик 1, Ученик 2, Ученик 3, Ученик 4</a:t>
            </a:r>
            <a:r>
              <a:rPr lang="de-CH" sz="1600" b="0" strike="noStrike" spc="-1" dirty="0" smtClean="0">
                <a:solidFill>
                  <a:srgbClr val="000000"/>
                </a:solidFill>
                <a:latin typeface="Times New Roman"/>
              </a:rPr>
              <a:t>) </a:t>
            </a:r>
            <a:endParaRPr lang="de-CH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1600" b="0" strike="noStrike" spc="-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5 учащихся 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100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% </a:t>
            </a:r>
            <a:endParaRPr lang="ru-RU" sz="1600" spc="-1" dirty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de-CH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6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600" spc="-1" dirty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1600" b="0" strike="noStrike" spc="-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de-CH" sz="16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1" spc="-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учащихся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de-CH" sz="1600" b="1" strike="noStrike" spc="-1" dirty="0">
                <a:solidFill>
                  <a:srgbClr val="000000"/>
                </a:solidFill>
                <a:latin typeface="Times New Roman"/>
              </a:rPr>
              <a:t>% </a:t>
            </a:r>
            <a:endParaRPr lang="de-CH" sz="1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6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 lvl="0"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1600" b="0" strike="noStrike" spc="-1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de-CH" sz="16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4 учащихся 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80</a:t>
            </a:r>
            <a:r>
              <a:rPr lang="de-CH" sz="1600" b="1" strike="noStrike" spc="-1" dirty="0" smtClean="0">
                <a:solidFill>
                  <a:srgbClr val="000000"/>
                </a:solidFill>
                <a:latin typeface="Times New Roman"/>
              </a:rPr>
              <a:t> %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600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Ученик 1, Ученик 2, Ученик 3, Ученик 4</a:t>
            </a:r>
            <a:r>
              <a:rPr lang="de-CH" sz="1600" spc="-1" dirty="0">
                <a:solidFill>
                  <a:srgbClr val="000000"/>
                </a:solidFill>
                <a:latin typeface="Times New Roman"/>
              </a:rPr>
              <a:t>) </a:t>
            </a:r>
            <a:endParaRPr lang="de-CH" sz="1600" spc="-1" dirty="0">
              <a:solidFill>
                <a:prstClr val="black"/>
              </a:solidFill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de-CH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899572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457200" y="1855080"/>
            <a:ext cx="403956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4645080" y="1859760"/>
            <a:ext cx="404100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353962" y="1124744"/>
            <a:ext cx="4039560" cy="38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/>
          </a:bodyPr>
          <a:lstStyle/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ru-RU" sz="2000" b="1" i="1" strike="noStrike" spc="-1" dirty="0" smtClean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de-CH" sz="2000" b="1" i="1" strike="noStrike" spc="-1" dirty="0" err="1" smtClean="0">
                <a:solidFill>
                  <a:srgbClr val="000000"/>
                </a:solidFill>
                <a:latin typeface="Times New Roman"/>
              </a:rPr>
              <a:t>Приводить</a:t>
            </a:r>
            <a:r>
              <a:rPr lang="de-CH" sz="20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1" i="1" strike="noStrike" spc="-1" dirty="0" err="1" smtClean="0">
                <a:solidFill>
                  <a:srgbClr val="000000"/>
                </a:solidFill>
                <a:latin typeface="Times New Roman"/>
              </a:rPr>
              <a:t>примеры</a:t>
            </a:r>
            <a:r>
              <a:rPr lang="ru-RU" sz="2000" b="1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de-CH" sz="2000" strike="noStrike" spc="-1" dirty="0" err="1" smtClean="0">
                <a:solidFill>
                  <a:srgbClr val="000000"/>
                </a:solidFill>
                <a:latin typeface="Times New Roman"/>
              </a:rPr>
              <a:t>ростого</a:t>
            </a:r>
            <a:r>
              <a:rPr lang="de-CH" sz="200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двусоставного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предложения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;</a:t>
            </a:r>
            <a:r>
              <a:rPr lang="de-CH" sz="2000" b="1" i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endParaRPr lang="de-CH" sz="20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2000" b="1" i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ru-RU" sz="2000" b="1" i="1" strike="noStrike" spc="-1" dirty="0" smtClean="0">
                <a:solidFill>
                  <a:srgbClr val="000000"/>
                </a:solidFill>
                <a:latin typeface="Times New Roman"/>
              </a:rPr>
              <a:t>6.</a:t>
            </a:r>
            <a:r>
              <a:rPr lang="de-CH" sz="2000" b="1" i="1" strike="noStrike" spc="-1" dirty="0" err="1" smtClean="0">
                <a:solidFill>
                  <a:srgbClr val="000000"/>
                </a:solidFill>
                <a:latin typeface="Times New Roman"/>
              </a:rPr>
              <a:t>Кратко</a:t>
            </a:r>
            <a:r>
              <a:rPr lang="de-CH" sz="20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1" i="1" strike="noStrike" spc="-1" dirty="0" err="1" smtClean="0">
                <a:solidFill>
                  <a:srgbClr val="000000"/>
                </a:solidFill>
                <a:latin typeface="Times New Roman"/>
              </a:rPr>
              <a:t>характеризовать</a:t>
            </a:r>
            <a:endParaRPr lang="de-CH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281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de-CH" sz="2000" b="0" strike="noStrike" spc="-1" dirty="0" err="1" smtClean="0">
                <a:solidFill>
                  <a:srgbClr val="000000"/>
                </a:solidFill>
                <a:latin typeface="Times New Roman"/>
              </a:rPr>
              <a:t>иды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предложений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по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цели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высказывания</a:t>
            </a:r>
            <a:r>
              <a:rPr lang="de-CH" sz="20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2000" b="0" strike="noStrike" spc="-1" dirty="0" err="1">
                <a:solidFill>
                  <a:srgbClr val="000000"/>
                </a:solidFill>
                <a:latin typeface="Times New Roman"/>
              </a:rPr>
              <a:t>интонации</a:t>
            </a: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;</a:t>
            </a:r>
            <a:r>
              <a:rPr lang="de-CH" sz="2000" b="1" i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endParaRPr lang="de-CH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CH" sz="2000" b="0" strike="noStrike" spc="-1" dirty="0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4556230" y="1267886"/>
            <a:ext cx="4041000" cy="38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/>
          </a:bodyPr>
          <a:lstStyle/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2000" b="0" strike="noStrike" spc="-1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 5 учащихся </a:t>
            </a:r>
            <a:r>
              <a:rPr lang="de-CH" sz="2000" b="1" strike="noStrike" spc="-1" dirty="0" smtClean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100 %</a:t>
            </a: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 lvl="0"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de-CH" sz="2000" strike="noStrike" spc="-1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de-CH" sz="200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strike="noStrike" spc="-1" dirty="0" smtClean="0">
                <a:solidFill>
                  <a:srgbClr val="000000"/>
                </a:solidFill>
                <a:latin typeface="Times New Roman"/>
              </a:rPr>
              <a:t>4 учащихся </a:t>
            </a:r>
            <a:r>
              <a:rPr lang="de-CH" sz="2000" strike="noStrike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2000" strike="noStrike" spc="-1" dirty="0" smtClean="0">
                <a:solidFill>
                  <a:srgbClr val="000000"/>
                </a:solidFill>
                <a:latin typeface="Times New Roman"/>
              </a:rPr>
              <a:t>80 </a:t>
            </a:r>
            <a:r>
              <a:rPr lang="de-CH" sz="2000" strike="noStrike" spc="-1" dirty="0" smtClean="0">
                <a:solidFill>
                  <a:srgbClr val="000000"/>
                </a:solidFill>
                <a:latin typeface="Times New Roman"/>
              </a:rPr>
              <a:t>%</a:t>
            </a:r>
            <a:r>
              <a:rPr lang="ru-RU" sz="200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600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Ученик 1, Ученик 2, Ученик 3, Ученик 4</a:t>
            </a:r>
            <a:r>
              <a:rPr lang="de-CH" sz="1600" spc="-1" dirty="0">
                <a:solidFill>
                  <a:srgbClr val="000000"/>
                </a:solidFill>
                <a:latin typeface="Times New Roman"/>
              </a:rPr>
              <a:t>) </a:t>
            </a:r>
            <a:endParaRPr lang="de-CH" sz="1600" spc="-1" dirty="0">
              <a:solidFill>
                <a:prstClr val="black"/>
              </a:solidFill>
            </a:endParaRPr>
          </a:p>
          <a:p>
            <a:pPr marL="274320" indent="-27360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ru-RU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4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400" b="1" spc="-1" dirty="0">
              <a:solidFill>
                <a:srgbClr val="000000"/>
              </a:solidFill>
              <a:latin typeface="Times New Roman"/>
            </a:endParaRPr>
          </a:p>
          <a:p>
            <a:pPr marL="7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</a:pPr>
            <a:endParaRPr lang="ru-RU" sz="14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CH" sz="1400" b="0" strike="noStrike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353962" y="3645024"/>
            <a:ext cx="4142798" cy="2714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/>
          </a:bodyPr>
          <a:lstStyle/>
          <a:p>
            <a:pPr marL="7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</a:pPr>
            <a:r>
              <a:rPr lang="de-CH" sz="1800" b="1" i="1" strike="noStrike" spc="-1" dirty="0" err="1">
                <a:solidFill>
                  <a:srgbClr val="000000"/>
                </a:solidFill>
                <a:latin typeface="Times New Roman"/>
              </a:rPr>
              <a:t>Учащиеся</a:t>
            </a:r>
            <a:r>
              <a:rPr lang="de-CH" sz="18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1" i="1" strike="noStrike" spc="-1" dirty="0" err="1">
                <a:solidFill>
                  <a:srgbClr val="000000"/>
                </a:solidFill>
                <a:latin typeface="Times New Roman"/>
              </a:rPr>
              <a:t>должны</a:t>
            </a:r>
            <a:r>
              <a:rPr lang="de-CH" sz="1800" b="1" i="1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de-CH" sz="18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7</a:t>
            </a:r>
            <a:r>
              <a:rPr lang="de-CH" sz="1800" b="0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писать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под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диктовку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разборчиво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аккуратно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текст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из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75-80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слов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изученными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правилами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1800" b="0" strike="noStrike" spc="-1" dirty="0" err="1">
                <a:solidFill>
                  <a:srgbClr val="000000"/>
                </a:solidFill>
                <a:latin typeface="Times New Roman"/>
              </a:rPr>
              <a:t>правописания</a:t>
            </a:r>
            <a:r>
              <a:rPr lang="de-CH" sz="18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CH" sz="18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360"/>
              </a:spcBef>
            </a:pPr>
            <a:endParaRPr lang="de-CH" sz="1800" b="0" strike="noStrike" spc="-1" dirty="0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4496760" y="3861048"/>
            <a:ext cx="4189320" cy="2498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720" lvl="0">
              <a:spcBef>
                <a:spcPts val="281"/>
              </a:spcBef>
              <a:buClr>
                <a:srgbClr val="0BD0D9"/>
              </a:buClr>
              <a:buSzPct val="95000"/>
            </a:pPr>
            <a:r>
              <a:rPr lang="ru-RU" sz="2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. </a:t>
            </a:r>
            <a:r>
              <a:rPr lang="ru-RU" sz="2000" strike="noStrike" spc="-1" dirty="0" smtClean="0">
                <a:solidFill>
                  <a:srgbClr val="000000"/>
                </a:solidFill>
                <a:latin typeface="Times New Roman"/>
              </a:rPr>
              <a:t>4 учащихся - 80</a:t>
            </a:r>
            <a:r>
              <a:rPr lang="de-CH" sz="2000" strike="noStrike" spc="-1" dirty="0" smtClean="0">
                <a:solidFill>
                  <a:srgbClr val="000000"/>
                </a:solidFill>
                <a:latin typeface="Times New Roman"/>
              </a:rPr>
              <a:t>%</a:t>
            </a:r>
            <a:r>
              <a:rPr lang="de-CH" sz="1600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Ученик 1, Ученик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3,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Ученик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4,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Ученик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de-CH" sz="1600" spc="-1" dirty="0" smtClean="0">
                <a:solidFill>
                  <a:srgbClr val="000000"/>
                </a:solidFill>
                <a:latin typeface="Times New Roman"/>
              </a:rPr>
              <a:t>) </a:t>
            </a:r>
            <a:endParaRPr lang="de-CH" sz="1600" spc="-1" dirty="0">
              <a:solidFill>
                <a:prstClr val="black"/>
              </a:solidFill>
            </a:endParaRPr>
          </a:p>
          <a:p>
            <a:pPr marL="720">
              <a:spcBef>
                <a:spcPts val="439"/>
              </a:spcBef>
              <a:buClr>
                <a:srgbClr val="0BD0D9"/>
              </a:buClr>
              <a:buSzPct val="95000"/>
            </a:pPr>
            <a:r>
              <a:rPr lang="ru-RU" sz="2000" strike="noStrike" spc="-1" dirty="0" smtClean="0">
                <a:solidFill>
                  <a:srgbClr val="000000"/>
                </a:solidFill>
                <a:latin typeface="Times New Roman"/>
              </a:rPr>
              <a:t>  </a:t>
            </a:r>
            <a:endParaRPr lang="de-CH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CH" sz="2400" b="1" i="1" strike="noStrike" spc="-1" dirty="0">
                <a:solidFill>
                  <a:srgbClr val="04617B"/>
                </a:solidFill>
                <a:latin typeface="Times New Roman"/>
              </a:rPr>
              <a:t>В РЕЗУЛЬТАТЕ ИЗУЧЕНИЯ </a:t>
            </a:r>
            <a:r>
              <a:rPr lang="de-CH" sz="2400" b="1" i="1" u="sng" strike="noStrike" spc="-1" dirty="0">
                <a:solidFill>
                  <a:srgbClr val="04617B"/>
                </a:solidFill>
                <a:uFillTx/>
                <a:latin typeface="Times New Roman"/>
              </a:rPr>
              <a:t>ЛИТЕРАТУРНОГО ЧТЕНИЯ </a:t>
            </a:r>
            <a:r>
              <a:rPr lang="ru-RU" sz="2400" b="1" i="1" strike="noStrike" spc="-1" dirty="0" smtClean="0">
                <a:solidFill>
                  <a:srgbClr val="04617B"/>
                </a:solidFill>
                <a:latin typeface="Times New Roman"/>
              </a:rPr>
              <a:t>выпускники </a:t>
            </a:r>
            <a:r>
              <a:rPr lang="ru-RU" sz="2400" b="1" i="1" strike="noStrike" spc="-1" smtClean="0">
                <a:solidFill>
                  <a:srgbClr val="04617B"/>
                </a:solidFill>
                <a:latin typeface="Times New Roman"/>
              </a:rPr>
              <a:t>начальной школы</a:t>
            </a:r>
            <a:r>
              <a:rPr lang="de-CH" sz="2400" b="1" i="1" strike="noStrike" spc="-1" smtClean="0">
                <a:solidFill>
                  <a:srgbClr val="04617B"/>
                </a:solidFill>
                <a:latin typeface="Times New Roman"/>
              </a:rPr>
              <a:t> </a:t>
            </a:r>
            <a:r>
              <a:rPr lang="de-CH" sz="2400" b="1" i="1" strike="noStrike" spc="-1" dirty="0" smtClean="0">
                <a:solidFill>
                  <a:srgbClr val="04617B"/>
                </a:solidFill>
                <a:latin typeface="Times New Roman"/>
              </a:rPr>
              <a:t>ДОЛЖНЫ</a:t>
            </a:r>
            <a:r>
              <a:rPr lang="ru-RU" sz="2400" b="1" i="1" strike="noStrike" spc="-1" dirty="0" smtClean="0">
                <a:solidFill>
                  <a:srgbClr val="04617B"/>
                </a:solidFill>
                <a:latin typeface="Times New Roman"/>
              </a:rPr>
              <a:t>:</a:t>
            </a:r>
            <a:r>
              <a:rPr dirty="0"/>
              <a:t/>
            </a:r>
            <a:br>
              <a:rPr dirty="0"/>
            </a:br>
            <a:endParaRPr lang="de-CH" sz="2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57200" y="1855080"/>
            <a:ext cx="403956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4645080" y="1859760"/>
            <a:ext cx="404100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427703" y="1859760"/>
            <a:ext cx="4039560" cy="38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>
            <a:normAutofit fontScale="85000"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1.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Наз</a:t>
            </a:r>
            <a:r>
              <a:rPr lang="ru-RU" sz="2200" b="1" i="1" strike="noStrike" spc="-1" dirty="0" smtClean="0">
                <a:solidFill>
                  <a:srgbClr val="000000"/>
                </a:solidFill>
                <a:latin typeface="Times New Roman"/>
              </a:rPr>
              <a:t>ы</a:t>
            </a:r>
            <a:r>
              <a:rPr lang="de-CH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ва</a:t>
            </a:r>
            <a:r>
              <a:rPr lang="ru-RU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ть</a:t>
            </a:r>
            <a:r>
              <a:rPr lang="de-CH" sz="22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200" b="1" i="1" spc="-1" dirty="0" smtClean="0">
                <a:solidFill>
                  <a:srgbClr val="000000"/>
                </a:solidFill>
                <a:latin typeface="Times New Roman"/>
              </a:rPr>
              <a:t>передавать </a:t>
            </a:r>
            <a:r>
              <a:rPr lang="de-CH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основное</a:t>
            </a:r>
            <a:r>
              <a:rPr lang="de-CH" sz="22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содержание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изученных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литературных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произведений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; 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имена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отчества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и 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фамилии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их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авторов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200" b="1" i="1" strike="noStrike" spc="-1" dirty="0" smtClean="0">
                <a:solidFill>
                  <a:srgbClr val="000000"/>
                </a:solidFill>
                <a:latin typeface="Times New Roman"/>
              </a:rPr>
              <a:t>Различать э</a:t>
            </a:r>
            <a:r>
              <a:rPr lang="de-CH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лементы</a:t>
            </a:r>
            <a:r>
              <a:rPr lang="de-CH" sz="22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книги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обложка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оглавление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титульный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лист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иллюстрация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аннотация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);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2200" b="1" i="1" strike="noStrike" spc="-1" dirty="0" smtClean="0">
                <a:solidFill>
                  <a:srgbClr val="000000"/>
                </a:solidFill>
                <a:latin typeface="Times New Roman"/>
              </a:rPr>
              <a:t>Н</a:t>
            </a:r>
            <a:r>
              <a:rPr lang="de-CH" sz="2200" b="1" i="1" strike="noStrike" spc="-1" dirty="0" err="1" smtClean="0">
                <a:solidFill>
                  <a:srgbClr val="000000"/>
                </a:solidFill>
                <a:latin typeface="Times New Roman"/>
              </a:rPr>
              <a:t>азывать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приводить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1" i="1" strike="noStrike" spc="-1" dirty="0" err="1">
                <a:solidFill>
                  <a:srgbClr val="000000"/>
                </a:solidFill>
                <a:latin typeface="Times New Roman"/>
              </a:rPr>
              <a:t>примеры</a:t>
            </a:r>
            <a:r>
              <a:rPr lang="de-CH" sz="2200" b="1" i="1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сказок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народных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литературных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стихов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рассказов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из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круга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детского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CH" sz="2200" b="0" strike="noStrike" spc="-1" dirty="0" err="1">
                <a:solidFill>
                  <a:srgbClr val="000000"/>
                </a:solidFill>
                <a:latin typeface="Times New Roman"/>
              </a:rPr>
              <a:t>чтения</a:t>
            </a:r>
            <a:r>
              <a:rPr lang="de-CH" sz="22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CH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4659166" y="1869725"/>
            <a:ext cx="4041000" cy="38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1.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5 </a:t>
            </a:r>
            <a:r>
              <a:rPr lang="de-CH" sz="2200" b="0" strike="noStrike" spc="-1" dirty="0" err="1" smtClean="0">
                <a:solidFill>
                  <a:srgbClr val="000000"/>
                </a:solidFill>
                <a:latin typeface="Constantia"/>
              </a:rPr>
              <a:t>чел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-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100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%;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2. </a:t>
            </a:r>
            <a:r>
              <a:rPr lang="ru-RU" sz="2200" spc="-1" dirty="0" smtClean="0">
                <a:solidFill>
                  <a:srgbClr val="000000"/>
                </a:solidFill>
                <a:latin typeface="Constantia"/>
              </a:rPr>
              <a:t>5 </a:t>
            </a:r>
            <a:r>
              <a:rPr lang="de-CH" sz="2200" b="0" strike="noStrike" spc="-1" dirty="0" err="1" smtClean="0">
                <a:solidFill>
                  <a:srgbClr val="000000"/>
                </a:solidFill>
                <a:latin typeface="Constantia"/>
              </a:rPr>
              <a:t>чел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–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100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%;</a:t>
            </a: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3.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3 </a:t>
            </a:r>
            <a:r>
              <a:rPr lang="de-CH" sz="2200" b="0" strike="noStrike" spc="-1" dirty="0" err="1" smtClean="0">
                <a:solidFill>
                  <a:srgbClr val="000000"/>
                </a:solidFill>
                <a:latin typeface="Constantia"/>
              </a:rPr>
              <a:t>чел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de-CH" sz="2200" b="0" strike="noStrike" spc="-1" dirty="0">
                <a:solidFill>
                  <a:srgbClr val="000000"/>
                </a:solidFill>
                <a:latin typeface="Constantia"/>
              </a:rPr>
              <a:t>–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60</a:t>
            </a:r>
            <a:r>
              <a:rPr lang="de-CH" sz="2200" b="0" strike="noStrike" spc="-1" dirty="0" smtClean="0">
                <a:solidFill>
                  <a:srgbClr val="000000"/>
                </a:solidFill>
                <a:latin typeface="Constantia"/>
              </a:rPr>
              <a:t>%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onstantia"/>
              </a:rPr>
              <a:t> </a:t>
            </a:r>
            <a:r>
              <a:rPr lang="ru-RU" sz="2200" spc="-1" dirty="0" smtClean="0">
                <a:solidFill>
                  <a:srgbClr val="000000"/>
                </a:solidFill>
                <a:latin typeface="Constantia"/>
              </a:rPr>
              <a:t>(</a:t>
            </a:r>
            <a:r>
              <a:rPr lang="ru-RU" sz="2200" spc="-1" dirty="0">
                <a:solidFill>
                  <a:srgbClr val="000000"/>
                </a:solidFill>
                <a:latin typeface="Constantia"/>
              </a:rPr>
              <a:t>Ученик 1, </a:t>
            </a:r>
            <a:r>
              <a:rPr lang="ru-RU" sz="2200" spc="-1" dirty="0" smtClean="0">
                <a:solidFill>
                  <a:srgbClr val="000000"/>
                </a:solidFill>
                <a:latin typeface="Constantia"/>
              </a:rPr>
              <a:t>Ученик </a:t>
            </a:r>
            <a:r>
              <a:rPr lang="ru-RU" sz="2200" spc="-1" dirty="0">
                <a:solidFill>
                  <a:srgbClr val="000000"/>
                </a:solidFill>
                <a:latin typeface="Constantia"/>
              </a:rPr>
              <a:t>3, Ученик 4) </a:t>
            </a:r>
          </a:p>
          <a:p>
            <a:pPr marL="274320" indent="-273600">
              <a:lnSpc>
                <a:spcPct val="100000"/>
              </a:lnSpc>
              <a:spcBef>
                <a:spcPts val="439"/>
              </a:spcBef>
            </a:pPr>
            <a:endParaRPr lang="de-CH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1193</TotalTime>
  <Words>991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  КЛАССА</vt:lpstr>
      <vt:lpstr>Презентация PowerPoint</vt:lpstr>
      <vt:lpstr>Презентация PowerPoint</vt:lpstr>
      <vt:lpstr>Презентация PowerPoint</vt:lpstr>
      <vt:lpstr>Пятиклассники еще очень нуждаются в позитивных отзывах педагога. Ситуация успеха и эмоциональные переживания, связанные с адаптацией, продолжают оставаться действенными мотивами для успешного обучения.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 открытки .</dc:title>
  <dc:creator>ангелиночка</dc:creator>
  <cp:lastModifiedBy>Teacher</cp:lastModifiedBy>
  <cp:revision>117</cp:revision>
  <dcterms:created xsi:type="dcterms:W3CDTF">2014-10-31T12:06:04Z</dcterms:created>
  <dcterms:modified xsi:type="dcterms:W3CDTF">2020-01-29T13:10:00Z</dcterms:modified>
  <dc:language>de-CH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