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5" r:id="rId3"/>
  </p:sldMasterIdLst>
  <p:notesMasterIdLst>
    <p:notesMasterId r:id="rId8"/>
  </p:notesMasterIdLst>
  <p:sldIdLst>
    <p:sldId id="259" r:id="rId4"/>
    <p:sldId id="264" r:id="rId5"/>
    <p:sldId id="261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1FB122-1A4C-4D9E-A598-13E3803FA48E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4DE570-0E70-4EEA-B432-C0F6D96977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115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746E5-91EF-491E-B7D6-C960D9DB7F97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819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0486-A3E9-478B-9BD3-64D0A9E05CF6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B0658-5A3F-409D-99AE-CF95A278E0C7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051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31335-C355-44CD-A30F-05B8587D69AD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B832E-5E4D-4DB2-8384-537F058C8511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071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C9D1D-1E0E-457A-91D5-13F820B9097F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D2A0A-D34D-4233-903B-002C676190F3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2402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E1B66-1606-4BF8-98AA-F2A1924DE798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428BB-1C4D-40A7-A430-2D1A0F09F8F6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2020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17CB7-6E06-480C-9364-DC533035DFE3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64A5B-3E44-435C-BF5F-E6BF20A72DEC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6472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07D2E-360E-4162-BE81-0CD5BCE14858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53FCF-9A0F-4BFC-92A1-6A982320EBEA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1628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B7F19-06A2-4B87-BFD3-ABF902F247C5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3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2755E-31C2-4510-B039-D075908ADF9D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3601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6CD55-4CF8-4901-8A30-4B3780D17212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C668A-1F43-472A-BC44-2A46C96FD7C5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371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0D874-2104-4CEE-92B0-C087758DCF57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B97AC-A1A1-4167-885A-D065B102AFB9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4811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E2D3E-9FD1-418B-BFA6-67DB9CC2D174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FA612-8F90-4990-8B25-6F5BFC5F6FB5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827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C9925-9605-45ED-B07E-D87BC419773C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07F7A-9C69-4458-A8A5-FDB4295C7DBF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6421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330D4ED-3EE5-4621-87A4-C0197946D2C5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9536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5111A-5D6D-4FDF-BEB8-9C5E2BE1AE05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7ED080-460D-42BE-BFA0-98B791B55E45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265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F7322-6C5F-4591-95FC-BD56F4C4D544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4C198-8F4C-413B-980C-36B67DEF848F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803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27F56-605C-4E5E-8B76-9E5B88D88830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68ED7-EEBC-42F6-9BD6-1E67781D5C93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504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EF109-CB64-4761-BA6A-06CB882DB5BF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7B62C-6475-4B47-8388-002BA42D87FB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9289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CFCEC-9187-4210-AD27-2F0CB5AEAD60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00284-4598-40AD-869A-FF064BEF49EC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0394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46D85-5AA1-4336-8DF0-A77D2BBF2E1C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F43D0-39D7-4DC3-B888-F644821F1AEB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054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1DC1D-179B-4675-9A04-12D99DD3884C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3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3D0FD-143E-4B08-A7A0-F19680ABE132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4450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D4094-57EC-4045-AA7F-28E34A9866AE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0B1EF-B2D1-4D10-9477-992BE2675D80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2541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4C9B9-27F4-40BB-9E10-D6BEEDAE4536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F4993-45DD-48C4-BE52-3E2677E5E2FD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7625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39C7D-ED47-4B7F-97A7-78E0C4C7EA98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1FB31-88AB-45AC-9310-6A1898B9E5A3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8009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60C0D-D0D6-4108-AF19-EA95DAE30293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FF563-F0D3-4FB3-830D-02955DC8E87C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706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62000">
              <a:schemeClr val="accent1">
                <a:tint val="50000"/>
                <a:satMod val="200000"/>
              </a:schemeClr>
            </a:gs>
            <a:gs pos="62000">
              <a:schemeClr val="accent1">
                <a:tint val="64000"/>
                <a:satMod val="160000"/>
              </a:schemeClr>
            </a:gs>
            <a:gs pos="32000">
              <a:srgbClr val="92D050"/>
            </a:gs>
            <a:gs pos="98000">
              <a:schemeClr val="accent2">
                <a:lumMod val="75000"/>
              </a:schemeClr>
            </a:gs>
            <a:gs pos="66000">
              <a:schemeClr val="accent1">
                <a:tint val="43000"/>
                <a:satMod val="190000"/>
              </a:schemeClr>
            </a:gs>
          </a:gsLst>
          <a:lin ang="9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90E9D5E-14FD-4CB7-BF3B-8EB52EEAC63F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D173086-D635-43E1-AA6D-41852D9C44EB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162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62000">
              <a:schemeClr val="accent1">
                <a:tint val="50000"/>
                <a:satMod val="200000"/>
              </a:schemeClr>
            </a:gs>
            <a:gs pos="62000">
              <a:schemeClr val="accent1">
                <a:tint val="64000"/>
                <a:satMod val="160000"/>
              </a:schemeClr>
            </a:gs>
            <a:gs pos="32000">
              <a:srgbClr val="92D050"/>
            </a:gs>
            <a:gs pos="98000">
              <a:schemeClr val="accent2">
                <a:lumMod val="75000"/>
              </a:schemeClr>
            </a:gs>
            <a:gs pos="66000">
              <a:schemeClr val="accent1">
                <a:tint val="43000"/>
                <a:satMod val="190000"/>
              </a:schemeClr>
            </a:gs>
          </a:gsLst>
          <a:lin ang="9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2D81A4-C822-4981-9D09-6A96703AA7B9}" type="datetime1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23.06.2022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1D73868-DDAF-496F-B2B2-01D38CEBF1E6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445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62000">
              <a:schemeClr val="accent1">
                <a:tint val="50000"/>
                <a:satMod val="200000"/>
              </a:schemeClr>
            </a:gs>
            <a:gs pos="62000">
              <a:schemeClr val="accent1">
                <a:tint val="64000"/>
                <a:satMod val="160000"/>
              </a:schemeClr>
            </a:gs>
            <a:gs pos="32000">
              <a:schemeClr val="accent4">
                <a:lumMod val="40000"/>
                <a:lumOff val="60000"/>
              </a:schemeClr>
            </a:gs>
            <a:gs pos="98000">
              <a:schemeClr val="bg2"/>
            </a:gs>
            <a:gs pos="66000">
              <a:schemeClr val="tx2">
                <a:lumMod val="40000"/>
                <a:lumOff val="60000"/>
              </a:schemeClr>
            </a:gs>
          </a:gsLst>
          <a:lin ang="9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412776"/>
            <a:ext cx="8686800" cy="3312368"/>
          </a:xfrm>
        </p:spPr>
        <p:txBody>
          <a:bodyPr>
            <a:normAutofit fontScale="90000"/>
          </a:bodyPr>
          <a:lstStyle/>
          <a:p>
            <a:pPr marL="514350" indent="-514350" algn="ctr" eaLnBrk="1" fontAlgn="auto" hangingPunct="1">
              <a:spcAft>
                <a:spcPts val="0"/>
              </a:spcAft>
              <a:defRPr/>
            </a:pPr>
            <a:r>
              <a:rPr lang="ru-RU" sz="44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Р</a:t>
            </a:r>
            <a:r>
              <a:rPr lang="ru-RU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езультаты </a:t>
            </a:r>
            <a:r>
              <a:rPr lang="ru-RU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независимой оценки </a:t>
            </a:r>
            <a:br>
              <a:rPr lang="ru-RU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качества знаний </a:t>
            </a:r>
            <a:br>
              <a:rPr lang="ru-RU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в 2021-2022 учебном году</a:t>
            </a:r>
            <a:br>
              <a:rPr lang="ru-RU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на уровне основного общего и среднего общего образования.</a:t>
            </a:r>
            <a:r>
              <a:rPr lang="en-US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en-US" b="1" dirty="0" smtClean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2C3B37-A351-438B-B3B4-02CDF0E63A45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1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96137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DF43D0-39D7-4DC3-B888-F644821F1AEB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2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384498"/>
              </p:ext>
            </p:extLst>
          </p:nvPr>
        </p:nvGraphicFramePr>
        <p:xfrm>
          <a:off x="-36511" y="0"/>
          <a:ext cx="9152927" cy="6644568"/>
        </p:xfrm>
        <a:graphic>
          <a:graphicData uri="http://schemas.openxmlformats.org/drawingml/2006/table">
            <a:tbl>
              <a:tblPr firstRow="1" firstCol="1" bandRow="1"/>
              <a:tblGrid>
                <a:gridCol w="360859"/>
                <a:gridCol w="1767946"/>
                <a:gridCol w="1270320"/>
                <a:gridCol w="1046146"/>
                <a:gridCol w="1046146"/>
                <a:gridCol w="971421"/>
                <a:gridCol w="1120871"/>
                <a:gridCol w="1569218"/>
              </a:tblGrid>
              <a:tr h="896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Виды независимой оценки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(полное наименование)*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Наименование организации, проводящей независимую оценку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Сроки проведения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независимой оценки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Классы, охваченные независимой оценкой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Количество участников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Наименование предметов независимой оценки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Краткие выводы (результаты, анализ, 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 успешности, достижение поставленных целей)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566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РДР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Минобразования МО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21.09.21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67%- уровень успешности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233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РДР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Минобразования МО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11.10.21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обществознание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100%- уровень успешности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900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РДР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Минобразования МО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14.10.21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83%- уровень успешности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66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Итоговое сочинение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Минобразования МО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01.12.21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100%- уровень успешности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76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Тренировочная работа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СтатГрад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23.09.21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100%- уровень успешности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060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Тренировочная работа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СтатГрад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24.09.21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биология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 - уровень успешности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274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Тренировочная работа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СтатГрад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27.09.21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химия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50% - уровень успешности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421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Тренировочная работа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СтатГрад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20.10.21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информатика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 - уровень успешности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80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Тренировочная работа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СтатГрад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27.10.21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информатика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 - уровень успешности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32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Тренировочная работа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СтатГрад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09.11.21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биология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 - уровень успешности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672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МЭ ВсОШ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ОЦ «Взлёт»  Гимназии им. Е.М. Примакова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20.10.21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экология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победитель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35104"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12</a:t>
                      </a:r>
                      <a:endParaRPr lang="ru-RU" sz="900" dirty="0"/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МЭ ВсОШ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ОЦ «Взлёт»  Гимназии им. Е.М. Примакова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08.11.21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6,8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астрономия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призёр, 1 участник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МЭ ВсОШ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ОЦ «Взлёт»  Гимназии им. Е.М. Примакова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13.11.21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6, 8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победитель, 1 участник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08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МЭ ВсОШ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ОЦ «Взлёт»  Гимназии им. Е.М. Примакова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28.11.21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информатика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призёр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06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045" marR="56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МЭ ВсОШ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ОЦ «Взлёт»  Гимназии им. Е.М. Примакова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04.12.21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физика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победитель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288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62000">
              <a:schemeClr val="accent1">
                <a:tint val="50000"/>
                <a:satMod val="200000"/>
              </a:schemeClr>
            </a:gs>
            <a:gs pos="62000">
              <a:schemeClr val="accent1">
                <a:tint val="64000"/>
                <a:satMod val="160000"/>
              </a:schemeClr>
            </a:gs>
            <a:gs pos="32000">
              <a:schemeClr val="accent4">
                <a:lumMod val="40000"/>
                <a:lumOff val="60000"/>
              </a:schemeClr>
            </a:gs>
            <a:gs pos="98000">
              <a:schemeClr val="bg2"/>
            </a:gs>
            <a:gs pos="66000">
              <a:schemeClr val="tx2">
                <a:lumMod val="40000"/>
                <a:lumOff val="60000"/>
              </a:schemeClr>
            </a:gs>
          </a:gsLst>
          <a:lin ang="9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66029332"/>
              </p:ext>
            </p:extLst>
          </p:nvPr>
        </p:nvGraphicFramePr>
        <p:xfrm>
          <a:off x="230257" y="476672"/>
          <a:ext cx="8734231" cy="3763577"/>
        </p:xfrm>
        <a:graphic>
          <a:graphicData uri="http://schemas.openxmlformats.org/drawingml/2006/table">
            <a:tbl>
              <a:tblPr/>
              <a:tblGrid>
                <a:gridCol w="1331640"/>
                <a:gridCol w="1080120"/>
                <a:gridCol w="1512168"/>
                <a:gridCol w="1872208"/>
                <a:gridCol w="1512168"/>
                <a:gridCol w="1425927"/>
              </a:tblGrid>
              <a:tr h="210831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Региональная диагностическая работа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831"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Наименование муниципального образования: 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г.о.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Балашиха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AC9"/>
                    </a:solidFill>
                  </a:tcPr>
                </a:tc>
              </a:tr>
              <a:tr h="414587"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Наименование образовательного учреждения: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АНОО  «Лицей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"Интеллект"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AC9"/>
                    </a:solidFill>
                  </a:tcPr>
                </a:tc>
              </a:tr>
              <a:tr h="210831"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Класс: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AC9"/>
                    </a:solidFill>
                  </a:tcPr>
                </a:tc>
              </a:tr>
              <a:tr h="210831"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Метапредметная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работа 17.02.2022 г.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AC9"/>
                    </a:solidFill>
                  </a:tcPr>
                </a:tc>
              </a:tr>
              <a:tr h="105840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Уровни оценивания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Низкий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уровень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20% </a:t>
                      </a:r>
                      <a:endParaRPr lang="ru-RU" sz="18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 fontAlgn="b"/>
                      <a:endParaRPr lang="ru-RU" sz="18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Пониженный</a:t>
                      </a:r>
                    </a:p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уровень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21%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- 40%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b"/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Базовый</a:t>
                      </a:r>
                    </a:p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уровень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41%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60%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b"/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Повышенный уровень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61%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80%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Высокий уровень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более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81% 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597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Ф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И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обучаю-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щихся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Ученик 1</a:t>
                      </a:r>
                    </a:p>
                    <a:p>
                      <a:pPr algn="ctr" fontAlgn="b"/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(38,10%)</a:t>
                      </a:r>
                    </a:p>
                    <a:p>
                      <a:pPr algn="ctr" fontAlgn="b"/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Ученик 2</a:t>
                      </a:r>
                    </a:p>
                    <a:p>
                      <a:pPr algn="ctr" fontAlgn="b"/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(33,33%)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Ученик 3</a:t>
                      </a:r>
                    </a:p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(57,14%)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Ученик 4</a:t>
                      </a:r>
                    </a:p>
                    <a:p>
                      <a:pPr algn="ctr"/>
                      <a:r>
                        <a:rPr lang="ru-RU" dirty="0" smtClean="0"/>
                        <a:t>(95,24%)</a:t>
                      </a:r>
                      <a:endParaRPr lang="ru-RU" dirty="0"/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219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62000">
              <a:schemeClr val="accent1">
                <a:tint val="50000"/>
                <a:satMod val="200000"/>
              </a:schemeClr>
            </a:gs>
            <a:gs pos="62000">
              <a:schemeClr val="accent1">
                <a:tint val="64000"/>
                <a:satMod val="160000"/>
              </a:schemeClr>
            </a:gs>
            <a:gs pos="32000">
              <a:schemeClr val="accent4">
                <a:lumMod val="40000"/>
                <a:lumOff val="60000"/>
              </a:schemeClr>
            </a:gs>
            <a:gs pos="98000">
              <a:schemeClr val="bg2"/>
            </a:gs>
            <a:gs pos="66000">
              <a:schemeClr val="tx2">
                <a:lumMod val="40000"/>
                <a:lumOff val="60000"/>
              </a:schemeClr>
            </a:gs>
          </a:gsLst>
          <a:lin ang="9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53476933"/>
              </p:ext>
            </p:extLst>
          </p:nvPr>
        </p:nvGraphicFramePr>
        <p:xfrm>
          <a:off x="179512" y="523507"/>
          <a:ext cx="8712968" cy="3272635"/>
        </p:xfrm>
        <a:graphic>
          <a:graphicData uri="http://schemas.openxmlformats.org/drawingml/2006/table">
            <a:tbl>
              <a:tblPr/>
              <a:tblGrid>
                <a:gridCol w="1273814"/>
                <a:gridCol w="1033216"/>
                <a:gridCol w="1446502"/>
                <a:gridCol w="2341956"/>
                <a:gridCol w="1377621"/>
                <a:gridCol w="1239859"/>
              </a:tblGrid>
              <a:tr h="282946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Региональная диагностическая работа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946"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Наименование муниципального образования: 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г.о.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Балашиха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AC9"/>
                    </a:solidFill>
                  </a:tcPr>
                </a:tc>
              </a:tr>
              <a:tr h="395362"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Наименование образовательного учреждения: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АНОО  «Лицей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"Интеллект"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AC9"/>
                    </a:solidFill>
                  </a:tcPr>
                </a:tc>
              </a:tr>
              <a:tr h="282946"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Класс: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AC9"/>
                    </a:solidFill>
                  </a:tcPr>
                </a:tc>
              </a:tr>
              <a:tr h="282946"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Метапредметная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работа 12.05.2022 г.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AC9"/>
                    </a:solidFill>
                  </a:tcPr>
                </a:tc>
              </a:tr>
              <a:tr h="110330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Уровни оценивания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Низкий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уровень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20% </a:t>
                      </a:r>
                      <a:endParaRPr lang="ru-RU" sz="18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 fontAlgn="b"/>
                      <a:endParaRPr lang="ru-RU" sz="18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Пониженный</a:t>
                      </a:r>
                    </a:p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уровень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21%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- 40%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b"/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Базовый</a:t>
                      </a:r>
                    </a:p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уровень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41%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60%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b"/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Повышенный уровень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61%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80%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Высокий уровень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более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81% 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08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Ф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И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обучаю-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щихся</a:t>
                      </a:r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Ученик 1</a:t>
                      </a:r>
                    </a:p>
                    <a:p>
                      <a:pPr algn="ctr" fontAlgn="b"/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(34,62%)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Ученик 2 (53,85%)</a:t>
                      </a:r>
                    </a:p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Ученик 3(42,31%)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Ученик 4</a:t>
                      </a:r>
                    </a:p>
                    <a:p>
                      <a:pPr algn="ctr"/>
                      <a:r>
                        <a:rPr lang="ru-RU" dirty="0" smtClean="0"/>
                        <a:t>(88,46%)</a:t>
                      </a:r>
                      <a:endParaRPr lang="ru-RU" dirty="0"/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677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1_Тре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1_Тре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Бумажная">
    <a:dk1>
      <a:sysClr val="windowText" lastClr="000000"/>
    </a:dk1>
    <a:lt1>
      <a:sysClr val="window" lastClr="FFFFFF"/>
    </a:lt1>
    <a:dk2>
      <a:srgbClr val="444D26"/>
    </a:dk2>
    <a:lt2>
      <a:srgbClr val="FEFAC9"/>
    </a:lt2>
    <a:accent1>
      <a:srgbClr val="A5B592"/>
    </a:accent1>
    <a:accent2>
      <a:srgbClr val="F3A447"/>
    </a:accent2>
    <a:accent3>
      <a:srgbClr val="E7BC29"/>
    </a:accent3>
    <a:accent4>
      <a:srgbClr val="D092A7"/>
    </a:accent4>
    <a:accent5>
      <a:srgbClr val="9C85C0"/>
    </a:accent5>
    <a:accent6>
      <a:srgbClr val="809EC2"/>
    </a:accent6>
    <a:hlink>
      <a:srgbClr val="8E58B6"/>
    </a:hlink>
    <a:folHlink>
      <a:srgbClr val="7F6F6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456</Words>
  <Application>Microsoft Office PowerPoint</Application>
  <PresentationFormat>Экран (4:3)</PresentationFormat>
  <Paragraphs>194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Тема Office</vt:lpstr>
      <vt:lpstr>11_Трек</vt:lpstr>
      <vt:lpstr>21_Трек</vt:lpstr>
      <vt:lpstr>Результаты независимой оценки  качества знаний  в 2021-2022 учебном году на уровне основного общего и среднего общего образования.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Irina</dc:creator>
  <cp:lastModifiedBy>Наталия</cp:lastModifiedBy>
  <cp:revision>4</cp:revision>
  <dcterms:created xsi:type="dcterms:W3CDTF">2022-06-03T12:46:58Z</dcterms:created>
  <dcterms:modified xsi:type="dcterms:W3CDTF">2022-06-23T10:13:38Z</dcterms:modified>
</cp:coreProperties>
</file>