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</p:sldMasterIdLst>
  <p:notesMasterIdLst>
    <p:notesMasterId r:id="rId14"/>
  </p:notesMasterIdLst>
  <p:sldIdLst>
    <p:sldId id="263" r:id="rId5"/>
    <p:sldId id="256" r:id="rId6"/>
    <p:sldId id="257" r:id="rId7"/>
    <p:sldId id="262" r:id="rId8"/>
    <p:sldId id="258" r:id="rId9"/>
    <p:sldId id="259" r:id="rId10"/>
    <p:sldId id="264" r:id="rId11"/>
    <p:sldId id="261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Лист3!$B$33:$C$33</c:f>
              <c:strCache>
                <c:ptCount val="1"/>
                <c:pt idx="0">
                  <c:v>     I четв.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Лист3!$E$32:$Q$32</c:f>
              <c:strCache>
                <c:ptCount val="11"/>
                <c:pt idx="0">
                  <c:v>2 класс</c:v>
                </c:pt>
                <c:pt idx="1">
                  <c:v>3 класс</c:v>
                </c:pt>
                <c:pt idx="2">
                  <c:v>4 класс</c:v>
                </c:pt>
                <c:pt idx="3">
                  <c:v>5 класс</c:v>
                </c:pt>
                <c:pt idx="4">
                  <c:v>6 класс</c:v>
                </c:pt>
                <c:pt idx="5">
                  <c:v>7 класс</c:v>
                </c:pt>
                <c:pt idx="6">
                  <c:v>8 класс</c:v>
                </c:pt>
                <c:pt idx="7">
                  <c:v>9 класс</c:v>
                </c:pt>
                <c:pt idx="8">
                  <c:v>10 класс</c:v>
                </c:pt>
                <c:pt idx="9">
                  <c:v>11 класс</c:v>
                </c:pt>
                <c:pt idx="10">
                  <c:v>по лицею</c:v>
                </c:pt>
              </c:strCache>
            </c:strRef>
          </c:cat>
          <c:val>
            <c:numRef>
              <c:f>Лист3!$E$33:$Q$33</c:f>
              <c:numCache>
                <c:formatCode>0%</c:formatCode>
                <c:ptCount val="11"/>
                <c:pt idx="0">
                  <c:v>0.81</c:v>
                </c:pt>
                <c:pt idx="1">
                  <c:v>1</c:v>
                </c:pt>
                <c:pt idx="2">
                  <c:v>0.85</c:v>
                </c:pt>
                <c:pt idx="3">
                  <c:v>1</c:v>
                </c:pt>
                <c:pt idx="4">
                  <c:v>0.8</c:v>
                </c:pt>
                <c:pt idx="5">
                  <c:v>1</c:v>
                </c:pt>
                <c:pt idx="6">
                  <c:v>0.75</c:v>
                </c:pt>
                <c:pt idx="7">
                  <c:v>0.43</c:v>
                </c:pt>
                <c:pt idx="10">
                  <c:v>0.82</c:v>
                </c:pt>
              </c:numCache>
            </c:numRef>
          </c:val>
        </c:ser>
        <c:ser>
          <c:idx val="1"/>
          <c:order val="1"/>
          <c:tx>
            <c:strRef>
              <c:f>Лист3!$B$34:$C$34</c:f>
              <c:strCache>
                <c:ptCount val="1"/>
                <c:pt idx="0">
                  <c:v>II четв.</c:v>
                </c:pt>
              </c:strCache>
            </c:strRef>
          </c:tx>
          <c:spPr>
            <a:solidFill>
              <a:srgbClr val="9178BA"/>
            </a:solidFill>
          </c:spPr>
          <c:invertIfNegative val="0"/>
          <c:cat>
            <c:strRef>
              <c:f>Лист3!$E$32:$Q$32</c:f>
              <c:strCache>
                <c:ptCount val="11"/>
                <c:pt idx="0">
                  <c:v>2 класс</c:v>
                </c:pt>
                <c:pt idx="1">
                  <c:v>3 класс</c:v>
                </c:pt>
                <c:pt idx="2">
                  <c:v>4 класс</c:v>
                </c:pt>
                <c:pt idx="3">
                  <c:v>5 класс</c:v>
                </c:pt>
                <c:pt idx="4">
                  <c:v>6 класс</c:v>
                </c:pt>
                <c:pt idx="5">
                  <c:v>7 класс</c:v>
                </c:pt>
                <c:pt idx="6">
                  <c:v>8 класс</c:v>
                </c:pt>
                <c:pt idx="7">
                  <c:v>9 класс</c:v>
                </c:pt>
                <c:pt idx="8">
                  <c:v>10 класс</c:v>
                </c:pt>
                <c:pt idx="9">
                  <c:v>11 класс</c:v>
                </c:pt>
                <c:pt idx="10">
                  <c:v>по лицею</c:v>
                </c:pt>
              </c:strCache>
            </c:strRef>
          </c:cat>
          <c:val>
            <c:numRef>
              <c:f>Лист3!$E$34:$Q$34</c:f>
              <c:numCache>
                <c:formatCode>0%</c:formatCode>
                <c:ptCount val="11"/>
                <c:pt idx="0">
                  <c:v>0.69</c:v>
                </c:pt>
                <c:pt idx="1">
                  <c:v>1</c:v>
                </c:pt>
                <c:pt idx="2">
                  <c:v>0.85</c:v>
                </c:pt>
                <c:pt idx="3">
                  <c:v>1</c:v>
                </c:pt>
                <c:pt idx="4">
                  <c:v>0.8</c:v>
                </c:pt>
                <c:pt idx="5">
                  <c:v>0.75</c:v>
                </c:pt>
                <c:pt idx="6">
                  <c:v>0.75</c:v>
                </c:pt>
                <c:pt idx="7">
                  <c:v>0.28999999999999998</c:v>
                </c:pt>
                <c:pt idx="8">
                  <c:v>1</c:v>
                </c:pt>
                <c:pt idx="9">
                  <c:v>0.5</c:v>
                </c:pt>
                <c:pt idx="10">
                  <c:v>0.77</c:v>
                </c:pt>
              </c:numCache>
            </c:numRef>
          </c:val>
        </c:ser>
        <c:ser>
          <c:idx val="2"/>
          <c:order val="2"/>
          <c:tx>
            <c:strRef>
              <c:f>Лист3!$B$35:$C$35</c:f>
              <c:strCache>
                <c:ptCount val="1"/>
                <c:pt idx="0">
                  <c:v>III четв.</c:v>
                </c:pt>
              </c:strCache>
            </c:strRef>
          </c:tx>
          <c:invertIfNegative val="0"/>
          <c:cat>
            <c:strRef>
              <c:f>Лист3!$E$32:$Q$32</c:f>
              <c:strCache>
                <c:ptCount val="11"/>
                <c:pt idx="0">
                  <c:v>2 класс</c:v>
                </c:pt>
                <c:pt idx="1">
                  <c:v>3 класс</c:v>
                </c:pt>
                <c:pt idx="2">
                  <c:v>4 класс</c:v>
                </c:pt>
                <c:pt idx="3">
                  <c:v>5 класс</c:v>
                </c:pt>
                <c:pt idx="4">
                  <c:v>6 класс</c:v>
                </c:pt>
                <c:pt idx="5">
                  <c:v>7 класс</c:v>
                </c:pt>
                <c:pt idx="6">
                  <c:v>8 класс</c:v>
                </c:pt>
                <c:pt idx="7">
                  <c:v>9 класс</c:v>
                </c:pt>
                <c:pt idx="8">
                  <c:v>10 класс</c:v>
                </c:pt>
                <c:pt idx="9">
                  <c:v>11 класс</c:v>
                </c:pt>
                <c:pt idx="10">
                  <c:v>по лицею</c:v>
                </c:pt>
              </c:strCache>
            </c:strRef>
          </c:cat>
          <c:val>
            <c:numRef>
              <c:f>Лист3!$E$35:$Q$35</c:f>
              <c:numCache>
                <c:formatCode>0%</c:formatCode>
                <c:ptCount val="11"/>
                <c:pt idx="0">
                  <c:v>0.81</c:v>
                </c:pt>
                <c:pt idx="1">
                  <c:v>1</c:v>
                </c:pt>
                <c:pt idx="2">
                  <c:v>0.92</c:v>
                </c:pt>
                <c:pt idx="3">
                  <c:v>1</c:v>
                </c:pt>
                <c:pt idx="4">
                  <c:v>0.73</c:v>
                </c:pt>
                <c:pt idx="5">
                  <c:v>0.75</c:v>
                </c:pt>
                <c:pt idx="6">
                  <c:v>0.75</c:v>
                </c:pt>
                <c:pt idx="7">
                  <c:v>0.28999999999999998</c:v>
                </c:pt>
                <c:pt idx="10">
                  <c:v>0.8</c:v>
                </c:pt>
              </c:numCache>
            </c:numRef>
          </c:val>
        </c:ser>
        <c:ser>
          <c:idx val="3"/>
          <c:order val="3"/>
          <c:tx>
            <c:strRef>
              <c:f>Лист3!$B$36:$C$36</c:f>
              <c:strCache>
                <c:ptCount val="1"/>
                <c:pt idx="0">
                  <c:v>IV четв.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Лист3!$E$32:$Q$32</c:f>
              <c:strCache>
                <c:ptCount val="11"/>
                <c:pt idx="0">
                  <c:v>2 класс</c:v>
                </c:pt>
                <c:pt idx="1">
                  <c:v>3 класс</c:v>
                </c:pt>
                <c:pt idx="2">
                  <c:v>4 класс</c:v>
                </c:pt>
                <c:pt idx="3">
                  <c:v>5 класс</c:v>
                </c:pt>
                <c:pt idx="4">
                  <c:v>6 класс</c:v>
                </c:pt>
                <c:pt idx="5">
                  <c:v>7 класс</c:v>
                </c:pt>
                <c:pt idx="6">
                  <c:v>8 класс</c:v>
                </c:pt>
                <c:pt idx="7">
                  <c:v>9 класс</c:v>
                </c:pt>
                <c:pt idx="8">
                  <c:v>10 класс</c:v>
                </c:pt>
                <c:pt idx="9">
                  <c:v>11 класс</c:v>
                </c:pt>
                <c:pt idx="10">
                  <c:v>по лицею</c:v>
                </c:pt>
              </c:strCache>
            </c:strRef>
          </c:cat>
          <c:val>
            <c:numRef>
              <c:f>Лист3!$E$36:$Q$36</c:f>
              <c:numCache>
                <c:formatCode>0%</c:formatCode>
                <c:ptCount val="11"/>
                <c:pt idx="0">
                  <c:v>0.8</c:v>
                </c:pt>
                <c:pt idx="1">
                  <c:v>1</c:v>
                </c:pt>
                <c:pt idx="2">
                  <c:v>0.85</c:v>
                </c:pt>
                <c:pt idx="3">
                  <c:v>1</c:v>
                </c:pt>
                <c:pt idx="4">
                  <c:v>0.64</c:v>
                </c:pt>
                <c:pt idx="5">
                  <c:v>1</c:v>
                </c:pt>
                <c:pt idx="6">
                  <c:v>0.75</c:v>
                </c:pt>
                <c:pt idx="7">
                  <c:v>0.28999999999999998</c:v>
                </c:pt>
                <c:pt idx="8">
                  <c:v>0.8</c:v>
                </c:pt>
                <c:pt idx="9">
                  <c:v>0.5</c:v>
                </c:pt>
                <c:pt idx="10">
                  <c:v>0.78</c:v>
                </c:pt>
              </c:numCache>
            </c:numRef>
          </c:val>
        </c:ser>
        <c:ser>
          <c:idx val="4"/>
          <c:order val="4"/>
          <c:tx>
            <c:strRef>
              <c:f>Лист3!$B$37:$C$37</c:f>
              <c:strCache>
                <c:ptCount val="1"/>
                <c:pt idx="0">
                  <c:v>уч. г.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cat>
            <c:strRef>
              <c:f>Лист3!$E$32:$Q$32</c:f>
              <c:strCache>
                <c:ptCount val="11"/>
                <c:pt idx="0">
                  <c:v>2 класс</c:v>
                </c:pt>
                <c:pt idx="1">
                  <c:v>3 класс</c:v>
                </c:pt>
                <c:pt idx="2">
                  <c:v>4 класс</c:v>
                </c:pt>
                <c:pt idx="3">
                  <c:v>5 класс</c:v>
                </c:pt>
                <c:pt idx="4">
                  <c:v>6 класс</c:v>
                </c:pt>
                <c:pt idx="5">
                  <c:v>7 класс</c:v>
                </c:pt>
                <c:pt idx="6">
                  <c:v>8 класс</c:v>
                </c:pt>
                <c:pt idx="7">
                  <c:v>9 класс</c:v>
                </c:pt>
                <c:pt idx="8">
                  <c:v>10 класс</c:v>
                </c:pt>
                <c:pt idx="9">
                  <c:v>11 класс</c:v>
                </c:pt>
                <c:pt idx="10">
                  <c:v>по лицею</c:v>
                </c:pt>
              </c:strCache>
            </c:strRef>
          </c:cat>
          <c:val>
            <c:numRef>
              <c:f>Лист3!$E$37:$Q$37</c:f>
              <c:numCache>
                <c:formatCode>0%</c:formatCode>
                <c:ptCount val="11"/>
                <c:pt idx="0">
                  <c:v>0.8</c:v>
                </c:pt>
                <c:pt idx="1">
                  <c:v>1</c:v>
                </c:pt>
                <c:pt idx="2">
                  <c:v>0.85</c:v>
                </c:pt>
                <c:pt idx="3">
                  <c:v>1</c:v>
                </c:pt>
                <c:pt idx="4">
                  <c:v>0.73</c:v>
                </c:pt>
                <c:pt idx="5">
                  <c:v>1</c:v>
                </c:pt>
                <c:pt idx="6">
                  <c:v>0.75</c:v>
                </c:pt>
                <c:pt idx="7">
                  <c:v>0.28999999999999998</c:v>
                </c:pt>
                <c:pt idx="8">
                  <c:v>1</c:v>
                </c:pt>
                <c:pt idx="9">
                  <c:v>0.5</c:v>
                </c:pt>
                <c:pt idx="10">
                  <c:v>0.79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83360"/>
        <c:axId val="23184896"/>
      </c:barChart>
      <c:catAx>
        <c:axId val="2318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184896"/>
        <c:crosses val="autoZero"/>
        <c:auto val="1"/>
        <c:lblAlgn val="ctr"/>
        <c:lblOffset val="100"/>
        <c:noMultiLvlLbl val="0"/>
      </c:catAx>
      <c:valAx>
        <c:axId val="2318489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183360"/>
        <c:crosses val="autoZero"/>
        <c:crossBetween val="between"/>
        <c:majorUnit val="0.1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FB122-1A4C-4D9E-A598-13E3803FA48E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DE570-0E70-4EEA-B432-C0F6D9697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11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80F6D-62F8-46B9-A7D9-E04CCD2E576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21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746E5-91EF-491E-B7D6-C960D9DB7F97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1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C474C-CA90-4121-A83C-767E0091125E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34C9A-F693-477F-9386-E57C846091B2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642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1355-39FF-4447-A560-42F01AD43F2A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C3B37-A351-438B-B3B4-02CDF0E63A4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66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6969D-ED0F-442A-9EB8-C59E84E3DE03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BEC9-ADCB-406B-93C8-FADEFD61C81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830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E72FA-99DD-4BF1-A1EE-9EA8DAC7B666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E3883-1615-4D4B-ABF9-D9F51D039724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4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3FAC-815B-42D5-9D7B-3457F90494D4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24773-06E3-4F83-819F-F618251F5058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887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8B0F2-40F1-4EDF-9EB5-ACB6CBC04BF9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E1AF-E771-4EBD-8C0C-6A9D29DD46BA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32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AD507-F158-457C-B48C-849B9A9F460D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FA282-70DC-404B-B862-2FEFB295DF14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706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72097-B168-476A-9644-EDCBA02FB82B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A3AA1-D174-4418-93C1-AFDB7E956B12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87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57311-8931-4F2F-9261-1C9B298ECFD6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00005-ECFD-4FD3-87B1-E3329D6E4DC8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03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35DDA-73F1-43E7-869B-0857372DA197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5A536-76C9-4BA0-8B4C-5BD6EAF62889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79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94F17-75DB-4000-8387-D04F39B8D01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7CDE-875A-4152-A405-B3FD8435B4C0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0122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0486-A3E9-478B-9BD3-64D0A9E05CF6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B0658-5A3F-409D-99AE-CF95A278E0C7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512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31335-C355-44CD-A30F-05B8587D69AD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B832E-5E4D-4DB2-8384-537F058C8511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0713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C9D1D-1E0E-457A-91D5-13F820B9097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D2A0A-D34D-4233-903B-002C676190F3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40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1B66-1606-4BF8-98AA-F2A1924DE79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28BB-1C4D-40A7-A430-2D1A0F09F8F6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202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17CB7-6E06-480C-9364-DC533035DFE3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4A5B-3E44-435C-BF5F-E6BF20A72DEC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47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07D2E-360E-4162-BE81-0CD5BCE1485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3FCF-9A0F-4BFC-92A1-6A982320EBEA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1628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B7F19-06A2-4B87-BFD3-ABF902F247C5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755E-31C2-4510-B039-D075908ADF9D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36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CD55-4CF8-4901-8A30-4B3780D17212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668A-1F43-472A-BC44-2A46C96FD7C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3712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0D874-2104-4CEE-92B0-C087758DCF57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B97AC-A1A1-4167-885A-D065B102AFB9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4811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2D3E-9FD1-418B-BFA6-67DB9CC2D174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FA612-8F90-4990-8B25-6F5BFC5F6FB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27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C9925-9605-45ED-B07E-D87BC419773C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07F7A-9C69-4458-A8A5-FDB4295C7DBF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421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30D4ED-3EE5-4621-87A4-C0197946D2C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9536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5111A-5D6D-4FDF-BEB8-9C5E2BE1AE05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ED080-460D-42BE-BFA0-98B791B55E4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265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F7322-6C5F-4591-95FC-BD56F4C4D544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4C198-8F4C-413B-980C-36B67DEF848F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803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27F56-605C-4E5E-8B76-9E5B88D88830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68ED7-EEBC-42F6-9BD6-1E67781D5C93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04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EF109-CB64-4761-BA6A-06CB882DB5BF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7B62C-6475-4B47-8388-002BA42D87F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9289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FCEC-9187-4210-AD27-2F0CB5AEAD60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0284-4598-40AD-869A-FF064BEF49EC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3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6D85-5AA1-4336-8DF0-A77D2BBF2E1C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F43D0-39D7-4DC3-B888-F644821F1AE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0544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1DC1D-179B-4675-9A04-12D99DD3884C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3D0FD-143E-4B08-A7A0-F19680ABE132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4450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D4094-57EC-4045-AA7F-28E34A9866AE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0B1EF-B2D1-4D10-9477-992BE2675D80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541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4C9B9-27F4-40BB-9E10-D6BEEDAE4536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4993-45DD-48C4-BE52-3E2677E5E2FD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625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39C7D-ED47-4B7F-97A7-78E0C4C7EA98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FB31-88AB-45AC-9310-6A1898B9E5A3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8009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60C0D-D0D6-4108-AF19-EA95DAE30293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F563-F0D3-4FB3-830D-02955DC8E87C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70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B80237-6680-492F-9756-8DD4912BEE4E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0B0427-30AA-4E9A-ABBD-507AC34B59C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06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rgbClr val="92D050"/>
            </a:gs>
            <a:gs pos="98000">
              <a:schemeClr val="accent2">
                <a:lumMod val="75000"/>
              </a:schemeClr>
            </a:gs>
            <a:gs pos="66000">
              <a:schemeClr val="accent1">
                <a:tint val="43000"/>
                <a:satMod val="19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0E9D5E-14FD-4CB7-BF3B-8EB52EEAC63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173086-D635-43E1-AA6D-41852D9C44EB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16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rgbClr val="92D050"/>
            </a:gs>
            <a:gs pos="98000">
              <a:schemeClr val="accent2">
                <a:lumMod val="75000"/>
              </a:schemeClr>
            </a:gs>
            <a:gs pos="66000">
              <a:schemeClr val="accent1">
                <a:tint val="43000"/>
                <a:satMod val="19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2D81A4-C822-4981-9D09-6A96703AA7B9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D73868-DDAF-496F-B2B2-01D38CEBF1E6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45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920880" cy="4294584"/>
          </a:xfrm>
        </p:spPr>
        <p:txBody>
          <a:bodyPr>
            <a:normAutofit fontScale="90000"/>
          </a:bodyPr>
          <a:lstStyle/>
          <a:p>
            <a:pPr marL="355600" algn="ctr"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</a:t>
            </a:r>
            <a:r>
              <a:rPr lang="ru-RU" sz="4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С</a:t>
            </a:r>
            <a: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водная информация об </a:t>
            </a:r>
            <a:b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уровне обученности и качестве знаний</a:t>
            </a:r>
            <a:b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обучающихся</a:t>
            </a:r>
            <a:r>
              <a:rPr lang="ru-RU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1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лицея</a:t>
            </a:r>
            <a:r>
              <a:rPr lang="ru-RU" sz="2700" b="1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2700" b="1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000" b="1" dirty="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по учебным предметам)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b="1" dirty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b="1" dirty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b="1" dirty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100" b="1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за  </a:t>
            </a:r>
            <a:r>
              <a:rPr lang="en-US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</a:t>
            </a:r>
            <a:r>
              <a:rPr lang="ru-RU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четверть, </a:t>
            </a:r>
            <a:r>
              <a:rPr lang="en-US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ru-RU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полугодие</a:t>
            </a:r>
            <a:r>
              <a:rPr lang="en-US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br>
              <a:rPr lang="en-US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и 2021 – 2022 учебный год</a:t>
            </a:r>
            <a:r>
              <a:rPr lang="en-US" b="1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b="1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1687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296820"/>
              </p:ext>
            </p:extLst>
          </p:nvPr>
        </p:nvGraphicFramePr>
        <p:xfrm>
          <a:off x="107503" y="1196753"/>
          <a:ext cx="8928993" cy="5112567"/>
        </p:xfrm>
        <a:graphic>
          <a:graphicData uri="http://schemas.openxmlformats.org/drawingml/2006/table">
            <a:tbl>
              <a:tblPr/>
              <a:tblGrid>
                <a:gridCol w="419589"/>
                <a:gridCol w="763867"/>
                <a:gridCol w="329431"/>
                <a:gridCol w="329431"/>
                <a:gridCol w="398128"/>
                <a:gridCol w="423851"/>
                <a:gridCol w="292779"/>
                <a:gridCol w="318502"/>
                <a:gridCol w="318502"/>
                <a:gridCol w="318502"/>
                <a:gridCol w="318502"/>
                <a:gridCol w="318502"/>
                <a:gridCol w="398128"/>
                <a:gridCol w="318502"/>
                <a:gridCol w="557379"/>
                <a:gridCol w="398128"/>
                <a:gridCol w="398128"/>
                <a:gridCol w="398128"/>
                <a:gridCol w="398128"/>
                <a:gridCol w="398128"/>
                <a:gridCol w="398128"/>
                <a:gridCol w="318502"/>
                <a:gridCol w="398128"/>
              </a:tblGrid>
              <a:tr h="15737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Русский язык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Родной язык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Литература/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Литер. чтение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Родная литература/</a:t>
                      </a:r>
                    </a:p>
                    <a:p>
                      <a:pPr algn="ctr" fontAlgn="ctr"/>
                      <a:r>
                        <a:rPr lang="ru-RU" sz="11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Лит. чт. на родном языке</a:t>
                      </a:r>
                      <a:endParaRPr lang="ru-RU" sz="11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Английский яз.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Французский язык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Математика / </a:t>
                      </a:r>
                      <a:endParaRPr lang="en-US" sz="12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Алгебра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Геометрия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Информатика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История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Обществознание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География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Окружающий</a:t>
                      </a:r>
                      <a:r>
                        <a:rPr lang="ru-RU" sz="12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мир </a:t>
                      </a:r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b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Род. Подмосковье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Физика 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Химия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Биология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Технология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Искусство/ИЗО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Музыка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ОБЖ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Физкультура 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7251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Начальное общее образование</a:t>
                      </a:r>
                      <a:endParaRPr lang="ru-RU" sz="10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1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2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3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4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</a:tr>
              <a:tr h="2224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01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Основное 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общее образование</a:t>
                      </a:r>
                      <a:endParaRPr lang="ru-RU" sz="10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1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1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DBF"/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</a:tr>
              <a:tr h="2224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Год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901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общее образование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полугодие</a:t>
                      </a:r>
                      <a:endParaRPr kumimoji="0" lang="ru-RU" sz="10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</a:tr>
              <a:tr h="269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полугодие </a:t>
                      </a:r>
                      <a:endParaRPr kumimoji="0" lang="ru-RU" sz="10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</a:tr>
              <a:tr h="327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000" b="1" i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Год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5175" y="6610350"/>
            <a:ext cx="758825" cy="247650"/>
          </a:xfrm>
        </p:spPr>
        <p:txBody>
          <a:bodyPr/>
          <a:lstStyle/>
          <a:p>
            <a:pPr>
              <a:defRPr/>
            </a:pPr>
            <a:fld id="{68DB832E-5E4D-4DB2-8384-537F058C8511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28600" y="0"/>
            <a:ext cx="8686800" cy="105273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Сравнительный анализ уровня обученности и качества знаний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По учебным предметам за 2021-2022 учебный год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 (по уровням обучения) </a:t>
            </a:r>
            <a:endParaRPr lang="ru-RU" sz="1600" cap="all" dirty="0">
              <a:solidFill>
                <a:srgbClr val="444D2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431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254623"/>
              </p:ext>
            </p:extLst>
          </p:nvPr>
        </p:nvGraphicFramePr>
        <p:xfrm>
          <a:off x="161964" y="1268760"/>
          <a:ext cx="8730519" cy="5211124"/>
        </p:xfrm>
        <a:graphic>
          <a:graphicData uri="http://schemas.openxmlformats.org/drawingml/2006/table">
            <a:tbl>
              <a:tblPr/>
              <a:tblGrid>
                <a:gridCol w="370859"/>
                <a:gridCol w="827010"/>
                <a:gridCol w="358615"/>
                <a:gridCol w="358615"/>
                <a:gridCol w="369141"/>
                <a:gridCol w="369141"/>
                <a:gridCol w="369325"/>
                <a:gridCol w="369325"/>
                <a:gridCol w="368959"/>
                <a:gridCol w="369141"/>
                <a:gridCol w="369141"/>
                <a:gridCol w="369141"/>
                <a:gridCol w="369141"/>
                <a:gridCol w="398503"/>
                <a:gridCol w="373541"/>
                <a:gridCol w="396034"/>
                <a:gridCol w="396034"/>
                <a:gridCol w="330028"/>
                <a:gridCol w="396034"/>
                <a:gridCol w="396034"/>
                <a:gridCol w="396034"/>
                <a:gridCol w="410723"/>
              </a:tblGrid>
              <a:tr h="25353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ч.-</a:t>
                      </a:r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68 уч-ся</a:t>
                      </a:r>
                    </a:p>
                    <a:p>
                      <a:pPr algn="ctr" fontAlgn="ctr"/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ч. – 77 уч-ся</a:t>
                      </a:r>
                    </a:p>
                    <a:p>
                      <a:pPr algn="ctr" fontAlgn="ctr"/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2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-  69 </a:t>
                      </a:r>
                      <a:r>
                        <a:rPr lang="ru-RU" sz="12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уч-ся</a:t>
                      </a:r>
                      <a:endParaRPr lang="ru-RU" sz="12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IV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ч. – 77 уч-ся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Русский </a:t>
                      </a:r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язык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Родной язык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Литература/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Литературное чтение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Родная литература/ Лит. чтение на родном языке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Английский 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язык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Французский язык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Математика / Алгебра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Геометрия</a:t>
                      </a: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Информатика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История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Обществознание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География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Окр.мир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/  Род. </a:t>
                      </a:r>
                      <a:r>
                        <a:rPr lang="ru-RU" sz="12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Подмоск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Физика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(с 7кл) 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Химия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(с 8кл)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Биология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(с 5кл)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Технология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ИЗО/Искусство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Музыка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Физкультура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3515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В целом </a:t>
                      </a:r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по лицею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0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kumimoji="0" lang="ru-RU" sz="1200" b="1" i="0" u="none" strike="noStrike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5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2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89/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B"/>
                    </a:solidFill>
                  </a:tcPr>
                </a:tc>
              </a:tr>
              <a:tr h="535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3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C9E"/>
                    </a:solidFill>
                  </a:tcPr>
                </a:tc>
              </a:tr>
              <a:tr h="535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latin typeface="Arial" pitchFamily="34" charset="0"/>
                          <a:cs typeface="Arial" pitchFamily="34" charset="0"/>
                        </a:rPr>
                        <a:t>4 четверть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97/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7FF"/>
                    </a:solidFill>
                  </a:tcPr>
                </a:tc>
              </a:tr>
              <a:tr h="535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Уч.г</a:t>
                      </a:r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95/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5175" y="6610350"/>
            <a:ext cx="758825" cy="247650"/>
          </a:xfrm>
        </p:spPr>
        <p:txBody>
          <a:bodyPr/>
          <a:lstStyle/>
          <a:p>
            <a:pPr>
              <a:defRPr/>
            </a:pPr>
            <a:fld id="{68DB832E-5E4D-4DB2-8384-537F058C8511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16632"/>
            <a:ext cx="8686800" cy="90872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 Сравнительный анализ уровня обученности и качества знаний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по учебным предметам за 2021-2022 учебный год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(в целом по лицею)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 (в  </a:t>
            </a:r>
            <a:r>
              <a:rPr lang="ru-RU" sz="1600" b="1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%</a:t>
            </a:r>
            <a:r>
              <a:rPr lang="ru-RU" sz="1600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)</a:t>
            </a:r>
            <a:endParaRPr lang="ru-RU" sz="1600" cap="all" dirty="0">
              <a:solidFill>
                <a:prstClr val="black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236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686800" cy="304380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</a:t>
            </a:r>
            <a:r>
              <a:rPr lang="ru-RU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С</a:t>
            </a: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равнительный  </a:t>
            </a:r>
            <a:r>
              <a:rPr lang="ru-RU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анализ  </a:t>
            </a:r>
            <a:br>
              <a:rPr lang="ru-RU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уровня  обученности  и  качества  знаний </a:t>
            </a: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по 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классам</a:t>
            </a:r>
            <a:br>
              <a:rPr lang="ru-RU" sz="2400" b="1" dirty="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и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по лицею </a:t>
            </a:r>
            <a:r>
              <a:rPr lang="ru-RU" sz="1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1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за </a:t>
            </a: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</a:t>
            </a: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четверть и</a:t>
            </a:r>
            <a:r>
              <a:rPr lang="en-US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2021-2022  учебный  год</a:t>
            </a:r>
            <a:endParaRPr lang="ru-RU" sz="2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4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7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005"/>
            <a:ext cx="8686800" cy="50405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100" b="1" u="sng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Сравнительный  анализ  уровня  обученности  и  качества  знаний  по  классам</a:t>
            </a:r>
            <a:r>
              <a:rPr lang="ru-RU" sz="1100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1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1100" b="1" u="sng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и по лицею    </a:t>
            </a:r>
            <a:r>
              <a:rPr lang="ru-RU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br>
              <a:rPr lang="ru-RU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за  </a:t>
            </a:r>
            <a:r>
              <a:rPr lang="en-US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</a:t>
            </a:r>
            <a:r>
              <a:rPr lang="ru-RU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четверть</a:t>
            </a:r>
            <a:r>
              <a:rPr lang="ru-RU" sz="1100" b="1" u="sng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1100" b="1" u="sng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и 2021-2022 учебный  год</a:t>
            </a:r>
            <a:endParaRPr lang="ru-RU" sz="1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644230"/>
              </p:ext>
            </p:extLst>
          </p:nvPr>
        </p:nvGraphicFramePr>
        <p:xfrm>
          <a:off x="143000" y="637065"/>
          <a:ext cx="9001000" cy="3474703"/>
        </p:xfrm>
        <a:graphic>
          <a:graphicData uri="http://schemas.openxmlformats.org/drawingml/2006/table">
            <a:tbl>
              <a:tblPr/>
              <a:tblGrid>
                <a:gridCol w="540060"/>
                <a:gridCol w="540060"/>
                <a:gridCol w="683988"/>
                <a:gridCol w="756047"/>
                <a:gridCol w="693042"/>
                <a:gridCol w="756047"/>
                <a:gridCol w="693042"/>
                <a:gridCol w="693042"/>
                <a:gridCol w="693042"/>
                <a:gridCol w="693042"/>
                <a:gridCol w="819428"/>
                <a:gridCol w="792088"/>
                <a:gridCol w="648072"/>
              </a:tblGrid>
              <a:tr h="55968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Качество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обучения </a:t>
                      </a:r>
                      <a:r>
                        <a:rPr lang="en-US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ru-RU" sz="12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(по</a:t>
                      </a:r>
                      <a:r>
                        <a:rPr lang="ru-RU" sz="1200" b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классам)</a:t>
                      </a:r>
                      <a:endParaRPr lang="ru-RU" sz="12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               13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уч.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лицею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77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0423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2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</a:t>
                      </a:r>
                      <a:endParaRPr lang="ru-RU" sz="12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81%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82%</a:t>
                      </a:r>
                    </a:p>
                    <a:p>
                      <a:pPr algn="ctr" fontAlgn="ctr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 уч.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7811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полугодие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77%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59 уч.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9964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ru-RU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b="1" dirty="0" smtClean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43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IV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полугодие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64%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8955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Учебный год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b="1" dirty="0" smtClean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обучения 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kumimoji="0" lang="ru-RU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(по уровням обучения)</a:t>
                      </a:r>
                    </a:p>
                  </a:txBody>
                  <a:tcPr marL="59072" marR="59072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IV</a:t>
                      </a:r>
                      <a:r>
                        <a:rPr lang="ru-RU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ч./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lang="ru-RU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8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пг</a:t>
                      </a:r>
                      <a:endParaRPr lang="ru-RU" sz="8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86%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( 32 из 37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68%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(21 из 31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(7 из 9 уч-ся)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Уч.г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86%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( 32 из 37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( 22 из 31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(7 из 9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5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876030"/>
              </p:ext>
            </p:extLst>
          </p:nvPr>
        </p:nvGraphicFramePr>
        <p:xfrm>
          <a:off x="611560" y="4365104"/>
          <a:ext cx="8510626" cy="2276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69997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686800" cy="3312368"/>
          </a:xfrm>
        </p:spPr>
        <p:txBody>
          <a:bodyPr>
            <a:normAutofit fontScale="90000"/>
          </a:bodyPr>
          <a:lstStyle/>
          <a:p>
            <a:pPr marL="514350" indent="-514350"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Р</a:t>
            </a: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езультаты </a:t>
            </a: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независимой оценки 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качества знаний 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 2021-2022 учебном году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на уровне основного общего и среднего общего образования.</a:t>
            </a:r>
            <a:r>
              <a:rPr lang="en-US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6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613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F43D0-39D7-4DC3-B888-F644821F1AEB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7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384498"/>
              </p:ext>
            </p:extLst>
          </p:nvPr>
        </p:nvGraphicFramePr>
        <p:xfrm>
          <a:off x="-36511" y="0"/>
          <a:ext cx="9152927" cy="6644568"/>
        </p:xfrm>
        <a:graphic>
          <a:graphicData uri="http://schemas.openxmlformats.org/drawingml/2006/table">
            <a:tbl>
              <a:tblPr firstRow="1" firstCol="1" bandRow="1"/>
              <a:tblGrid>
                <a:gridCol w="360859"/>
                <a:gridCol w="1767946"/>
                <a:gridCol w="1270320"/>
                <a:gridCol w="1046146"/>
                <a:gridCol w="1046146"/>
                <a:gridCol w="971421"/>
                <a:gridCol w="1120871"/>
                <a:gridCol w="1569218"/>
              </a:tblGrid>
              <a:tr h="896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 независимой оценки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(полное наименование)*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организации, проводящей независимую оценку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Сроки проведения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независимой оценки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Классы, охваченные независимой оценкой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предметов независимой оценки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Краткие выводы (результаты, анализ,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успешности, достижение поставленных целей)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6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3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0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Итоговое сочинение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01.12.21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7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6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27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2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0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09.11.21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7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победитель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5104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</a:t>
                      </a:r>
                      <a:endParaRPr lang="ru-RU" sz="900" dirty="0"/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08.11.21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астрономия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призёр, 1 участник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победитель, 1 участник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8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призёр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04.12.21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победитель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66029332"/>
              </p:ext>
            </p:extLst>
          </p:nvPr>
        </p:nvGraphicFramePr>
        <p:xfrm>
          <a:off x="230257" y="476672"/>
          <a:ext cx="8734231" cy="3763577"/>
        </p:xfrm>
        <a:graphic>
          <a:graphicData uri="http://schemas.openxmlformats.org/drawingml/2006/table">
            <a:tbl>
              <a:tblPr/>
              <a:tblGrid>
                <a:gridCol w="1331640"/>
                <a:gridCol w="1080120"/>
                <a:gridCol w="1512168"/>
                <a:gridCol w="1872208"/>
                <a:gridCol w="1512168"/>
                <a:gridCol w="1425927"/>
              </a:tblGrid>
              <a:tr h="21083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Региональная диагностическая работа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муниципального образования: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г.о.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Балашиха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414587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образовательного учреждения: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АНОО  «Лицей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"Интеллект"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Класс: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Метапредметная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работа 17.02.2022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105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Уровни оценивания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Низкий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fontAlgn="b"/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Пониженный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- 40%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Базовый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Повышенный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61%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Высокий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более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81%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обучаю-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щихся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1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(38,10%)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2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(33,33%)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3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(57,14%)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Ученик 4</a:t>
                      </a:r>
                    </a:p>
                    <a:p>
                      <a:pPr algn="ctr"/>
                      <a:r>
                        <a:rPr lang="ru-RU" dirty="0" smtClean="0"/>
                        <a:t>(95,24%)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1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53476933"/>
              </p:ext>
            </p:extLst>
          </p:nvPr>
        </p:nvGraphicFramePr>
        <p:xfrm>
          <a:off x="179512" y="523507"/>
          <a:ext cx="8712968" cy="3272635"/>
        </p:xfrm>
        <a:graphic>
          <a:graphicData uri="http://schemas.openxmlformats.org/drawingml/2006/table">
            <a:tbl>
              <a:tblPr/>
              <a:tblGrid>
                <a:gridCol w="1273814"/>
                <a:gridCol w="1033216"/>
                <a:gridCol w="1446502"/>
                <a:gridCol w="2341956"/>
                <a:gridCol w="1377621"/>
                <a:gridCol w="1239859"/>
              </a:tblGrid>
              <a:tr h="282946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Региональная диагностическая работа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муниципального образования: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г.о.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Балашиха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395362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образовательного учреждения: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АНОО  «Лицей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"Интеллект"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Класс: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Метапредметная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работа 12.05.2022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11033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Уровни оценивания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Низкий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fontAlgn="b"/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Пониженный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- 40%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Базовый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Повышенный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61%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Высокий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более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81%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обучаю-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щихся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1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(34,62%)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2 (53,85%)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3(42,31%)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Ученик 4</a:t>
                      </a:r>
                    </a:p>
                    <a:p>
                      <a:pPr algn="ctr"/>
                      <a:r>
                        <a:rPr lang="ru-RU" dirty="0" smtClean="0"/>
                        <a:t>(88,46%)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77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1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1453</Words>
  <Application>Microsoft Office PowerPoint</Application>
  <PresentationFormat>Экран (4:3)</PresentationFormat>
  <Paragraphs>811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Тема Office</vt:lpstr>
      <vt:lpstr>Трек</vt:lpstr>
      <vt:lpstr>11_Трек</vt:lpstr>
      <vt:lpstr>21_Трек</vt:lpstr>
      <vt:lpstr>1. Сводная информация об  уровне обученности и качестве знаний обучающихся лицея (по учебным предметам)    за  IV  четверть, II полугодие  и 2021 – 2022 учебный год </vt:lpstr>
      <vt:lpstr>Презентация PowerPoint</vt:lpstr>
      <vt:lpstr>Презентация PowerPoint</vt:lpstr>
      <vt:lpstr>2. Сравнительный  анализ   уровня  обученности  и  качества  знаний   по  классам и по лицею  за IV четверть и 2021-2022  учебный  год</vt:lpstr>
      <vt:lpstr>Сравнительный  анализ  уровня  обученности  и  качества  знаний  по  классам  и по лицею      за  IV  четверть и 2021-2022 учебный  год</vt:lpstr>
      <vt:lpstr>Результаты независимой оценки  качества знаний  в 2021-2022 учебном году на уровне основного общего и среднего общего образования.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</dc:creator>
  <cp:lastModifiedBy>Наталия</cp:lastModifiedBy>
  <cp:revision>3</cp:revision>
  <dcterms:created xsi:type="dcterms:W3CDTF">2022-06-03T12:46:58Z</dcterms:created>
  <dcterms:modified xsi:type="dcterms:W3CDTF">2022-06-23T10:11:14Z</dcterms:modified>
</cp:coreProperties>
</file>