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0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79874-96CF-4B97-8075-7F1A73DD9F1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2D04-DB1D-4ECF-A69C-B4F2494E50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798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861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FEA823DD-8BAD-4C95-A21B-AD8F44537ADF}" type="slidenum">
              <a:rPr lang="ru-RU" altLang="ru-RU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1</a:t>
            </a:fld>
            <a:endParaRPr lang="ru-RU" altLang="ru-RU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6529CF-0B42-41EA-A83C-851CED4CD7B4}" type="slidenum">
              <a:rPr lang="ru-RU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9636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9ED0420A-195B-4AD0-98BE-242F1A81A184}" type="slidenum">
              <a:rPr lang="ru-RU" altLang="ru-RU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15</a:t>
            </a:fld>
            <a:endParaRPr lang="ru-RU" altLang="ru-RU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7034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B7AE532-1F13-42D1-89D1-5AFF47BA5A87}" type="slidenum">
              <a:rPr lang="ru-RU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5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8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anchor="t" anchorCtr="0"/>
          <a:lstStyle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AE4F8EB3-E8EF-4524-9422-C36DE974F19B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3200"/>
            <a:ext cx="1676400" cy="228600"/>
          </a:xfrm>
        </p:spPr>
        <p:txBody>
          <a:bodyPr anchor="t" anchorCtr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ysClr val="windowText" lastClr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450" y="6553200"/>
            <a:ext cx="762000" cy="22860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23AE2A45-51B5-4874-8D65-A68872D6A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069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5AAB034-59E4-4EE0-9BDF-86260AA05812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AE9C332-C036-4B6D-8A82-423B221E60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11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025" y="6556375"/>
            <a:ext cx="1673225" cy="2286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D9437AF-7DE6-4B40-ACB6-2BAA490ACDB0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6375"/>
            <a:ext cx="1673225" cy="2286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275" y="6556375"/>
            <a:ext cx="762000" cy="228600"/>
          </a:xfrm>
        </p:spPr>
        <p:txBody>
          <a:bodyPr/>
          <a:lstStyle>
            <a:lvl1pPr marL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33EB9B8C-4BE5-4874-9A7F-3D6777D711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015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E1EF7D7-EE78-4C71-AE3A-CE09B778C368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12D5566-01C3-4E63-B5EE-493DF69EC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653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rtlCol="0" anchor="ctr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0AE4D75-1F32-4C00-AFA9-8585966400EF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AFEBDE7-06C6-48FA-A63B-E418B06845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66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4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5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C2B53D4-ECFB-4F06-828E-55FC85973703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D8B094A-2F96-44FA-8627-EC495B780D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516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3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4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872DE4F-8DBE-43BA-96A4-0739A03C5CE6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C0BF0B6-DE7D-4DA5-862B-B5F9EAE0C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461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483D205-D1AB-4BB3-9807-C7B4189089DB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34F319F-873D-455D-BECB-3298971F53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98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B925B77-98A7-407A-9BC1-5B8E48B1E2DA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710C292-083D-497F-8D14-D6D8E40F22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562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C34BCCA-0596-41ED-9D2E-1A389C857B45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2557E3B-1674-4DCA-ACC7-FE2485ACDA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5469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5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A65E8B8-E578-489C-9C12-051C47714FD8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DDB1FBD-8E41-4166-8EAB-26E450061C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4266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DF4BC-FA81-4D6B-A03E-8BDD44BDF897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837F1-9D1F-44D3-B636-ED8A6B7A25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8457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30005-2B68-4780-926B-AC940F7FCEC6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576CE-21DA-45BE-A0C9-D335E4D420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1558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A19EB-C281-4670-ADA8-E7B9D518ED6F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088F5-99A2-4302-87FD-5A7C23018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558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D6EF8-8CD4-4DF0-83C5-6391386FB952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1926-712E-4B85-ADA5-0C7E11AB2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1628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6442D-78C0-4689-A154-B8A9B112872B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65503-AB9C-40C5-868E-61D5A646E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682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FB4CF-6E39-4992-88AD-45BF379C619D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87F8E-172D-44FB-850A-173A4C38A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9456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4EECE-EA08-4D55-A050-7D5500D43433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1E7C2-2139-4778-823F-3093C3F390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074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6C1F2-D38B-4932-B8E3-87AFA2B28518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372AB-37D4-4F4B-A07D-A9E591009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2191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46EDE-22B2-4397-99AD-E6476467B59F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34CB3-D305-4EAC-92F6-A35F2EC67D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7835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855A5-8444-4682-9A4A-30D29098421D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2C245-C51D-4224-AB87-6847A51A25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435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48FEC-BE70-425D-B7F4-D6A74A451D2B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787B5-71C0-4B31-8A31-6F1005EDE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083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438400" y="2286000"/>
            <a:ext cx="62484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5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prstClr val="black"/>
                </a:solidFill>
                <a:latin typeface="+mj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BD2B98-AA98-4417-BBCD-C5585306C2DC}" type="datetime1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prstClr val="black"/>
                </a:solidFill>
                <a:latin typeface="+mj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prstClr val="black"/>
                </a:solidFill>
                <a:latin typeface="+mj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CDA7CA-4778-40B8-BF87-48A642D3848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kern="1200" cap="small" spc="2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9pPr>
    </p:titleStyle>
    <p:bodyStyle>
      <a:lvl1pPr marL="457200" indent="-457200" algn="l" rtl="0" eaLnBrk="0" fontAlgn="base" hangingPunct="0"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ts val="18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ts val="1200"/>
        </a:spcBef>
        <a:spcAft>
          <a:spcPct val="0"/>
        </a:spcAft>
        <a:buClr>
          <a:srgbClr val="E7BC29"/>
        </a:buClr>
        <a:buSzPct val="8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rtl="0" eaLnBrk="0" fontAlgn="base" hangingPunct="0">
        <a:spcBef>
          <a:spcPts val="1200"/>
        </a:spcBef>
        <a:spcAft>
          <a:spcPct val="0"/>
        </a:spcAft>
        <a:buClr>
          <a:srgbClr val="D092A7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rtl="0" eaLnBrk="0" fontAlgn="base" hangingPunct="0">
        <a:spcBef>
          <a:spcPts val="1200"/>
        </a:spcBef>
        <a:spcAft>
          <a:spcPct val="0"/>
        </a:spcAft>
        <a:buClr>
          <a:srgbClr val="9C85C0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1D77F"/>
            </a:gs>
            <a:gs pos="32001">
              <a:srgbClr val="92D050"/>
            </a:gs>
            <a:gs pos="62000">
              <a:srgbClr val="D8E4CC"/>
            </a:gs>
            <a:gs pos="62000">
              <a:srgbClr val="CCD9BE"/>
            </a:gs>
            <a:gs pos="66000">
              <a:srgbClr val="DEE8D4"/>
            </a:gs>
            <a:gs pos="98000">
              <a:srgbClr val="DD7E0E"/>
            </a:gs>
            <a:gs pos="100000">
              <a:srgbClr val="DD7E0E"/>
            </a:gs>
          </a:gsLst>
          <a:lin ang="90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3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A5B592">
                    <a:shade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1A2335-206F-4A80-AE05-ED83755B9D76}" type="datetime1">
              <a:rPr lang="ru-RU"/>
              <a:pPr>
                <a:defRPr/>
              </a:pPr>
              <a:t>04.10.2022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A5B592">
                    <a:shade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A5B592">
                    <a:shade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F8884-D99F-46E5-B5B9-45285AF0F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59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5072063" y="5786438"/>
            <a:ext cx="3776662" cy="714375"/>
          </a:xfrm>
        </p:spPr>
        <p:txBody>
          <a:bodyPr rtlCol="0">
            <a:normAutofit/>
          </a:bodyPr>
          <a:lstStyle/>
          <a:p>
            <a:pPr marL="0" indent="0" algn="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Заместитель директора по УВР</a:t>
            </a:r>
          </a:p>
          <a:p>
            <a:pPr marL="0" indent="0" algn="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Гавалешко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С.В.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800" dirty="0" smtClean="0"/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3714750" y="500063"/>
            <a:ext cx="3500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A5B59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АНОО «Лицей «Интеллект»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0298" y="2060848"/>
            <a:ext cx="5715040" cy="3323987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endParaRPr lang="ru-RU" sz="2000" b="1" dirty="0">
              <a:solidFill>
                <a:srgbClr val="A5B592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АНАЛИЗ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ГОСУДАРСТВЕННОЙ ИТОГОВОЙ АТТЕСТАЦИИ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ВЫПУСКНИКОВ   9  И  11  КЛАССОВ </a:t>
            </a:r>
            <a:b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1" dirty="0" smtClean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 smtClean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УЧЕБНЫЙ</a:t>
            </a:r>
            <a:r>
              <a:rPr lang="en-US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D092A7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pPr algn="ctr">
              <a:lnSpc>
                <a:spcPct val="150000"/>
              </a:lnSpc>
              <a:defRPr/>
            </a:pP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07195-759B-4844-88E9-33EE7F5BA07C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pic>
        <p:nvPicPr>
          <p:cNvPr id="8" name="Рисунок 1" descr="62373"/>
          <p:cNvPicPr>
            <a:picLocks noChangeAspect="1" noChangeArrowheads="1"/>
          </p:cNvPicPr>
          <p:nvPr/>
        </p:nvPicPr>
        <p:blipFill>
          <a:blip r:embed="rId3" cstate="print"/>
          <a:srcRect r="26922"/>
          <a:stretch>
            <a:fillRect/>
          </a:stretch>
        </p:blipFill>
        <p:spPr bwMode="auto">
          <a:xfrm>
            <a:off x="33654" y="0"/>
            <a:ext cx="1772072" cy="192879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345080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2795852"/>
              </p:ext>
            </p:extLst>
          </p:nvPr>
        </p:nvGraphicFramePr>
        <p:xfrm>
          <a:off x="179512" y="1751240"/>
          <a:ext cx="8964488" cy="347796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368152"/>
                <a:gridCol w="1466613"/>
                <a:gridCol w="1374432"/>
                <a:gridCol w="1551443"/>
                <a:gridCol w="1584176"/>
                <a:gridCol w="1619672"/>
              </a:tblGrid>
              <a:tr h="13903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Информатика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Грачева Н.Н.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6</a:t>
                      </a:r>
                    </a:p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(13б)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 – «</a:t>
                      </a:r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выпускник</a:t>
            </a:r>
            <a:r>
              <a:rPr lang="ru-RU" sz="2000" b="1" dirty="0" smtClean="0">
                <a:latin typeface="Cambria" pitchFamily="18" charset="0"/>
              </a:rPr>
              <a:t>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084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Результаты обучения выпускников 9 класса</a:t>
            </a:r>
            <a:br>
              <a:rPr lang="ru-RU" sz="1800" b="1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(итоговые оценки)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469650"/>
              </p:ext>
            </p:extLst>
          </p:nvPr>
        </p:nvGraphicFramePr>
        <p:xfrm>
          <a:off x="35496" y="1556791"/>
          <a:ext cx="9108376" cy="4325498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1398668"/>
                <a:gridCol w="366280"/>
                <a:gridCol w="366280"/>
                <a:gridCol w="366280"/>
                <a:gridCol w="366280"/>
                <a:gridCol w="366280"/>
                <a:gridCol w="366280"/>
                <a:gridCol w="366280"/>
                <a:gridCol w="427328"/>
                <a:gridCol w="427328"/>
                <a:gridCol w="366280"/>
                <a:gridCol w="366280"/>
                <a:gridCol w="366280"/>
                <a:gridCol w="366280"/>
                <a:gridCol w="366280"/>
                <a:gridCol w="366280"/>
                <a:gridCol w="366280"/>
                <a:gridCol w="427328"/>
                <a:gridCol w="427328"/>
                <a:gridCol w="471583"/>
                <a:gridCol w="400893"/>
              </a:tblGrid>
              <a:tr h="15841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/>
                        <a:t>ФИ</a:t>
                      </a:r>
                      <a:r>
                        <a:rPr lang="ru-RU" sz="1200" u="none" strike="noStrike" dirty="0"/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Русский язык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Родной язык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Литература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Родная литература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 smtClean="0"/>
                        <a:t>Иностранный язык (английский )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Второй иностранный язык  (французский)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Математика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Информатика </a:t>
                      </a:r>
                      <a:endParaRPr lang="ru-RU" sz="1200" b="1" u="none" strike="noStrike" dirty="0" smtClean="0"/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История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 smtClean="0"/>
                        <a:t>Обществознание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География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Физика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Химия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Биология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Музыка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ИЗО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 smtClean="0"/>
                        <a:t>Искусство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Технология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Физкультура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/>
                        <a:t>ОБЖ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2" marR="5592" marT="5592" marB="0" vert="vert27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88620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Ученик 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94"/>
                    </a:solidFill>
                  </a:tcPr>
                </a:tc>
              </a:tr>
              <a:tr h="331460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2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EFF2"/>
                    </a:solidFill>
                  </a:tcPr>
                </a:tc>
              </a:tr>
              <a:tr h="409182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3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64212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4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</a:tr>
              <a:tr h="491019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5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</a:tr>
              <a:tr h="396788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6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7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i="0" u="none" strike="noStrik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8FE"/>
                    </a:solidFill>
                  </a:tcPr>
                </a:tc>
              </a:tr>
            </a:tbl>
          </a:graphicData>
        </a:graphic>
      </p:graphicFrame>
      <p:pic>
        <p:nvPicPr>
          <p:cNvPr id="9" name="Рисунок 8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52536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7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A8C8C-75DB-45A6-B3CD-078140CC440E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179388" y="6308725"/>
            <a:ext cx="8964612" cy="5492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457200" algn="ctr" eaLnBrk="0" fontAlgn="base" hangingPunct="0">
              <a:spcAft>
                <a:spcPct val="0"/>
              </a:spcAft>
              <a:buClr>
                <a:srgbClr val="A5B592"/>
              </a:buClr>
              <a:buSzPct val="80000"/>
              <a:defRPr/>
            </a:pPr>
            <a:endParaRPr lang="ru-RU" sz="800" b="1" dirty="0">
              <a:solidFill>
                <a:prstClr val="black"/>
              </a:solidFill>
              <a:cs typeface="Arial" pitchFamily="34" charset="0"/>
            </a:endParaRPr>
          </a:p>
          <a:p>
            <a:pPr algn="ctr" eaLnBrk="0" fontAlgn="base" hangingPunct="0">
              <a:spcAft>
                <a:spcPct val="0"/>
              </a:spcAft>
              <a:buClr>
                <a:srgbClr val="A5B592"/>
              </a:buClr>
              <a:buSzPct val="80000"/>
              <a:defRPr/>
            </a:pPr>
            <a:r>
              <a:rPr lang="ru-RU" b="1" dirty="0">
                <a:solidFill>
                  <a:prstClr val="black"/>
                </a:solidFill>
                <a:cs typeface="Arial" pitchFamily="34" charset="0"/>
              </a:rPr>
              <a:t>Качество обучения – 100%                Уровень обучения – </a:t>
            </a:r>
            <a:r>
              <a:rPr lang="ru-RU" b="1" dirty="0" smtClean="0">
                <a:solidFill>
                  <a:prstClr val="black"/>
                </a:solidFill>
                <a:cs typeface="Arial" pitchFamily="34" charset="0"/>
              </a:rPr>
              <a:t>71%</a:t>
            </a:r>
            <a:endParaRPr lang="ru-RU" b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256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19672" cy="145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02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Сведения о выпускниках 9 класса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2021-2022 учебный год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1" descr="62373"/>
          <p:cNvPicPr>
            <a:picLocks noChangeAspect="1" noChangeArrowheads="1"/>
          </p:cNvPicPr>
          <p:nvPr/>
        </p:nvPicPr>
        <p:blipFill>
          <a:blip r:embed="rId2" cstate="print"/>
          <a:srcRect r="26922"/>
          <a:stretch>
            <a:fillRect/>
          </a:stretch>
        </p:blipFill>
        <p:spPr bwMode="auto">
          <a:xfrm>
            <a:off x="33654" y="0"/>
            <a:ext cx="1609388" cy="175171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graphicFrame>
        <p:nvGraphicFramePr>
          <p:cNvPr id="6" name="Содержимое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859808"/>
              </p:ext>
            </p:extLst>
          </p:nvPr>
        </p:nvGraphicFramePr>
        <p:xfrm>
          <a:off x="179388" y="2492375"/>
          <a:ext cx="8691562" cy="3033701"/>
        </p:xfrm>
        <a:graphic>
          <a:graphicData uri="http://schemas.openxmlformats.org/drawingml/2006/table">
            <a:tbl>
              <a:tblPr/>
              <a:tblGrid>
                <a:gridCol w="2520404"/>
                <a:gridCol w="6171158"/>
              </a:tblGrid>
              <a:tr h="607962"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ФИ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Название ОО для продолжения обучения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</a:tr>
              <a:tr h="504784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Ученик 1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Международный колледж искусств и коммуникаций, факультет «Психология»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47646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Ученик 2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A5B59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ГБПОУ «Колледж Полиции»,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A5B59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«Правоохранительная деятельность»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</a:tr>
              <a:tr h="647646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Ученик 6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A5B59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ГБПОУ МО «</a:t>
                      </a:r>
                      <a:r>
                        <a:rPr kumimoji="0" lang="ru-RU" alt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Балашихинский</a:t>
                      </a:r>
                      <a:r>
                        <a:rPr kumimoji="0" lang="ru-RU" alt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техникум», </a:t>
                      </a: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Системное администрирование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</a:tr>
              <a:tr h="576215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Ученик 3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A5B592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СОШ №27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22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Сведения о выпускниках 9 класса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2021-2022 учебный год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20238537">
            <a:off x="1843088" y="541338"/>
            <a:ext cx="1538287" cy="60960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снова здравствуй, ЛИЦЕЙ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1" descr="62373"/>
          <p:cNvPicPr>
            <a:picLocks noChangeAspect="1" noChangeArrowheads="1"/>
          </p:cNvPicPr>
          <p:nvPr/>
        </p:nvPicPr>
        <p:blipFill>
          <a:blip r:embed="rId2" cstate="print"/>
          <a:srcRect r="26922"/>
          <a:stretch>
            <a:fillRect/>
          </a:stretch>
        </p:blipFill>
        <p:spPr bwMode="auto">
          <a:xfrm>
            <a:off x="33654" y="0"/>
            <a:ext cx="1609388" cy="175171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graphicFrame>
        <p:nvGraphicFramePr>
          <p:cNvPr id="6" name="Содержимое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513526"/>
              </p:ext>
            </p:extLst>
          </p:nvPr>
        </p:nvGraphicFramePr>
        <p:xfrm>
          <a:off x="179388" y="2492375"/>
          <a:ext cx="8691562" cy="2314624"/>
        </p:xfrm>
        <a:graphic>
          <a:graphicData uri="http://schemas.openxmlformats.org/drawingml/2006/table">
            <a:tbl>
              <a:tblPr/>
              <a:tblGrid>
                <a:gridCol w="3290887"/>
                <a:gridCol w="5400675"/>
              </a:tblGrid>
              <a:tr h="607962"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ФИ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Название ОО для продолжения обучения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</a:tr>
              <a:tr h="504784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Ученик 4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АНОО «Лицей «Интеллект»</a:t>
                      </a: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47646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Ученик 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АНОО «Лицей «Интеллект»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A5B59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</a:tr>
              <a:tr h="554232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Ученик 7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CB9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1800"/>
                        </a:spcBef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ts val="18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ts val="1200"/>
                        </a:spcBef>
                        <a:buClr>
                          <a:srgbClr val="E7BC29"/>
                        </a:buClr>
                        <a:buSzPct val="8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ts val="1200"/>
                        </a:spcBef>
                        <a:buClr>
                          <a:srgbClr val="D092A7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ts val="1200"/>
                        </a:spcBef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9C85C0"/>
                        </a:buClr>
                        <a:buSzPct val="80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АНОО «Лицей «Интеллект»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A5B59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 horzOverflow="overflow">
                    <a:lnL w="28575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54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E4A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37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8287" y="476672"/>
            <a:ext cx="6335713" cy="7747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Результаты ЕГЭ выпускников 11 класса по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обязательным предметам и предметам по выбору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2940408"/>
              </p:ext>
            </p:extLst>
          </p:nvPr>
        </p:nvGraphicFramePr>
        <p:xfrm>
          <a:off x="251520" y="1340769"/>
          <a:ext cx="8496942" cy="5328592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{125E5076-3810-47DD-B79F-674D7AD40C01}</a:tableStyleId>
              </a:tblPr>
              <a:tblGrid>
                <a:gridCol w="1975932"/>
                <a:gridCol w="930917"/>
                <a:gridCol w="894415"/>
                <a:gridCol w="782613"/>
                <a:gridCol w="782613"/>
                <a:gridCol w="782613"/>
                <a:gridCol w="782613"/>
                <a:gridCol w="782613"/>
                <a:gridCol w="782613"/>
              </a:tblGrid>
              <a:tr h="15702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ФИ</a:t>
                      </a:r>
                      <a:r>
                        <a:rPr lang="ru-RU" sz="14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4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Сочинение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Математика (профиль)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Математика (база)</a:t>
                      </a:r>
                    </a:p>
                    <a:p>
                      <a:endParaRPr lang="ru-RU" dirty="0"/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Информатика и ИКТ</a:t>
                      </a: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Биология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Английский язык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Обществознание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047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Ученик 1</a:t>
                      </a:r>
                      <a:endParaRPr lang="ru-RU" sz="14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зачёт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64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047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Ученик 2</a:t>
                      </a:r>
                      <a:endParaRPr lang="ru-RU" sz="14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зачёт</a:t>
                      </a:r>
                    </a:p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51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39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047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Ученик 3</a:t>
                      </a:r>
                      <a:endParaRPr lang="ru-RU" sz="14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зачёт</a:t>
                      </a:r>
                    </a:p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66</a:t>
                      </a:r>
                    </a:p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69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61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047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Ученик 4</a:t>
                      </a:r>
                      <a:endParaRPr lang="ru-RU" sz="14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зачёт</a:t>
                      </a:r>
                    </a:p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82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52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35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200" b="1" u="none" strike="noStrike" dirty="0" smtClean="0">
                          <a:solidFill>
                            <a:srgbClr val="FF0000"/>
                          </a:solidFill>
                        </a:rPr>
                        <a:t>min </a:t>
                      </a:r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</a:rPr>
                        <a:t>кол-во </a:t>
                      </a:r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</a:rPr>
                        <a:t>баллов (</a:t>
                      </a:r>
                      <a:r>
                        <a:rPr lang="ru-RU" sz="1200" b="1" u="none" strike="noStrike" dirty="0" err="1" smtClean="0">
                          <a:solidFill>
                            <a:srgbClr val="FF0000"/>
                          </a:solidFill>
                        </a:rPr>
                        <a:t>Рособрнадзор</a:t>
                      </a:r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sz="12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зачёт</a:t>
                      </a: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b="1" i="1" dirty="0">
                        <a:solidFill>
                          <a:srgbClr val="FF0000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ru-RU" sz="2000" b="1" i="1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32528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Средний балл</a:t>
                      </a:r>
                    </a:p>
                    <a:p>
                      <a:pPr algn="ctr" fontAlgn="ctr"/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по лицею</a:t>
                      </a:r>
                      <a:endParaRPr lang="ru-RU" sz="1200" b="1" i="1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зачёт</a:t>
                      </a: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  <a:endParaRPr lang="ru-RU" sz="2000" b="1" i="1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2000" b="1" i="1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b="1" i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  <a:endParaRPr lang="ru-RU" sz="2000" b="1" i="1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ru-RU" sz="2000" b="1" i="1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  <a:endParaRPr lang="ru-RU" sz="2000" b="1" i="1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ru-RU" sz="2000" b="1" i="1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60350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Средний балл по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РФ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68,3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56,8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59,5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50,2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73,3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59,8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5546" marR="5546" marT="5546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24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08350" y="404813"/>
            <a:ext cx="5832475" cy="117951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Сведения о выпускниках 11 класса 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2022 года </a:t>
            </a:r>
            <a:endParaRPr lang="ru-RU" sz="2000" b="1" dirty="0" smtClean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2012823"/>
              </p:ext>
            </p:extLst>
          </p:nvPr>
        </p:nvGraphicFramePr>
        <p:xfrm>
          <a:off x="0" y="2004721"/>
          <a:ext cx="9108504" cy="5324517"/>
        </p:xfrm>
        <a:graphic>
          <a:graphicData uri="http://schemas.openxmlformats.org/drawingml/2006/table">
            <a:tbl>
              <a:tblPr/>
              <a:tblGrid>
                <a:gridCol w="1907704"/>
                <a:gridCol w="1584176"/>
                <a:gridCol w="1728192"/>
                <a:gridCol w="1728192"/>
                <a:gridCol w="1080120"/>
                <a:gridCol w="1080120"/>
              </a:tblGrid>
              <a:tr h="88833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ФИ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/>
                        </a:rPr>
                        <a:t>Название ОО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/>
                        </a:rPr>
                        <a:t>Название факультета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/>
                        </a:rPr>
                        <a:t>Направление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Форма обучения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1120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b="1" i="0" u="none" strike="noStrike" dirty="0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onotype Corsiva" panose="03010101010201010101" pitchFamily="66" charset="0"/>
                          <a:ea typeface="BatangChe" panose="02030609000101010101" pitchFamily="49" charset="-127"/>
                          <a:cs typeface="Arial" pitchFamily="34" charset="0"/>
                        </a:rPr>
                        <a:t>Выпускник</a:t>
                      </a:r>
                      <a:r>
                        <a:rPr lang="ru-RU" sz="2800" b="1" i="0" u="none" strike="noStrike" baseline="0" dirty="0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onotype Corsiva" panose="03010101010201010101" pitchFamily="66" charset="0"/>
                          <a:ea typeface="BatangChe" panose="02030609000101010101" pitchFamily="49" charset="-127"/>
                          <a:cs typeface="Arial" pitchFamily="34" charset="0"/>
                        </a:rPr>
                        <a:t> 1</a:t>
                      </a:r>
                      <a:endParaRPr lang="ru-RU" sz="2800" b="1" i="0" u="none" strike="noStrike" dirty="0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latin typeface="Monotype Corsiva" panose="03010101010201010101" pitchFamily="66" charset="0"/>
                        <a:ea typeface="BatangChe" panose="02030609000101010101" pitchFamily="49" charset="-127"/>
                        <a:cs typeface="Arial" pitchFamily="34" charset="0"/>
                      </a:endParaRPr>
                    </a:p>
                  </a:txBody>
                  <a:tcPr marL="72000" marR="36000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Российский университет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дружбы народов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(РУДН)</a:t>
                      </a:r>
                      <a:endParaRPr lang="ru-RU" sz="1600" b="1" i="0" u="none" strike="noStrik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Институт иностранных языков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Перевод и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переводоведение</a:t>
                      </a:r>
                      <a:endParaRPr lang="ru-RU" sz="1600" b="1" i="0" u="none" strike="noStrik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очная</a:t>
                      </a:r>
                      <a:endParaRPr lang="ru-RU" sz="1600" b="1" dirty="0"/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платная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10805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2800" b="1" u="none" strike="noStrike" kern="1200" dirty="0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onotype Corsiva" panose="03010101010201010101" pitchFamily="66" charset="0"/>
                          <a:ea typeface="BatangChe" panose="02030609000101010101" pitchFamily="49" charset="-127"/>
                          <a:cs typeface="+mn-cs"/>
                        </a:rPr>
                        <a:t>Выпускник 2</a:t>
                      </a:r>
                      <a:endParaRPr lang="ru-RU" sz="2800" b="1" u="none" strike="noStrike" kern="1200" dirty="0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latin typeface="Monotype Corsiva" panose="03010101010201010101" pitchFamily="66" charset="0"/>
                        <a:ea typeface="BatangChe" panose="02030609000101010101" pitchFamily="49" charset="-127"/>
                        <a:cs typeface="+mn-cs"/>
                      </a:endParaRPr>
                    </a:p>
                  </a:txBody>
                  <a:tcPr marL="72000" marR="36000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Московский государственный областной университет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Технологии и предприниматель-</a:t>
                      </a:r>
                      <a:r>
                        <a:rPr lang="ru-RU" sz="1400" b="1" i="0" u="none" strike="noStrike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ства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Информационная безопасность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очная</a:t>
                      </a:r>
                    </a:p>
                    <a:p>
                      <a:pPr algn="ctr"/>
                      <a:endParaRPr lang="ru-RU" sz="1600" b="1" dirty="0"/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платная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10805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2800" b="1" u="none" strike="noStrike" kern="1200" dirty="0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onotype Corsiva" panose="03010101010201010101" pitchFamily="66" charset="0"/>
                          <a:ea typeface="BatangChe" panose="02030609000101010101" pitchFamily="49" charset="-127"/>
                          <a:cs typeface="+mn-cs"/>
                        </a:rPr>
                        <a:t>Выпускник 3</a:t>
                      </a:r>
                      <a:endParaRPr lang="ru-RU" sz="2800" b="1" u="none" strike="noStrike" kern="1200" dirty="0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latin typeface="Monotype Corsiva" panose="03010101010201010101" pitchFamily="66" charset="0"/>
                        <a:ea typeface="BatangChe" panose="02030609000101010101" pitchFamily="49" charset="-127"/>
                        <a:cs typeface="+mn-cs"/>
                      </a:endParaRPr>
                    </a:p>
                  </a:txBody>
                  <a:tcPr marL="72000" marR="36000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Московский государственный областной университет</a:t>
                      </a:r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Экономики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Менеджмент</a:t>
                      </a: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очная</a:t>
                      </a:r>
                    </a:p>
                    <a:p>
                      <a:pPr algn="ctr"/>
                      <a:endParaRPr lang="ru-RU" sz="1600" b="1" dirty="0"/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платная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10805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rgbClr val="A5B592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BatangChe" panose="02030609000101010101" pitchFamily="49" charset="-127"/>
                          <a:cs typeface="+mn-cs"/>
                        </a:rPr>
                        <a:t>Выпускник </a:t>
                      </a:r>
                      <a:r>
                        <a:rPr kumimoji="0" lang="ru-RU" sz="2800" b="1" i="0" u="none" strike="noStrike" kern="1200" cap="none" spc="0" normalizeH="0" baseline="0" noProof="0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rgbClr val="A5B592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BatangChe" panose="02030609000101010101" pitchFamily="49" charset="-127"/>
                          <a:cs typeface="+mn-cs"/>
                        </a:rPr>
                        <a:t>4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solidFill>
                            <a:srgbClr val="C00000"/>
                          </a:solidFill>
                        </a:ln>
                        <a:solidFill>
                          <a:srgbClr val="A5B592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BatangChe" panose="02030609000101010101" pitchFamily="49" charset="-127"/>
                        <a:cs typeface="+mn-cs"/>
                      </a:endParaRPr>
                    </a:p>
                    <a:p>
                      <a:pPr marL="0" algn="l" defTabSz="914400" rtl="0" eaLnBrk="1" fontAlgn="ctr" latinLnBrk="0" hangingPunct="1"/>
                      <a:endParaRPr lang="ru-RU" sz="2800" b="1" u="none" strike="noStrike" kern="1200" dirty="0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latin typeface="Monotype Corsiva" panose="03010101010201010101" pitchFamily="66" charset="0"/>
                        <a:ea typeface="BatangChe" panose="02030609000101010101" pitchFamily="49" charset="-127"/>
                        <a:cs typeface="+mn-cs"/>
                      </a:endParaRPr>
                    </a:p>
                  </a:txBody>
                  <a:tcPr marL="72000" marR="36000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/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1" descr="62373"/>
          <p:cNvPicPr>
            <a:picLocks noChangeAspect="1" noChangeArrowheads="1"/>
          </p:cNvPicPr>
          <p:nvPr/>
        </p:nvPicPr>
        <p:blipFill>
          <a:blip r:embed="rId3" cstate="print"/>
          <a:srcRect r="26922"/>
          <a:stretch>
            <a:fillRect/>
          </a:stretch>
        </p:blipFill>
        <p:spPr bwMode="auto">
          <a:xfrm rot="21418071">
            <a:off x="33654" y="0"/>
            <a:ext cx="1772072" cy="192879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 rot="20769436">
            <a:off x="1622425" y="317500"/>
            <a:ext cx="1538288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свидания, ЛИЦЕЙ !!!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0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88913"/>
            <a:ext cx="8686800" cy="69215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18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Сравнительный  анализ</a:t>
            </a:r>
            <a:br>
              <a:rPr lang="ru-RU" sz="18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18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уровня  обученности  и  качества  знаний  </a:t>
            </a:r>
            <a:r>
              <a:rPr lang="ru-RU" sz="18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по  классам</a:t>
            </a:r>
            <a:br>
              <a:rPr lang="ru-RU" sz="18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18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за  2021-2022  учебный  год</a:t>
            </a:r>
            <a:endParaRPr lang="ru-RU" sz="18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85175" y="6610350"/>
            <a:ext cx="758825" cy="247650"/>
          </a:xfrm>
        </p:spPr>
        <p:txBody>
          <a:bodyPr/>
          <a:lstStyle/>
          <a:p>
            <a:pPr>
              <a:defRPr/>
            </a:pPr>
            <a:fld id="{6D8B194E-3492-474C-AA3F-E0C49C1A011B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8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892060"/>
              </p:ext>
            </p:extLst>
          </p:nvPr>
        </p:nvGraphicFramePr>
        <p:xfrm>
          <a:off x="71500" y="1556792"/>
          <a:ext cx="9001000" cy="3816424"/>
        </p:xfrm>
        <a:graphic>
          <a:graphicData uri="http://schemas.openxmlformats.org/drawingml/2006/table">
            <a:tbl>
              <a:tblPr/>
              <a:tblGrid>
                <a:gridCol w="540060"/>
                <a:gridCol w="540060"/>
                <a:gridCol w="683988"/>
                <a:gridCol w="756047"/>
                <a:gridCol w="693042"/>
                <a:gridCol w="756047"/>
                <a:gridCol w="693042"/>
                <a:gridCol w="693042"/>
                <a:gridCol w="693042"/>
                <a:gridCol w="693042"/>
                <a:gridCol w="819428"/>
                <a:gridCol w="792088"/>
                <a:gridCol w="648072"/>
              </a:tblGrid>
              <a:tr h="55968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Качество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обучения </a:t>
                      </a:r>
                      <a:r>
                        <a:rPr lang="en-US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lang="ru-RU" sz="12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(по</a:t>
                      </a:r>
                      <a:r>
                        <a:rPr lang="ru-RU" sz="1200" b="1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классам)</a:t>
                      </a:r>
                      <a:endParaRPr lang="ru-RU" sz="12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               13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уч.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класс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уч.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 по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лицею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77 уч.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0423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2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четверть</a:t>
                      </a:r>
                      <a:endParaRPr lang="ru-RU" sz="12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81%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85%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43%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82%</a:t>
                      </a:r>
                    </a:p>
                    <a:p>
                      <a:pPr algn="ctr" fontAlgn="ctr"/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56 уч.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7811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четверть/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полугодие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69%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</a:t>
                      </a:r>
                      <a:r>
                        <a:rPr kumimoji="0" lang="ru-RU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77%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59 уч.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9964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III</a:t>
                      </a: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четверть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r>
                        <a:rPr lang="ru-RU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уч.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уч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уч.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73%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43%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400" b="1" dirty="0" smtClean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56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43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IV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четверть/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полугодие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уч.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85%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64%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43%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79%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61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8955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Учебный год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уч.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уч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</a:t>
                      </a:r>
                      <a:r>
                        <a:rPr kumimoji="0" lang="ru-RU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73%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43%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400" b="1" dirty="0" smtClean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62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8955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Итог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уч.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уч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</a:t>
                      </a:r>
                      <a:r>
                        <a:rPr kumimoji="0" lang="ru-RU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</a:t>
                      </a:r>
                      <a:endParaRPr lang="ru-RU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73%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 уч.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71%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уч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83%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64 уч.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Качество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обучения </a:t>
                      </a:r>
                      <a:r>
                        <a:rPr kumimoji="0" lang="en-US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kumimoji="0" lang="ru-RU" sz="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(по уровням обучения)</a:t>
                      </a:r>
                    </a:p>
                  </a:txBody>
                  <a:tcPr marL="59072" marR="59072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Уч.г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86%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( 32 из 37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74% 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( 23 из 31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78% 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(7 из 9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kern="120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7220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Итог</a:t>
                      </a:r>
                    </a:p>
                  </a:txBody>
                  <a:tcPr marL="59072" marR="590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86%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( 32 из 37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81% 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( 25 из 31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78% 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(7 из 9 уч-ся)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kern="120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1690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4712911"/>
              </p:ext>
            </p:extLst>
          </p:nvPr>
        </p:nvGraphicFramePr>
        <p:xfrm>
          <a:off x="251519" y="1720069"/>
          <a:ext cx="8663880" cy="5177604"/>
        </p:xfrm>
        <a:graphic>
          <a:graphicData uri="http://schemas.openxmlformats.org/drawingml/2006/table">
            <a:tbl>
              <a:tblPr firstRow="1" firstCol="1" bandRow="1"/>
              <a:tblGrid>
                <a:gridCol w="3673196"/>
                <a:gridCol w="514693"/>
                <a:gridCol w="544106"/>
                <a:gridCol w="509689"/>
                <a:gridCol w="655315"/>
                <a:gridCol w="582501"/>
                <a:gridCol w="582501"/>
                <a:gridCol w="582501"/>
                <a:gridCol w="509689"/>
                <a:gridCol w="509689"/>
              </a:tblGrid>
              <a:tr h="254753">
                <a:tc rowSpan="2">
                  <a:txBody>
                    <a:bodyPr/>
                    <a:lstStyle/>
                    <a:p>
                      <a:pPr marL="71755"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ФИО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Предметы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Математика</a:t>
                      </a: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История</a:t>
                      </a: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Обществознание</a:t>
                      </a: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Биология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География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Английский язык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Информатика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Литература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525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Ученик 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163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2</a:t>
                      </a:r>
                    </a:p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163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3</a:t>
                      </a:r>
                    </a:p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25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4</a:t>
                      </a:r>
                    </a:p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25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5</a:t>
                      </a:r>
                    </a:p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25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6</a:t>
                      </a:r>
                    </a:p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25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7</a:t>
                      </a:r>
                    </a:p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+</a:t>
                      </a:r>
                    </a:p>
                    <a:p>
                      <a:pPr marR="36195"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39" name="Rectangle 1"/>
          <p:cNvSpPr>
            <a:spLocks noChangeArrowheads="1"/>
          </p:cNvSpPr>
          <p:nvPr/>
        </p:nvSpPr>
        <p:spPr bwMode="auto">
          <a:xfrm>
            <a:off x="3275013" y="980728"/>
            <a:ext cx="5640387" cy="6477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>
            <a:lvl1pPr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89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3600" dirty="0" smtClean="0">
                <a:solidFill>
                  <a:prstClr val="black"/>
                </a:solidFill>
                <a:cs typeface="Times New Roman" pitchFamily="18" charset="0"/>
              </a:rPr>
              <a:t>                 </a:t>
            </a:r>
            <a:r>
              <a:rPr lang="ru-RU" altLang="ru-RU" sz="3600" dirty="0" smtClean="0">
                <a:solidFill>
                  <a:srgbClr val="A5B592">
                    <a:lumMod val="50000"/>
                  </a:srgbClr>
                </a:solidFill>
                <a:cs typeface="Times New Roman" pitchFamily="18" charset="0"/>
              </a:rPr>
              <a:t>Участники ОГЭ</a:t>
            </a:r>
            <a:endParaRPr lang="ru-RU" altLang="ru-RU" sz="3600" dirty="0" smtClean="0">
              <a:solidFill>
                <a:srgbClr val="A5B592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01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235544"/>
              </p:ext>
            </p:extLst>
          </p:nvPr>
        </p:nvGraphicFramePr>
        <p:xfrm>
          <a:off x="18373" y="1152107"/>
          <a:ext cx="9125626" cy="513661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{125E5076-3810-47DD-B79F-674D7AD40C01}</a:tableStyleId>
              </a:tblPr>
              <a:tblGrid>
                <a:gridCol w="3742139"/>
                <a:gridCol w="1023594"/>
                <a:gridCol w="1023594"/>
                <a:gridCol w="1146561"/>
                <a:gridCol w="1146561"/>
                <a:gridCol w="1043177"/>
              </a:tblGrid>
              <a:tr h="63973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ФИО</a:t>
                      </a:r>
                      <a:r>
                        <a:rPr lang="ru-RU" sz="14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Итоговое собеседование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Русский язык 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Математика</a:t>
                      </a:r>
                      <a:endParaRPr lang="ru-RU" sz="1400" b="1" i="0" u="none" strike="noStrike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98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зачёт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Первичный балл 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Оценка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Первичный балл 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Оценка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4560">
                <a:tc>
                  <a:txBody>
                    <a:bodyPr/>
                    <a:lstStyle/>
                    <a:p>
                      <a:pPr marL="0" marR="36195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Ученик 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6332" marR="46332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2579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2</a:t>
                      </a:r>
                    </a:p>
                  </a:txBody>
                  <a:tcPr marL="46332" marR="46332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65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3</a:t>
                      </a:r>
                    </a:p>
                  </a:txBody>
                  <a:tcPr marL="46332" marR="46332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65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4</a:t>
                      </a:r>
                    </a:p>
                  </a:txBody>
                  <a:tcPr marL="46332" marR="46332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65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5</a:t>
                      </a:r>
                    </a:p>
                  </a:txBody>
                  <a:tcPr marL="46332" marR="46332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65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6</a:t>
                      </a:r>
                    </a:p>
                  </a:txBody>
                  <a:tcPr marL="46332" marR="46332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65"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7</a:t>
                      </a:r>
                    </a:p>
                  </a:txBody>
                  <a:tcPr marL="46332" marR="46332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b="1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5546" marR="5546" marT="5546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уч-ся, сдавших на«5»</a:t>
                      </a:r>
                      <a:endParaRPr lang="ru-RU" sz="1400" b="1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уч. – 43%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уч.</a:t>
                      </a: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-29%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6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уч-ся, сдавших на«4»</a:t>
                      </a:r>
                      <a:endParaRPr lang="ru-RU" sz="1400" b="1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u="none" strike="noStrike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 уч.- 57%</a:t>
                      </a:r>
                      <a:endParaRPr lang="ru-RU" sz="1400" b="1" i="1" u="none" strike="noStrike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уч. -43%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6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уч-ся, сдавших на«3»</a:t>
                      </a:r>
                      <a:endParaRPr lang="ru-RU" sz="1400" b="1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 уч. – 0%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уч. -29%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636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уч-ся, сдавших на«2»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 уч. – 0%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AF8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 уч. – 0%</a:t>
                      </a: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67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</a:t>
                      </a:r>
                      <a:r>
                        <a:rPr lang="ru-RU" sz="1400" b="1" i="0" u="none" strike="noStrike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значение 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лицею</a:t>
                      </a:r>
                      <a:endParaRPr lang="ru-RU" sz="1400" b="1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29 б. –</a:t>
                      </a:r>
                      <a:r>
                        <a:rPr lang="ru-RU" sz="1400" b="1" i="1" u="none" strike="noStrik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«</a:t>
                      </a:r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4»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18 б.- «4»</a:t>
                      </a:r>
                      <a:endParaRPr lang="ru-RU" sz="1400" b="1" i="1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46" marR="5546" marT="5546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692275" y="115888"/>
            <a:ext cx="7186613" cy="1125537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Результаты ГИА выпускников 9 класса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обязательные предметы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в формате ОГЭ)</a:t>
            </a: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6331A4-2338-48AB-859F-57F2828F47A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2253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2" y="-99392"/>
            <a:ext cx="1223690" cy="133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36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1DF6B-D2A5-4393-80EA-0ADBAE91339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26568"/>
              </p:ext>
            </p:extLst>
          </p:nvPr>
        </p:nvGraphicFramePr>
        <p:xfrm>
          <a:off x="3423" y="1782199"/>
          <a:ext cx="9140576" cy="3447001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134473"/>
                <a:gridCol w="1248658"/>
                <a:gridCol w="1028307"/>
                <a:gridCol w="2309267"/>
                <a:gridCol w="1730510"/>
                <a:gridCol w="1689361"/>
              </a:tblGrid>
              <a:tr h="6956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2212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54718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Общество-знание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Маковейчук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О.В.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1 (36 б)</a:t>
                      </a: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2 (30 б)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4 (21б)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05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3 (34 б)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5 (27 б)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05745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6 (28б)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6387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 б. – «4»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выпускник</a:t>
            </a:r>
            <a:r>
              <a:rPr lang="ru-RU" sz="2000" b="1" dirty="0" smtClean="0">
                <a:latin typeface="Cambria" pitchFamily="18" charset="0"/>
              </a:rPr>
              <a:t>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45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954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7222356"/>
              </p:ext>
            </p:extLst>
          </p:nvPr>
        </p:nvGraphicFramePr>
        <p:xfrm>
          <a:off x="179512" y="1751240"/>
          <a:ext cx="8964488" cy="347796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286053"/>
                <a:gridCol w="1548712"/>
                <a:gridCol w="1374432"/>
                <a:gridCol w="903371"/>
                <a:gridCol w="1872208"/>
                <a:gridCol w="1979712"/>
              </a:tblGrid>
              <a:tr h="13903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История 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Маковейчук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О.В.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2 (23б)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4 (12б)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 – 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выпускник</a:t>
            </a:r>
            <a:r>
              <a:rPr lang="ru-RU" sz="2000" b="1" dirty="0" smtClean="0">
                <a:latin typeface="Cambria" pitchFamily="18" charset="0"/>
              </a:rPr>
              <a:t>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686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9245557"/>
              </p:ext>
            </p:extLst>
          </p:nvPr>
        </p:nvGraphicFramePr>
        <p:xfrm>
          <a:off x="179512" y="1751240"/>
          <a:ext cx="8964488" cy="347796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286053"/>
                <a:gridCol w="1548712"/>
                <a:gridCol w="1374432"/>
                <a:gridCol w="2199515"/>
                <a:gridCol w="1728192"/>
                <a:gridCol w="827584"/>
              </a:tblGrid>
              <a:tr h="13903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Английский язык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Миронова Н.С.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3 (67б)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7 (48б)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58 – «</a:t>
                      </a:r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4,5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выпускник</a:t>
            </a:r>
            <a:r>
              <a:rPr lang="ru-RU" sz="2000" b="1" dirty="0" smtClean="0">
                <a:latin typeface="Cambria" pitchFamily="18" charset="0"/>
              </a:rPr>
              <a:t>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173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3859413"/>
              </p:ext>
            </p:extLst>
          </p:nvPr>
        </p:nvGraphicFramePr>
        <p:xfrm>
          <a:off x="179512" y="1751240"/>
          <a:ext cx="8964488" cy="347796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286053"/>
                <a:gridCol w="1548712"/>
                <a:gridCol w="1374432"/>
                <a:gridCol w="2775579"/>
                <a:gridCol w="1152128"/>
                <a:gridCol w="827584"/>
              </a:tblGrid>
              <a:tr h="13903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Литература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Хабибуллина Г.М.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7 (41б)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41 – «</a:t>
                      </a:r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выпускник</a:t>
            </a:r>
            <a:r>
              <a:rPr lang="ru-RU" sz="2000" b="1" dirty="0" smtClean="0">
                <a:latin typeface="Cambria" pitchFamily="18" charset="0"/>
              </a:rPr>
              <a:t>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747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744130"/>
              </p:ext>
            </p:extLst>
          </p:nvPr>
        </p:nvGraphicFramePr>
        <p:xfrm>
          <a:off x="179512" y="1751240"/>
          <a:ext cx="8964488" cy="347796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286053"/>
                <a:gridCol w="1548712"/>
                <a:gridCol w="1374432"/>
                <a:gridCol w="2919595"/>
                <a:gridCol w="1008112"/>
                <a:gridCol w="827584"/>
              </a:tblGrid>
              <a:tr h="13903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Биология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Борисенко И.А.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1 (41б)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41 – «</a:t>
                      </a:r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выпускник</a:t>
            </a:r>
            <a:r>
              <a:rPr lang="ru-RU" sz="2000" b="1" dirty="0" smtClean="0">
                <a:latin typeface="Cambria" pitchFamily="18" charset="0"/>
              </a:rPr>
              <a:t>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147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559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2376265" cy="178219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FE35D-C6F7-4B71-B8BA-220ABD208813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307657"/>
              </p:ext>
            </p:extLst>
          </p:nvPr>
        </p:nvGraphicFramePr>
        <p:xfrm>
          <a:off x="179512" y="1751240"/>
          <a:ext cx="8964488" cy="347796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1286053"/>
                <a:gridCol w="1548712"/>
                <a:gridCol w="1374432"/>
                <a:gridCol w="1551443"/>
                <a:gridCol w="2376264"/>
                <a:gridCol w="827584"/>
              </a:tblGrid>
              <a:tr h="13903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Предмет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Учитель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Кол-во </a:t>
                      </a: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уч-ся</a:t>
                      </a: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сдававших 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Количество выпускников, получивших оценки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224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«5»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«4»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«3»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5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География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Борисенко И.А.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Ученик 5 (21б)</a:t>
                      </a:r>
                    </a:p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9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Среднее значение по лицею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914400" algn="l"/>
                        </a:tabLst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 – «</a:t>
                      </a:r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</a:t>
                      </a: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228600" algn="l"/>
                          <a:tab pos="914400" algn="l"/>
                        </a:tabLst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6355" marR="663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85938" y="0"/>
            <a:ext cx="7186612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latin typeface="Cambria" pitchFamily="18" charset="0"/>
              </a:rPr>
              <a:t>Результаты ГИА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выпускник</a:t>
            </a:r>
            <a:r>
              <a:rPr lang="ru-RU" sz="2000" b="1" dirty="0" smtClean="0">
                <a:latin typeface="Cambria" pitchFamily="18" charset="0"/>
              </a:rPr>
              <a:t>ов 9 класса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предметы по выбору</a:t>
            </a:r>
            <a:br>
              <a:rPr lang="ru-RU" sz="2000" b="1" dirty="0" smtClean="0">
                <a:latin typeface="Cambria" pitchFamily="18" charset="0"/>
              </a:rPr>
            </a:br>
            <a:r>
              <a:rPr lang="ru-RU" sz="2000" b="1" dirty="0" smtClean="0">
                <a:latin typeface="Cambria" pitchFamily="18" charset="0"/>
              </a:rPr>
              <a:t>(экзамены в формате ОГЭ)</a:t>
            </a:r>
            <a:endParaRPr lang="ru-RU" sz="1600" b="1" dirty="0" smtClean="0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176847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004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d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4_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1523</Words>
  <Application>Microsoft Office PowerPoint</Application>
  <PresentationFormat>Экран (4:3)</PresentationFormat>
  <Paragraphs>727</Paragraphs>
  <Slides>16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Тема Office</vt:lpstr>
      <vt:lpstr>1_Mod</vt:lpstr>
      <vt:lpstr>44_Трек</vt:lpstr>
      <vt:lpstr>Презентация PowerPoint</vt:lpstr>
      <vt:lpstr>Презентация PowerPoint</vt:lpstr>
      <vt:lpstr>Результаты ГИА выпускников 9 класса обязательные предметы ( в формате ОГЭ)</vt:lpstr>
      <vt:lpstr>Результаты ГИА выпускников 9 класса предметы по выбору (экзамены в формате ОГЭ)</vt:lpstr>
      <vt:lpstr>Результаты ГИА выпускников 9 класса предметы по выбору (экзамены в формате ОГЭ)</vt:lpstr>
      <vt:lpstr>Результаты ГИА выпускников 9 класса предметы по выбору (экзамены в формате ОГЭ)</vt:lpstr>
      <vt:lpstr>Результаты ГИА выпускников 9 класса предметы по выбору (экзамены в формате ОГЭ)</vt:lpstr>
      <vt:lpstr>Результаты ГИА выпускников 9 класса предметы по выбору (экзамены в форме ОГЭ)</vt:lpstr>
      <vt:lpstr>Результаты ГИА выпускников 9 класса предметы по выбору (экзамены в формате ОГЭ)</vt:lpstr>
      <vt:lpstr>Результаты ГИА выпускников 9 класса предметы по выбору (экзамены в формате ОГЭ)</vt:lpstr>
      <vt:lpstr>Результаты обучения выпускников 9 класса (итоговые оценки)</vt:lpstr>
      <vt:lpstr>Сведения о выпускниках 9 класса  2021-2022 учебный год </vt:lpstr>
      <vt:lpstr>Сведения о выпускниках 9 класса  2021-2022 учебный год </vt:lpstr>
      <vt:lpstr>Результаты ЕГЭ выпускников 11 класса по  обязательным предметам и предметам по выбору</vt:lpstr>
      <vt:lpstr>Сведения о выпускниках 11 класса  2022 года </vt:lpstr>
      <vt:lpstr>Сравнительный  анализ уровня  обученности  и  качества  знаний  по  классам за  2021-2022  учебный  год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</dc:creator>
  <cp:lastModifiedBy>Teacher</cp:lastModifiedBy>
  <cp:revision>22</cp:revision>
  <dcterms:created xsi:type="dcterms:W3CDTF">2022-07-05T07:49:03Z</dcterms:created>
  <dcterms:modified xsi:type="dcterms:W3CDTF">2022-10-04T07:25:21Z</dcterms:modified>
</cp:coreProperties>
</file>