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5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5E7B0-8154-4E55-9362-CE308DE158D1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AC32E-B491-4E7F-A41F-3A846FDCF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5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AC32E-B491-4E7F-A41F-3A846FDCF50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600" b="1" dirty="0" smtClean="0"/>
              <a:t>Педагогический проект</a:t>
            </a:r>
            <a:br>
              <a:rPr lang="ru-RU" sz="3600" b="1" dirty="0" smtClean="0"/>
            </a:br>
            <a:r>
              <a:rPr lang="ru-RU" sz="3600" b="1" dirty="0" smtClean="0"/>
              <a:t>«Пальчики помогают говорить»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5728"/>
            <a:ext cx="7641459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 Ершова Ольга Валерьевна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 «ДС № 370 г. Челябинска»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5040560" cy="504056"/>
          </a:xfrm>
        </p:spPr>
        <p:txBody>
          <a:bodyPr/>
          <a:lstStyle/>
          <a:p>
            <a:r>
              <a:rPr lang="ru-RU" sz="2800" b="1" dirty="0" smtClean="0"/>
              <a:t>Форма проведения: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672408"/>
          </a:xfrm>
        </p:spPr>
        <p:txBody>
          <a:bodyPr/>
          <a:lstStyle/>
          <a:p>
            <a:r>
              <a:rPr lang="ru-RU" sz="2400" dirty="0" smtClean="0"/>
              <a:t>занятия (фронтальные, подгрупповые, индивидуальные), </a:t>
            </a:r>
          </a:p>
          <a:p>
            <a:r>
              <a:rPr lang="ru-RU" sz="2400" dirty="0" smtClean="0"/>
              <a:t>самостоятельная деятельность детей: </a:t>
            </a:r>
          </a:p>
          <a:p>
            <a:r>
              <a:rPr lang="ru-RU" sz="2400" dirty="0" smtClean="0"/>
              <a:t>речевые игры с пальчиками, </a:t>
            </a:r>
          </a:p>
          <a:p>
            <a:r>
              <a:rPr lang="ru-RU" sz="2400" dirty="0" err="1" smtClean="0"/>
              <a:t>самомассаж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4752528" cy="576064"/>
          </a:xfrm>
        </p:spPr>
        <p:txBody>
          <a:bodyPr/>
          <a:lstStyle/>
          <a:p>
            <a:r>
              <a:rPr lang="ru-RU" sz="2800" b="1" dirty="0" smtClean="0"/>
              <a:t>Продукт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1"/>
          </a:xfrm>
        </p:spPr>
        <p:txBody>
          <a:bodyPr/>
          <a:lstStyle/>
          <a:p>
            <a:pPr lvl="0"/>
            <a:r>
              <a:rPr lang="ru-RU" sz="2000" dirty="0" smtClean="0"/>
              <a:t>Картотека пальчиковых игр.</a:t>
            </a:r>
          </a:p>
          <a:p>
            <a:pPr lvl="0"/>
            <a:r>
              <a:rPr lang="ru-RU" sz="2000" dirty="0" smtClean="0"/>
              <a:t>Картотека консультаций для родителей и педагогов.</a:t>
            </a:r>
          </a:p>
          <a:p>
            <a:pPr lvl="0"/>
            <a:r>
              <a:rPr lang="ru-RU" sz="2000" dirty="0" err="1" smtClean="0"/>
              <a:t>Фото-выставка</a:t>
            </a:r>
            <a:r>
              <a:rPr lang="ru-RU" sz="2000" dirty="0" smtClean="0"/>
              <a:t> «Ловкие пальчики».</a:t>
            </a:r>
          </a:p>
          <a:p>
            <a:pPr lvl="0"/>
            <a:r>
              <a:rPr lang="ru-RU" sz="2000" dirty="0" smtClean="0"/>
              <a:t>Различные виды тренажеров для развития мелкой моторики.</a:t>
            </a:r>
          </a:p>
          <a:p>
            <a:pPr lvl="0"/>
            <a:r>
              <a:rPr lang="ru-RU" sz="2000" dirty="0" smtClean="0"/>
              <a:t>Фото мастер- классы по изготовлению разных видов пособий по сенсомоторному развитию детей третьего года жизни.</a:t>
            </a:r>
          </a:p>
          <a:p>
            <a:pPr lvl="0"/>
            <a:r>
              <a:rPr lang="ru-RU" sz="2000" dirty="0" smtClean="0"/>
              <a:t>Перспективный план работы по развитию мелкой моторики рук в первой младшей группе.</a:t>
            </a:r>
          </a:p>
          <a:p>
            <a:pPr lvl="0"/>
            <a:r>
              <a:rPr lang="ru-RU" sz="2000" dirty="0" smtClean="0"/>
              <a:t>Уголок по сенсомоторному развитию детей 2-3 лет.</a:t>
            </a:r>
          </a:p>
          <a:p>
            <a:pPr lvl="0"/>
            <a:r>
              <a:rPr lang="ru-RU" sz="2000" dirty="0" smtClean="0"/>
              <a:t>Изготовленные родителями дидактические игры и пособия, способствующие развитию мелкой моторики рук.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4752528" cy="504056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Подведение итогов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ru-RU" sz="2400" dirty="0" smtClean="0"/>
              <a:t>Презентация проекта на «педсовете» педагогического опыта.</a:t>
            </a:r>
          </a:p>
          <a:p>
            <a:pPr lvl="0"/>
            <a:r>
              <a:rPr lang="ru-RU" sz="2400" dirty="0" smtClean="0"/>
              <a:t>Уголок по сенсомоторному развитию детей первой младшей группы.</a:t>
            </a:r>
          </a:p>
          <a:p>
            <a:pPr lvl="0"/>
            <a:r>
              <a:rPr lang="ru-RU" sz="2400" dirty="0" smtClean="0"/>
              <a:t>Конкурс на лучшую игру среди родителей.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5328592" cy="504056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Этапы работы над проектом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4563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Подготовительный этап </a:t>
            </a:r>
            <a:r>
              <a:rPr lang="ru-RU" sz="2400" dirty="0" smtClean="0"/>
              <a:t>(сбор информации по теме)</a:t>
            </a:r>
          </a:p>
          <a:p>
            <a:pPr>
              <a:buNone/>
            </a:pPr>
            <a:r>
              <a:rPr lang="ru-RU" sz="2400" dirty="0" smtClean="0"/>
              <a:t>Содержание работы            -               сентябрь</a:t>
            </a:r>
          </a:p>
          <a:p>
            <a:pPr>
              <a:buNone/>
            </a:pPr>
            <a:r>
              <a:rPr lang="ru-RU" sz="2400" dirty="0" smtClean="0"/>
              <a:t>1. Поиск и изучение эффективных технологий и методик в области развития мелкой моторики.</a:t>
            </a:r>
          </a:p>
          <a:p>
            <a:pPr>
              <a:buNone/>
            </a:pPr>
            <a:r>
              <a:rPr lang="ru-RU" sz="2400" dirty="0" smtClean="0"/>
              <a:t>2. Обоснование путей реализации проекта.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5626968" cy="603448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Основной</a:t>
            </a:r>
            <a:r>
              <a:rPr lang="ru-RU" sz="2800" dirty="0" smtClean="0"/>
              <a:t> (практический) </a:t>
            </a:r>
            <a:r>
              <a:rPr lang="ru-RU" sz="2800" b="1" dirty="0" smtClean="0"/>
              <a:t>этап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 Содержание работы</a:t>
            </a:r>
          </a:p>
          <a:p>
            <a:pPr>
              <a:buNone/>
            </a:pPr>
            <a:r>
              <a:rPr lang="ru-RU" sz="1400" b="1" dirty="0" smtClean="0"/>
              <a:t>1. Составление перспективного плана работы по развитию мелкой моторики рук: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упражнения с элементами </a:t>
            </a:r>
            <a:r>
              <a:rPr lang="ru-RU" sz="1400" dirty="0" err="1" smtClean="0"/>
              <a:t>самомассажа</a:t>
            </a:r>
            <a:r>
              <a:rPr lang="ru-RU" sz="1400" dirty="0" smtClean="0"/>
              <a:t>;</a:t>
            </a:r>
          </a:p>
          <a:p>
            <a:pPr>
              <a:buNone/>
            </a:pPr>
            <a:r>
              <a:rPr lang="ru-RU" sz="1400" dirty="0" smtClean="0"/>
              <a:t>- упражнения для кисти рук;</a:t>
            </a:r>
            <a:br>
              <a:rPr lang="ru-RU" sz="1400" dirty="0" smtClean="0"/>
            </a:br>
            <a:r>
              <a:rPr lang="ru-RU" sz="1400" dirty="0" smtClean="0"/>
              <a:t>- игр и упражнений с различными предметами,</a:t>
            </a:r>
            <a:br>
              <a:rPr lang="ru-RU" sz="1400" dirty="0" smtClean="0"/>
            </a:br>
            <a:r>
              <a:rPr lang="ru-RU" sz="1400" dirty="0" smtClean="0"/>
              <a:t>- динамические упражнения; </a:t>
            </a:r>
            <a:br>
              <a:rPr lang="ru-RU" sz="1400" dirty="0" smtClean="0"/>
            </a:br>
            <a:r>
              <a:rPr lang="ru-RU" sz="1400" dirty="0" smtClean="0"/>
              <a:t>- упражнения с элементами театрализованной деятельности для обыгрывания небольших стихотворений, сценок.</a:t>
            </a:r>
          </a:p>
          <a:p>
            <a:pPr>
              <a:buNone/>
            </a:pPr>
            <a:r>
              <a:rPr lang="ru-RU" sz="1400" b="1" dirty="0" smtClean="0"/>
              <a:t>2. Работа с детьми: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Закрепление знакомых упражнений в свободной деятельности: </a:t>
            </a:r>
            <a:br>
              <a:rPr lang="ru-RU" sz="1400" dirty="0" smtClean="0"/>
            </a:br>
            <a:r>
              <a:rPr lang="ru-RU" sz="1400" dirty="0" smtClean="0"/>
              <a:t>- игры с предметами,</a:t>
            </a:r>
            <a:br>
              <a:rPr lang="ru-RU" sz="1400" dirty="0" smtClean="0"/>
            </a:br>
            <a:r>
              <a:rPr lang="ru-RU" sz="1400" dirty="0" smtClean="0"/>
              <a:t>- разного вида шнуровки,</a:t>
            </a:r>
            <a:br>
              <a:rPr lang="ru-RU" sz="1400" dirty="0" smtClean="0"/>
            </a:br>
            <a:r>
              <a:rPr lang="ru-RU" sz="1400" dirty="0" smtClean="0"/>
              <a:t>- пальчиковый театр,</a:t>
            </a:r>
            <a:br>
              <a:rPr lang="ru-RU" sz="1400" dirty="0" smtClean="0"/>
            </a:br>
            <a:r>
              <a:rPr lang="ru-RU" sz="1400" dirty="0" smtClean="0"/>
              <a:t>- картотека игр для пальчиков.</a:t>
            </a:r>
          </a:p>
          <a:p>
            <a:r>
              <a:rPr lang="ru-RU" sz="1400" b="1" dirty="0" smtClean="0"/>
              <a:t>3. Работа с родителями:</a:t>
            </a:r>
            <a:endParaRPr lang="ru-RU" sz="1400" dirty="0" smtClean="0"/>
          </a:p>
          <a:p>
            <a:r>
              <a:rPr lang="ru-RU" sz="1400" dirty="0" smtClean="0"/>
              <a:t>Консультации </a:t>
            </a:r>
          </a:p>
          <a:p>
            <a:r>
              <a:rPr lang="ru-RU" sz="1400" dirty="0" smtClean="0"/>
              <a:t>- «Поиграйте с ребенком дома»</a:t>
            </a:r>
            <a:br>
              <a:rPr lang="ru-RU" sz="1400" dirty="0" smtClean="0"/>
            </a:br>
            <a:r>
              <a:rPr lang="ru-RU" sz="1400" dirty="0" smtClean="0"/>
              <a:t>- «Игры и игровые упражнения для формирования мелкой моторики у детей раннего возраста»</a:t>
            </a:r>
          </a:p>
          <a:p>
            <a:r>
              <a:rPr lang="ru-RU" sz="1400" dirty="0" smtClean="0"/>
              <a:t>Конкурс на лучшее пособие </a:t>
            </a:r>
            <a:br>
              <a:rPr lang="ru-RU" sz="1400" dirty="0" smtClean="0"/>
            </a:br>
            <a:r>
              <a:rPr lang="ru-RU" sz="1400" dirty="0" smtClean="0"/>
              <a:t>Привлечение родителей к изготовлению пособий по развитию мелкой моторики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040560" cy="576064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Заключительный этап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Содержание работы        -      Май</a:t>
            </a:r>
          </a:p>
          <a:p>
            <a:pPr>
              <a:buNone/>
            </a:pPr>
            <a:r>
              <a:rPr lang="ru-RU" sz="2400" dirty="0" smtClean="0"/>
              <a:t>1. Подведение итогов и анализ:</a:t>
            </a:r>
          </a:p>
          <a:p>
            <a:pPr>
              <a:buNone/>
            </a:pPr>
            <a:r>
              <a:rPr lang="ru-RU" sz="2400" dirty="0" smtClean="0"/>
              <a:t>    – Диагностика уровня развития мелкой моторики рук у детей раннего возраста.</a:t>
            </a:r>
            <a:br>
              <a:rPr lang="ru-RU" sz="2400" dirty="0" smtClean="0"/>
            </a:br>
            <a:r>
              <a:rPr lang="ru-RU" sz="2400" dirty="0" smtClean="0"/>
              <a:t>– Анкетирование родителей (для определения результативности работы).</a:t>
            </a:r>
          </a:p>
          <a:p>
            <a:pPr>
              <a:buNone/>
            </a:pPr>
            <a:r>
              <a:rPr lang="ru-RU" sz="2400" dirty="0" smtClean="0"/>
              <a:t>2. Постановка задач на будущее.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5472608" cy="504056"/>
          </a:xfrm>
        </p:spPr>
        <p:txBody>
          <a:bodyPr/>
          <a:lstStyle/>
          <a:p>
            <a:r>
              <a:rPr lang="ru-RU" sz="2800" b="1" dirty="0" smtClean="0"/>
              <a:t>План выполнения проекта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AutoNum type="arabicPeriod"/>
            </a:pPr>
            <a:r>
              <a:rPr lang="ru-RU" sz="1400" dirty="0" smtClean="0"/>
              <a:t>Изучение тематики, формулировка проблемы - (Стимулировать речевое развитие, психические процессы через пальчиковые игры и упражнения.) </a:t>
            </a:r>
          </a:p>
          <a:p>
            <a:pPr>
              <a:buNone/>
            </a:pPr>
            <a:r>
              <a:rPr lang="ru-RU" sz="1400" b="1" dirty="0" smtClean="0"/>
              <a:t>2. </a:t>
            </a:r>
            <a:r>
              <a:rPr lang="ru-RU" sz="1400" dirty="0" smtClean="0"/>
              <a:t>Составление перспективного плана проведения речевых пальчиковых игр. – (Систематизировать использование речевых пальчиковых игр в работе с детьми, направленное на поиск </a:t>
            </a:r>
            <a:r>
              <a:rPr lang="ru-RU" sz="1400" dirty="0" err="1" smtClean="0"/>
              <a:t>креативных</a:t>
            </a:r>
            <a:r>
              <a:rPr lang="ru-RU" sz="1400" dirty="0" smtClean="0"/>
              <a:t> путей повышения качества работы на уровне современных дошкольных требований.)</a:t>
            </a:r>
          </a:p>
          <a:p>
            <a:pPr>
              <a:buNone/>
            </a:pPr>
            <a:r>
              <a:rPr lang="ru-RU" sz="1400" b="1" dirty="0" smtClean="0"/>
              <a:t>3. </a:t>
            </a:r>
            <a:r>
              <a:rPr lang="ru-RU" sz="1400" dirty="0" smtClean="0"/>
              <a:t>Консультации на тему: «Пальчиковые игры», «Речь на кончиках пальцев». - (Рассказать родителям о системе работы, ответить на все интересующие их вопросы.)</a:t>
            </a:r>
          </a:p>
          <a:p>
            <a:pPr>
              <a:buNone/>
            </a:pPr>
            <a:r>
              <a:rPr lang="ru-RU" sz="1400" b="1" dirty="0" smtClean="0"/>
              <a:t>4. </a:t>
            </a:r>
            <a:r>
              <a:rPr lang="ru-RU" sz="1400" dirty="0" smtClean="0"/>
              <a:t>Консультация для воспитателей «Развитие движений пальцев и кисти ребенка как один из методов развития речи». - (Расширить знания педагогов о роли мелкой моторики в речевом развитии детей.)</a:t>
            </a:r>
          </a:p>
          <a:p>
            <a:pPr>
              <a:buNone/>
            </a:pPr>
            <a:r>
              <a:rPr lang="ru-RU" sz="1400" b="1" dirty="0" smtClean="0"/>
              <a:t>5. </a:t>
            </a:r>
            <a:r>
              <a:rPr lang="ru-RU" sz="1400" dirty="0" smtClean="0"/>
              <a:t>Конкурс на лучшее пособие по развитию мелкой моторики. – (Заинтересовать родителей актуальностью данной темы, сделав их единомышленниками в осуществлении данного проекта)</a:t>
            </a:r>
          </a:p>
          <a:p>
            <a:pPr>
              <a:buNone/>
            </a:pPr>
            <a:r>
              <a:rPr lang="ru-RU" sz="1400" b="1" dirty="0" smtClean="0"/>
              <a:t>6. </a:t>
            </a:r>
            <a:r>
              <a:rPr lang="ru-RU" sz="1400" dirty="0" smtClean="0"/>
              <a:t>Выставка для родителей дидактических игр и пособий по развитию мелкой моторики рук детей. - </a:t>
            </a:r>
          </a:p>
          <a:p>
            <a:pPr>
              <a:buNone/>
            </a:pPr>
            <a:r>
              <a:rPr lang="ru-RU" sz="1400" dirty="0" smtClean="0"/>
              <a:t>(Акцентировать внимание родителей на значимости их помощи. Отметить успехи активных родителей, занимающихся с детьми речевыми пальчиковыми играми.)</a:t>
            </a:r>
          </a:p>
          <a:p>
            <a:pPr>
              <a:buNone/>
            </a:pPr>
            <a:r>
              <a:rPr lang="ru-RU" sz="1400" b="1" dirty="0" smtClean="0"/>
              <a:t>7. </a:t>
            </a:r>
            <a:r>
              <a:rPr lang="ru-RU" sz="1400" dirty="0" smtClean="0"/>
              <a:t>Диагностика уровня развития речи и мелкой моторики рук у детей третьего года жизни в конце учебного года. – (Определить эффективность проводимой работы в развитии тонких движений пальцев рук, в формировании речевого развития детей 2-3 лет.)</a:t>
            </a:r>
          </a:p>
          <a:p>
            <a:pPr>
              <a:buNone/>
            </a:pPr>
            <a:r>
              <a:rPr lang="ru-RU" sz="1400" b="1" dirty="0" smtClean="0"/>
              <a:t>8. </a:t>
            </a:r>
            <a:r>
              <a:rPr lang="ru-RU" sz="1400" dirty="0" smtClean="0"/>
              <a:t>Анализ проделанной работы по проекту «Пальчики помогают говорить» с педагогами ДОУ. – (Проанализировать с педагогами ДОУ результативность проведения речевых пальчиковых игр, обменяться опытом работы по проектной деятельности на педсовете.)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AutoNum type="arabicPeriod"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987008" cy="432048"/>
          </a:xfrm>
        </p:spPr>
        <p:txBody>
          <a:bodyPr/>
          <a:lstStyle/>
          <a:p>
            <a:r>
              <a:rPr lang="ru-RU" sz="2400" b="1" dirty="0" smtClean="0"/>
              <a:t>Рекомендации  и консультации для родителей и педагогов</a:t>
            </a:r>
            <a:endParaRPr lang="ru-RU" sz="2400" b="1" dirty="0"/>
          </a:p>
        </p:txBody>
      </p:sp>
      <p:pic>
        <p:nvPicPr>
          <p:cNvPr id="4" name="Содержимое 3" descr="C:\Users\Ершатки\Desktop\ОЛЯ\РАБОТА\КАРТИНКИ разные\l_-2-2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ршатки\Desktop\ОЛЯ\РАБОТА\КАРТИНКИ разные\motility-0_15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80831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Ершатки\Desktop\IMG_20160616_153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3004302" cy="400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36904" cy="576064"/>
          </a:xfrm>
        </p:spPr>
        <p:txBody>
          <a:bodyPr/>
          <a:lstStyle/>
          <a:p>
            <a:r>
              <a:rPr lang="ru-RU" sz="2400" b="1" dirty="0" smtClean="0"/>
              <a:t>Игры и пособия созданные руками родителей  и педагогов</a:t>
            </a:r>
            <a:endParaRPr lang="ru-RU" sz="2400" b="1" dirty="0"/>
          </a:p>
        </p:txBody>
      </p:sp>
      <p:pic>
        <p:nvPicPr>
          <p:cNvPr id="4" name="Содержимое 3" descr="IMG_20160316_094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456384" cy="2322258"/>
          </a:xfrm>
        </p:spPr>
      </p:pic>
      <p:pic>
        <p:nvPicPr>
          <p:cNvPr id="1027" name="Picture 3" descr="C:\Users\Ершатки\Desktop\ОЛЯ\ФОТО 8 группа\IMG_20160316_09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808820" cy="3745093"/>
          </a:xfrm>
          <a:prstGeom prst="rect">
            <a:avLst/>
          </a:prstGeom>
          <a:noFill/>
        </p:spPr>
      </p:pic>
      <p:pic>
        <p:nvPicPr>
          <p:cNvPr id="1028" name="Picture 4" descr="C:\Users\Ершатки\Desktop\ОЛЯ\ФОТО 8 группа\IMG_20160316_094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132856"/>
            <a:ext cx="2646802" cy="3672408"/>
          </a:xfrm>
          <a:prstGeom prst="rect">
            <a:avLst/>
          </a:prstGeom>
          <a:noFill/>
        </p:spPr>
      </p:pic>
      <p:pic>
        <p:nvPicPr>
          <p:cNvPr id="1029" name="Picture 5" descr="C:\Users\Ершатки\Desktop\ОЛЯ\ФОТО 8 группа\IMG_20160316_094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93096"/>
            <a:ext cx="321635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ршатки\Desktop\ОЛЯ\ФОТО 8 группа\IMG_20160318_075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457468" cy="3343101"/>
          </a:xfrm>
          <a:prstGeom prst="rect">
            <a:avLst/>
          </a:prstGeom>
          <a:noFill/>
        </p:spPr>
      </p:pic>
      <p:pic>
        <p:nvPicPr>
          <p:cNvPr id="2051" name="Picture 3" descr="C:\Users\Ершатки\Desktop\ОЛЯ\ФОТО 8 группа\IMG_20160322_11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6632"/>
            <a:ext cx="436263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43807" y="2492896"/>
            <a:ext cx="5184577" cy="507479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15615" y="2132857"/>
            <a:ext cx="7056785" cy="367240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None/>
            </a:pPr>
            <a:r>
              <a:rPr lang="ru-RU" dirty="0" smtClean="0"/>
              <a:t> «Руки дают человеку голову,</a:t>
            </a:r>
          </a:p>
          <a:p>
            <a:pPr algn="just">
              <a:buNone/>
            </a:pPr>
            <a:r>
              <a:rPr lang="ru-RU" dirty="0" smtClean="0"/>
              <a:t>затем поумневшая голова учит руки,</a:t>
            </a:r>
          </a:p>
          <a:p>
            <a:pPr algn="just">
              <a:buNone/>
            </a:pPr>
            <a:r>
              <a:rPr lang="ru-RU" dirty="0" smtClean="0"/>
              <a:t>а умелые руки снова</a:t>
            </a:r>
          </a:p>
          <a:p>
            <a:pPr algn="just">
              <a:buNone/>
            </a:pPr>
            <a:r>
              <a:rPr lang="ru-RU" dirty="0" smtClean="0"/>
              <a:t>способствуют развитию мозга»</a:t>
            </a:r>
          </a:p>
          <a:p>
            <a:pPr algn="just">
              <a:buNone/>
            </a:pPr>
            <a:r>
              <a:rPr lang="ru-RU" dirty="0" smtClean="0"/>
              <a:t>И.П.Павлов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5184576" cy="504056"/>
          </a:xfrm>
        </p:spPr>
        <p:txBody>
          <a:bodyPr/>
          <a:lstStyle/>
          <a:p>
            <a:r>
              <a:rPr lang="ru-RU" sz="2800" b="1" dirty="0" smtClean="0"/>
              <a:t> Ожидаемые результаты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- У детей возрос интерес к двигательной деятельности (пальчиковым играм и упражнениям).</a:t>
            </a:r>
          </a:p>
          <a:p>
            <a:pPr>
              <a:buNone/>
            </a:pPr>
            <a:r>
              <a:rPr lang="ru-RU" sz="2400" dirty="0" smtClean="0"/>
              <a:t>- Отмечается положительная динамика в развитии мелкой моторики, речи.</a:t>
            </a:r>
          </a:p>
          <a:p>
            <a:pPr>
              <a:buNone/>
            </a:pPr>
            <a:r>
              <a:rPr lang="ru-RU" sz="2400" dirty="0" smtClean="0"/>
              <a:t>- Значительно повысились внимание и память детей.</a:t>
            </a:r>
          </a:p>
          <a:p>
            <a:pPr>
              <a:buNone/>
            </a:pPr>
            <a:r>
              <a:rPr lang="ru-RU" sz="2400" dirty="0" smtClean="0"/>
              <a:t>- Произошло накапливание впечатлений, личного опыта, обогатилась эмоциональная сфера.</a:t>
            </a:r>
          </a:p>
          <a:p>
            <a:pPr>
              <a:buNone/>
            </a:pPr>
            <a:r>
              <a:rPr lang="ru-RU" sz="2400" dirty="0" smtClean="0"/>
              <a:t>- Формирование коммуникативных способностей, </a:t>
            </a:r>
            <a:r>
              <a:rPr lang="ru-RU" sz="2400" dirty="0" err="1" smtClean="0"/>
              <a:t>эмпатии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83768" y="4653136"/>
            <a:ext cx="2736304" cy="72008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696744" cy="13681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336704" cy="1210146"/>
          </a:xfrm>
        </p:spPr>
        <p:txBody>
          <a:bodyPr/>
          <a:lstStyle/>
          <a:p>
            <a:pPr algn="l"/>
            <a:r>
              <a:rPr lang="ru-RU" sz="2800" b="1" dirty="0" smtClean="0"/>
              <a:t>Название проекта:</a:t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>«</a:t>
            </a:r>
            <a:r>
              <a:rPr lang="ru-RU" sz="2800" b="1" i="1" dirty="0" smtClean="0"/>
              <a:t>Пальчики помогают  говорить».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522812"/>
          </a:xfrm>
        </p:spPr>
        <p:txBody>
          <a:bodyPr/>
          <a:lstStyle/>
          <a:p>
            <a:r>
              <a:rPr lang="ru-RU" sz="2000" b="1" dirty="0" smtClean="0"/>
              <a:t>Автор проекта: </a:t>
            </a:r>
            <a:r>
              <a:rPr lang="ru-RU" sz="2000" dirty="0" smtClean="0"/>
              <a:t>Ершова Ольга Валерьевна– воспитатель первой младшей группы №8 «Колокольчики» Муниципального бюджетного дошкольного образовательного учреждения "Детский сад № 370 г. Челябинска"</a:t>
            </a:r>
          </a:p>
          <a:p>
            <a:r>
              <a:rPr lang="ru-RU" sz="2000" b="1" dirty="0" smtClean="0"/>
              <a:t>Тип проекта</a:t>
            </a:r>
            <a:r>
              <a:rPr lang="ru-RU" sz="2000" dirty="0" smtClean="0"/>
              <a:t>: познавательно – творческий, групповой.</a:t>
            </a:r>
          </a:p>
          <a:p>
            <a:r>
              <a:rPr lang="ru-RU" sz="2000" b="1" dirty="0" smtClean="0"/>
              <a:t>Продолжительность проекта: </a:t>
            </a:r>
            <a:r>
              <a:rPr lang="ru-RU" sz="2000" dirty="0" smtClean="0"/>
              <a:t>долгосрочный с сентября </a:t>
            </a:r>
            <a:r>
              <a:rPr lang="ru-RU" sz="2000" dirty="0" smtClean="0"/>
              <a:t>20</a:t>
            </a:r>
            <a:r>
              <a:rPr lang="en-US" sz="2000" dirty="0" smtClean="0"/>
              <a:t>22</a:t>
            </a:r>
            <a:r>
              <a:rPr lang="ru-RU" sz="2000" dirty="0" smtClean="0"/>
              <a:t> </a:t>
            </a:r>
            <a:r>
              <a:rPr lang="ru-RU" sz="2000" dirty="0" smtClean="0"/>
              <a:t>года по май </a:t>
            </a:r>
            <a:r>
              <a:rPr lang="ru-RU" sz="2000" dirty="0" smtClean="0"/>
              <a:t>20</a:t>
            </a:r>
            <a:r>
              <a:rPr lang="en-US" sz="2000" dirty="0" smtClean="0"/>
              <a:t>23</a:t>
            </a:r>
            <a:r>
              <a:rPr lang="ru-RU" sz="2000" dirty="0" smtClean="0"/>
              <a:t> </a:t>
            </a:r>
            <a:r>
              <a:rPr lang="ru-RU" sz="2000" dirty="0" smtClean="0"/>
              <a:t>года.</a:t>
            </a:r>
          </a:p>
          <a:p>
            <a:r>
              <a:rPr lang="ru-RU" sz="2000" b="1" dirty="0" smtClean="0"/>
              <a:t>Участники проекта: </a:t>
            </a:r>
            <a:r>
              <a:rPr lang="ru-RU" sz="2000" dirty="0" smtClean="0"/>
              <a:t>дети, воспитатели, родители.</a:t>
            </a:r>
          </a:p>
          <a:p>
            <a:r>
              <a:rPr lang="ru-RU" sz="2000" b="1" dirty="0" smtClean="0"/>
              <a:t>Возраст детей:</a:t>
            </a:r>
            <a:r>
              <a:rPr lang="ru-RU" sz="2000" dirty="0" smtClean="0"/>
              <a:t> 2-3 года.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968552" cy="504056"/>
          </a:xfrm>
        </p:spPr>
        <p:txBody>
          <a:bodyPr/>
          <a:lstStyle/>
          <a:p>
            <a:r>
              <a:rPr lang="ru-RU" sz="3200" b="1" dirty="0" smtClean="0"/>
              <a:t>Актуальность проекта: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209331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/>
              <a:t>В последнее время в дошкольных образовательных учреждениях наблюдается увеличение количества детей имеющих проблемы в речевом развитии. </a:t>
            </a:r>
          </a:p>
          <a:p>
            <a:pPr algn="just">
              <a:buNone/>
            </a:pPr>
            <a:r>
              <a:rPr lang="ru-RU" sz="1400" dirty="0" smtClean="0"/>
              <a:t>Актуальность работы по развитию мелкой моторики детей раннего возраста обусловлена возрастными психологическими и физиологическими особенностями детей: в раннем и младшем дошкольном возрасте интенсивно развиваются структуры и функции головного мозга ребенка, что расширяет его возможности в познании окружающего мира. Всестороннее представление об окружающем предметном мире у человека не может сложиться без тактильно – двигательного восприятия, так как оно лежит в основе чувственного познания. Именно с помощью тактильно – двигательного восприятия складываются первые впечатления о форме, величине предметов, их расположении в пространстве. Чтобы научить малыша говорить, необходимо не только тренировать его артикуляционный аппарат, но и развивать мелкую моторику рук.</a:t>
            </a:r>
          </a:p>
          <a:p>
            <a:pPr algn="just">
              <a:buNone/>
            </a:pPr>
            <a:r>
              <a:rPr lang="ru-RU" sz="1400" dirty="0" smtClean="0"/>
              <a:t>Проведенные диагностические исследования показали, что у таких детей значительно отстает от нормы и развитие мелкой моторики.</a:t>
            </a:r>
            <a:br>
              <a:rPr lang="ru-RU" sz="1400" dirty="0" smtClean="0"/>
            </a:br>
            <a:r>
              <a:rPr lang="ru-RU" sz="1400" dirty="0" smtClean="0"/>
              <a:t>Учеными доказано, что совершенствование мелкой мускулатуры руки влияет на речевое развитие и формирование мыслительных операций. Поэтому для развития навыков ручной умелости у детей первой младшей группы необходимы особые условия. Исходя из этого, у нас возникла </a:t>
            </a:r>
            <a:r>
              <a:rPr lang="ru-RU" sz="1400" b="1" dirty="0" smtClean="0"/>
              <a:t>идея создания образовательного пространства в группе по развитию мелкой моторики рук.</a:t>
            </a:r>
          </a:p>
          <a:p>
            <a:pPr algn="just">
              <a:buNone/>
            </a:pPr>
            <a:endParaRPr lang="ru-RU" sz="1400" b="1" dirty="0" smtClean="0"/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Объект исследования:</a:t>
            </a:r>
            <a:r>
              <a:rPr lang="ru-RU" sz="2000" dirty="0" smtClean="0"/>
              <a:t> процесс развития речи детей раннего возраста.</a:t>
            </a:r>
          </a:p>
          <a:p>
            <a:pPr>
              <a:buNone/>
            </a:pPr>
            <a:r>
              <a:rPr lang="ru-RU" sz="2000" b="1" dirty="0" smtClean="0"/>
              <a:t>Предмет исследования: </a:t>
            </a:r>
            <a:r>
              <a:rPr lang="ru-RU" sz="2000" dirty="0" smtClean="0"/>
              <a:t>система форм, методов и технологий развития речи средствами сенсомоторных игр.</a:t>
            </a:r>
          </a:p>
          <a:p>
            <a:pPr>
              <a:buNone/>
            </a:pPr>
            <a:r>
              <a:rPr lang="ru-RU" sz="2000" dirty="0" smtClean="0"/>
              <a:t>Выше сказанное определило выбор основного направления деятельности: </a:t>
            </a:r>
            <a:r>
              <a:rPr lang="ru-RU" sz="2000" u="sng" dirty="0" smtClean="0"/>
              <a:t>влияние сенсомоторных игр на речевое развитие детей первой младшей группы.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Цель педагогического проекта: </a:t>
            </a:r>
            <a:r>
              <a:rPr lang="ru-RU" sz="2000" dirty="0" smtClean="0"/>
              <a:t>способствовать накоплению сенсорного опыта ребенка через развитие зрительного, слухового и тактильного восприятия, развивать мелкую моторику руки, понимание речи; гармоничное развитие детей.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4464496" cy="576064"/>
          </a:xfrm>
        </p:spPr>
        <p:txBody>
          <a:bodyPr/>
          <a:lstStyle/>
          <a:p>
            <a:r>
              <a:rPr lang="ru-RU" sz="3200" b="1" dirty="0" smtClean="0"/>
              <a:t>Задачи проекта: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Для детей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 Способствовать развитию речи как средства общения.</a:t>
            </a:r>
          </a:p>
          <a:p>
            <a:pPr>
              <a:buNone/>
            </a:pPr>
            <a:r>
              <a:rPr lang="ru-RU" sz="2400" dirty="0" smtClean="0"/>
              <a:t>2. Развивать понимание речи и активизировать словарь.</a:t>
            </a:r>
          </a:p>
          <a:p>
            <a:pPr>
              <a:buNone/>
            </a:pPr>
            <a:r>
              <a:rPr lang="ru-RU" sz="2400" dirty="0" smtClean="0"/>
              <a:t>3. Обучение детей сенсомоторным играм.</a:t>
            </a:r>
          </a:p>
          <a:p>
            <a:pPr>
              <a:buNone/>
            </a:pPr>
            <a:r>
              <a:rPr lang="ru-RU" sz="2400" dirty="0" smtClean="0"/>
              <a:t>4. Обогащение игрового опыта, через создание новых игровых пособий, способствующих развитию мелкой 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4680520" cy="504056"/>
          </a:xfrm>
        </p:spPr>
        <p:txBody>
          <a:bodyPr/>
          <a:lstStyle/>
          <a:p>
            <a:r>
              <a:rPr lang="ru-RU" sz="2800" b="1" dirty="0" smtClean="0"/>
              <a:t>Задачи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r>
              <a:rPr lang="ru-RU" sz="1800" b="1" u="sng" dirty="0" smtClean="0"/>
              <a:t>Для педагогов МБДОУ №370</a:t>
            </a:r>
            <a:endParaRPr lang="ru-RU" sz="1800" dirty="0" smtClean="0"/>
          </a:p>
          <a:p>
            <a:r>
              <a:rPr lang="ru-RU" sz="1800" dirty="0" smtClean="0"/>
              <a:t>1. Изучить и систематизировать нормативно-правовые, практические, психолого-педагогические, технологические обоснования развития речи через развитие мелкой моторики рук.</a:t>
            </a:r>
          </a:p>
          <a:p>
            <a:r>
              <a:rPr lang="ru-RU" sz="1800" dirty="0" smtClean="0"/>
              <a:t>2. Выявить основные факторы, осложняющие становлению образной и правильной речи у детей раннего возраста.</a:t>
            </a:r>
          </a:p>
          <a:p>
            <a:r>
              <a:rPr lang="ru-RU" sz="1800" dirty="0" smtClean="0"/>
              <a:t>3. Составить перспективный план работы по развитию мелкой моторики рук</a:t>
            </a:r>
          </a:p>
          <a:p>
            <a:r>
              <a:rPr lang="ru-RU" sz="1800" dirty="0" smtClean="0"/>
              <a:t>(углубленная тема).</a:t>
            </a:r>
          </a:p>
          <a:p>
            <a:r>
              <a:rPr lang="ru-RU" sz="1800" dirty="0" smtClean="0"/>
              <a:t>4. Подобрать и оформить дидактические игры и пособия по развитию мелкой моторики рук для уголка по сенсомоторному развитию детей 2-3 лет.</a:t>
            </a:r>
          </a:p>
          <a:p>
            <a:r>
              <a:rPr lang="ru-RU" sz="1800" dirty="0" smtClean="0"/>
              <a:t>5. Проанализировать влияние сенсомоторных игр на овладение правильной и образной речи детей первой младшей группы.</a:t>
            </a:r>
          </a:p>
          <a:p>
            <a:r>
              <a:rPr lang="ru-RU" sz="1800" dirty="0" smtClean="0"/>
              <a:t>6. Повысить компетентность педагогов по данной теме за счет внедрения проектной деятельности.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320480" cy="504056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Задачи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Для родителей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 Повысить уровень компетентности родителей по вопросу развития речи и мелкой моторики у детей третьего года жизни.</a:t>
            </a:r>
          </a:p>
          <a:p>
            <a:pPr>
              <a:buNone/>
            </a:pPr>
            <a:r>
              <a:rPr lang="ru-RU" sz="2400" dirty="0" smtClean="0"/>
              <a:t>2. Взаимодействовать с родителями по обогащению предметно-развивающей среды и созданию условий для накопления материально – технической базы уголка по сенсомоторному развитию детей первой младшей группы.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987008" cy="648072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Этапы реализации проекта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ru-RU" sz="2000" dirty="0" smtClean="0"/>
              <a:t>Изучение психолог - педагогической литературы по проблеме сенсомоторного развития и влияния сенсомоторных игр на развитие речи детей третьего года жизни.</a:t>
            </a:r>
          </a:p>
          <a:p>
            <a:pPr lvl="0"/>
            <a:r>
              <a:rPr lang="ru-RU" sz="2000" dirty="0" smtClean="0"/>
              <a:t>Развитие предметно-развивающей среды, обеспечивающую совместную игровую деятельность, влияющую на речевое развитие каждого ребенка.</a:t>
            </a:r>
          </a:p>
          <a:p>
            <a:pPr lvl="0"/>
            <a:r>
              <a:rPr lang="ru-RU" sz="2000" dirty="0" smtClean="0"/>
              <a:t>Поиск и использование в педагогической деятельности новых способов, форм, методов, приемов развития речи малышей средствами сенсомоторных игр.</a:t>
            </a:r>
          </a:p>
          <a:p>
            <a:pPr lvl="0"/>
            <a:r>
              <a:rPr lang="ru-RU" sz="2000" dirty="0" smtClean="0"/>
              <a:t>Обогащение опыта работы по данному направлению. Проведение мониторинга деятельности.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тво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Детвора</Template>
  <TotalTime>150</TotalTime>
  <Words>963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Детвора</vt:lpstr>
      <vt:lpstr>Педагогический проект «Пальчики помогают говорить» </vt:lpstr>
      <vt:lpstr>Презентация PowerPoint</vt:lpstr>
      <vt:lpstr>Название проекта:  «Пальчики помогают  говорить». </vt:lpstr>
      <vt:lpstr>Актуальность проекта:</vt:lpstr>
      <vt:lpstr>Презентация PowerPoint</vt:lpstr>
      <vt:lpstr>Задачи проекта:</vt:lpstr>
      <vt:lpstr>Задачи проекта:</vt:lpstr>
      <vt:lpstr> Задачи проекта: </vt:lpstr>
      <vt:lpstr> Этапы реализации проекта </vt:lpstr>
      <vt:lpstr>Форма проведения: </vt:lpstr>
      <vt:lpstr>Продукт проекта:</vt:lpstr>
      <vt:lpstr> Подведение итогов </vt:lpstr>
      <vt:lpstr> Этапы работы над проектом </vt:lpstr>
      <vt:lpstr> Основной (практический) этап </vt:lpstr>
      <vt:lpstr> Заключительный этап </vt:lpstr>
      <vt:lpstr>План выполнения проекта</vt:lpstr>
      <vt:lpstr>Рекомендации  и консультации для родителей и педагогов</vt:lpstr>
      <vt:lpstr>Игры и пособия созданные руками родителей  и педагогов</vt:lpstr>
      <vt:lpstr>Презентация PowerPoint</vt:lpstr>
      <vt:lpstr> 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«Пальчики помогают говорить»</dc:title>
  <dc:creator>Ершатки</dc:creator>
  <cp:lastModifiedBy>370 Садик</cp:lastModifiedBy>
  <cp:revision>15</cp:revision>
  <dcterms:created xsi:type="dcterms:W3CDTF">2016-06-07T19:01:44Z</dcterms:created>
  <dcterms:modified xsi:type="dcterms:W3CDTF">2026-02-11T11:00:59Z</dcterms:modified>
</cp:coreProperties>
</file>