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304" r:id="rId3"/>
    <p:sldId id="305" r:id="rId4"/>
    <p:sldId id="287" r:id="rId5"/>
    <p:sldId id="289" r:id="rId6"/>
    <p:sldId id="290" r:id="rId7"/>
    <p:sldId id="257" r:id="rId8"/>
    <p:sldId id="286" r:id="rId9"/>
    <p:sldId id="298" r:id="rId10"/>
    <p:sldId id="258" r:id="rId11"/>
    <p:sldId id="288" r:id="rId12"/>
    <p:sldId id="292" r:id="rId13"/>
    <p:sldId id="291" r:id="rId14"/>
    <p:sldId id="293" r:id="rId15"/>
    <p:sldId id="294" r:id="rId16"/>
    <p:sldId id="295" r:id="rId17"/>
    <p:sldId id="296" r:id="rId18"/>
    <p:sldId id="299" r:id="rId19"/>
    <p:sldId id="301" r:id="rId20"/>
    <p:sldId id="302" r:id="rId21"/>
    <p:sldId id="303" r:id="rId22"/>
    <p:sldId id="285" r:id="rId23"/>
    <p:sldId id="264" r:id="rId24"/>
    <p:sldId id="306" r:id="rId2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1354" y="-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912365" y="465200"/>
            <a:ext cx="5319268" cy="695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50747" y="5020767"/>
            <a:ext cx="7042505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92555" y="1316812"/>
            <a:ext cx="6958888" cy="2221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92555" y="1316812"/>
            <a:ext cx="6958888" cy="22212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00AF5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329" y="-37677"/>
            <a:ext cx="9160329" cy="690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bject 2"/>
          <p:cNvSpPr txBox="1">
            <a:spLocks noGrp="1"/>
          </p:cNvSpPr>
          <p:nvPr>
            <p:ph type="body" idx="1"/>
          </p:nvPr>
        </p:nvSpPr>
        <p:spPr>
          <a:xfrm>
            <a:off x="541563" y="1534770"/>
            <a:ext cx="8077200" cy="375743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square" lIns="0" tIns="12700" rIns="0" bIns="0" rtlCol="0">
            <a:spAutoFit/>
          </a:bodyPr>
          <a:lstStyle/>
          <a:p>
            <a:pPr marL="7620" marR="2540" algn="ctr">
              <a:lnSpc>
                <a:spcPct val="100000"/>
              </a:lnSpc>
              <a:spcBef>
                <a:spcPts val="100"/>
              </a:spcBef>
            </a:pPr>
            <a:endParaRPr lang="ru-RU" sz="4800" b="0" spc="-5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" marR="2540" algn="ctr">
              <a:lnSpc>
                <a:spcPct val="100000"/>
              </a:lnSpc>
              <a:spcBef>
                <a:spcPts val="100"/>
              </a:spcBef>
            </a:pPr>
            <a:r>
              <a:rPr lang="ru-RU" sz="4800" b="0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взрослого </a:t>
            </a:r>
          </a:p>
          <a:p>
            <a:pPr marL="7620" marR="2540" algn="ctr">
              <a:lnSpc>
                <a:spcPct val="100000"/>
              </a:lnSpc>
              <a:spcBef>
                <a:spcPts val="100"/>
              </a:spcBef>
            </a:pPr>
            <a:endParaRPr lang="ru-RU" sz="4800" b="0" spc="-5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620" marR="2540" algn="ctr">
              <a:lnSpc>
                <a:spcPct val="100000"/>
              </a:lnSpc>
              <a:spcBef>
                <a:spcPts val="100"/>
              </a:spcBef>
            </a:pPr>
            <a:r>
              <a:rPr lang="ru-RU" sz="4800" b="0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аутичными детьми. </a:t>
            </a:r>
          </a:p>
          <a:p>
            <a:pPr marL="7620" marR="2540" algn="ctr">
              <a:lnSpc>
                <a:spcPct val="100000"/>
              </a:lnSpc>
              <a:spcBef>
                <a:spcPts val="100"/>
              </a:spcBef>
            </a:pPr>
            <a:r>
              <a:rPr lang="ru-RU" sz="4800" b="0" spc="-5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48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43400" y="6019800"/>
            <a:ext cx="4584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 –психолог: О. Р.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Самкова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4216" y="342900"/>
            <a:ext cx="73918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 бюджетное  дошкольное образовательное учреждение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 № 370 г. Челябинска»</a:t>
            </a:r>
          </a:p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20638"/>
            <a:ext cx="916305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" y="15976"/>
            <a:ext cx="9153524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 на формирование:</a:t>
            </a:r>
            <a:endParaRPr lang="ru-RU" sz="3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" y="1752600"/>
            <a:ext cx="9143998" cy="224676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Интерактивны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навыков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(речь, интерпретация символических сообщений и поведения других людей);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различные предметы;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Нормы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модели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поведения;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Жизненные ценности;</a:t>
            </a:r>
            <a:endParaRPr lang="ru-RU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572000" y="1093194"/>
            <a:ext cx="0" cy="6594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-9525" y="4495800"/>
            <a:ext cx="9163049" cy="224676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ru-RU" sz="28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  <a:p>
            <a:pPr lvl="0" algn="ctr"/>
            <a:endParaRPr lang="ru-RU" sz="2800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СОЦИАЛИЗАЦИЯ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первичный этап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на, котором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человек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имитируя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(подражания) </a:t>
            </a:r>
            <a:r>
              <a:rPr lang="ru-RU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игре приобретает </a:t>
            </a:r>
            <a:r>
              <a:rPr lang="ru-RU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базовые навыки, позволяющие ему адаптироваться в обществе.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34275"/>
            <a:ext cx="916305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9525" y="0"/>
            <a:ext cx="9143999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Ребёнок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585" y="1434015"/>
            <a:ext cx="4706815" cy="33499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Пропустивший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u="sng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социализацию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Отстранен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Действует механически, только по инструкции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закрепляет локально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Пассивен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876800" y="1410343"/>
            <a:ext cx="4257673" cy="34163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Социализированный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Хочет общаться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Проявляет инициативу во взаимодействии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Есть перенос навыков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Активен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1763858" y="661521"/>
            <a:ext cx="609600" cy="72526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7347" y="631140"/>
            <a:ext cx="669925" cy="75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70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20638"/>
            <a:ext cx="916305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" y="228600"/>
            <a:ext cx="9116786" cy="5715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779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20638"/>
            <a:ext cx="916305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9525" y="-20638"/>
            <a:ext cx="9163050" cy="710963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ВАЖНО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</a:t>
            </a:r>
          </a:p>
          <a:p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познание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сложный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комплексный процесс познания одного человека другим, одна из областей, изучаемых социальной психологией, где исследуются механизмы того, как человек перерабатывает, хранит и использует информацию о других людях и социальных ситуациях.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u="sng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</a:t>
            </a:r>
            <a:r>
              <a:rPr lang="ru-RU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поведение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поступков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действий индивидов и их групп, их определенная направленность и последовательность, затрагивающая интересы других индивидов и общностей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sz="2400" b="1" u="sng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взаимодействие -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взаимообусловленных социальных действий, связанных циклической зависимостью, при которой действие одного субъекта является одновременно причиной и следствием ответных действий других субъектов</a:t>
            </a: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91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214" y="0"/>
            <a:ext cx="9171214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5762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460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20638"/>
            <a:ext cx="916305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0" y="914400"/>
            <a:ext cx="9003717" cy="438563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51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20638"/>
            <a:ext cx="916305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1" y="533400"/>
            <a:ext cx="9174802" cy="518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6822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9050"/>
            <a:ext cx="91694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518"/>
            <a:ext cx="9144000" cy="661708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51501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98116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11723" y="533400"/>
            <a:ext cx="9144000" cy="563231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Термин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«аутизм» предложен швейцарским психиатром и психологом Э.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Блейлером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(1857-1939).</a:t>
            </a:r>
          </a:p>
          <a:p>
            <a:pPr algn="just">
              <a:lnSpc>
                <a:spcPct val="150000"/>
              </a:lnSpc>
            </a:pP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Ауто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гречески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сам. Ранний детский аутизм (РДА) в 1943 году был выделен как отдельный клинический синдром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Л.Каннером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сегодняшний день аутизм рассматривается как искажение психического развития, обусловленное биологической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дефицитарностью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ЦНС ребенка.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Причины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возникновения РДА до конца не выявлены, и при этом имеющиеся в литературе данные достаточно противоречивы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Установлено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что аутизм выражается в снижении контактов ребенка со взрослым и  сверстниками, и проявляется в его «погружении» в собственный мир.</a:t>
            </a:r>
          </a:p>
        </p:txBody>
      </p:sp>
    </p:spTree>
    <p:extLst>
      <p:ext uri="{BB962C8B-B14F-4D97-AF65-F5344CB8AC3E}">
        <p14:creationId xmlns:p14="http://schemas.microsoft.com/office/powerpoint/2010/main" val="16016674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9050"/>
            <a:ext cx="92329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56368"/>
            <a:ext cx="9220200" cy="65581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358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9050"/>
            <a:ext cx="91694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9116786" cy="65056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27716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9525"/>
            <a:ext cx="91694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4300" y="1447800"/>
            <a:ext cx="8915400" cy="43396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Элементарные социальные игры (взрослый закрывает своё лицо руками, говорит «ку-ку» и улыбается, а ребёнок улыбается в ответ);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Двигательные игры;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Манипулятивные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игры;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Исследовательские игры;</a:t>
            </a:r>
          </a:p>
          <a:p>
            <a:pPr marL="342900" indent="-342900" algn="just">
              <a:lnSpc>
                <a:spcPct val="150000"/>
              </a:lnSpc>
              <a:buFont typeface="+mj-lt"/>
              <a:buAutoNum type="arabicPeriod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4300" y="381000"/>
            <a:ext cx="8915400" cy="5799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Онтогенез развития игровой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ребёнка: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267200" y="966865"/>
            <a:ext cx="381000" cy="4868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26534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4874B"/>
          </a:solid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58" y="1219200"/>
            <a:ext cx="9144000" cy="278281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sz="6000" b="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Заставлять</a:t>
            </a:r>
            <a:r>
              <a:rPr sz="6000" spc="-40" dirty="0">
                <a:solidFill>
                  <a:srgbClr val="FFFFFF"/>
                </a:solidFill>
              </a:rPr>
              <a:t> </a:t>
            </a:r>
            <a:r>
              <a:rPr sz="6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играть</a:t>
            </a:r>
            <a: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ребёнка</a:t>
            </a:r>
            <a:b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6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6000" b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60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контрпродуктивно</a:t>
            </a:r>
            <a:r>
              <a:rPr lang="ru-RU" sz="60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60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9525"/>
            <a:ext cx="91694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" y="2209800"/>
            <a:ext cx="8839200" cy="1107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523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19050"/>
            <a:ext cx="916305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04800" y="1295400"/>
            <a:ext cx="8686800" cy="23083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Трудности в коммуникации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 2.  Побочные реакции на сенсорные  раздражители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 3. Нарушение развития речи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 4. Стереотипность поведения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  5.Нарушение социального взаимодействия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6.Аутичные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зачастую боятся всего нового. 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4648200"/>
            <a:ext cx="8686800" cy="156966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>
              <a:defRPr/>
            </a:pP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Стремление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«ритуалам», к стереотипному поведению и движениям- своеобразная защита аутичного ребенка, который видит в окружающем угрозу. Аутичные дети воспринимают предметы не целостно, а на основе отдельных признаков.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483819"/>
            <a:ext cx="868679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Основными клиническими признаками аутизма являются:</a:t>
            </a:r>
            <a:endParaRPr lang="ru-RU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4457699" y="973973"/>
            <a:ext cx="381001" cy="34991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675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0"/>
            <a:ext cx="916305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9524" y="87086"/>
            <a:ext cx="91535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Люди «созданы быть социальными»;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 человека нет инстинктов, а есть биологические предпосылки, которым необходима поддержка и развитие;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Эмоциональная и социальная депривации способны затормозить процесс развития. 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021" y="1742233"/>
            <a:ext cx="9229725" cy="5162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-76201" y="5190057"/>
            <a:ext cx="4572001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мозга ребёнка из семьи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95800" y="5190056"/>
            <a:ext cx="4648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Активность мозга ребёнка находящегося в доме малютки.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113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20638"/>
            <a:ext cx="916305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562" y="2399693"/>
            <a:ext cx="8778875" cy="4243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" y="6019800"/>
            <a:ext cx="4114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-типичные дети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48200" y="6019800"/>
            <a:ext cx="411480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аутизмом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525" y="1465477"/>
            <a:ext cx="9153525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Исследование с помощью ай-трекинга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4074" y="0"/>
            <a:ext cx="91630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Ай-трекинг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технология отслеживания положения глаз, также называемая технологией отслеживания линий взгляда или точек взгляда.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696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-20638"/>
            <a:ext cx="916305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25121" y="1143000"/>
            <a:ext cx="9163049" cy="397031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Нейро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типичные дети смотрят и фокусируют свой взгляд на лице собеседника.</a:t>
            </a:r>
          </a:p>
          <a:p>
            <a:pPr algn="just">
              <a:lnSpc>
                <a:spcPct val="150000"/>
              </a:lnSpc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Дети с аутизмом не рассматривают собеседника, им интересней, что происходит на заднем фоне, обращают свой взгляд на рот, потому что он двигается (механическое привлечение внимания).</a:t>
            </a:r>
          </a:p>
        </p:txBody>
      </p:sp>
    </p:spTree>
    <p:extLst>
      <p:ext uri="{BB962C8B-B14F-4D97-AF65-F5344CB8AC3E}">
        <p14:creationId xmlns:p14="http://schemas.microsoft.com/office/powerpoint/2010/main" val="263592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0"/>
            <a:ext cx="916305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bject 2"/>
          <p:cNvSpPr txBox="1"/>
          <p:nvPr/>
        </p:nvSpPr>
        <p:spPr>
          <a:xfrm>
            <a:off x="-40822" y="-25005"/>
            <a:ext cx="9221561" cy="99706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770"/>
              </a:spcBef>
              <a:tabLst>
                <a:tab pos="356870" algn="l"/>
                <a:tab pos="357505" algn="l"/>
              </a:tabLst>
            </a:pPr>
            <a:r>
              <a:rPr lang="ru-RU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П</a:t>
            </a:r>
            <a:r>
              <a:rPr sz="32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ринцип</a:t>
            </a:r>
            <a:r>
              <a:rPr lang="ru-RU" sz="3200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sz="3200" spc="2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взаимодействия</a:t>
            </a:r>
            <a:r>
              <a:rPr sz="32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</a:t>
            </a:r>
            <a:r>
              <a:rPr sz="3200" spc="-70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ребенком</a:t>
            </a:r>
            <a:r>
              <a:rPr sz="3200" spc="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взрослым</a:t>
            </a:r>
            <a:r>
              <a:rPr sz="32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</a:t>
            </a:r>
            <a:r>
              <a:rPr sz="3200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игровом</a:t>
            </a:r>
            <a:r>
              <a:rPr lang="ru-RU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занятии</a:t>
            </a:r>
            <a:r>
              <a:rPr lang="ru-RU" sz="32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46265" y="1126718"/>
            <a:ext cx="912706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algn="just"/>
            <a:r>
              <a:rPr lang="ru-RU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не только игровые навыки. </a:t>
            </a:r>
          </a:p>
          <a:p>
            <a:pPr algn="just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Игра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это то, что позволяет получать удовольствие, развивать новые навыки, чувствовать себя более уверенным, чувствовать взаимность, быть частью чего-то социального.</a:t>
            </a:r>
          </a:p>
          <a:p>
            <a:pPr algn="just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2863"/>
            <a:ext cx="91694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27000" y="1143000"/>
            <a:ext cx="8915400" cy="32465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Если рассмотреть процесс игры более детально, то можно увидеть, что в первую очередь игра – это взаимодействие с другими людьми, которое включает в себя не только социальное взаимодействие, но и коммуникацию.</a:t>
            </a:r>
          </a:p>
        </p:txBody>
      </p:sp>
    </p:spTree>
    <p:extLst>
      <p:ext uri="{BB962C8B-B14F-4D97-AF65-F5344CB8AC3E}">
        <p14:creationId xmlns:p14="http://schemas.microsoft.com/office/powerpoint/2010/main" val="3136822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19050"/>
            <a:ext cx="9169400" cy="6900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30" b="32353"/>
          <a:stretch/>
        </p:blipFill>
        <p:spPr bwMode="auto">
          <a:xfrm>
            <a:off x="0" y="0"/>
            <a:ext cx="9174081" cy="13062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88" t="28302" r="4586" b="3970"/>
          <a:stretch/>
        </p:blipFill>
        <p:spPr bwMode="auto">
          <a:xfrm>
            <a:off x="622370" y="2514600"/>
            <a:ext cx="7892432" cy="416504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3414" y="1610510"/>
            <a:ext cx="9144000" cy="70788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ЦЕЛЕВЫЕ НАВЫКИ: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298700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333</Words>
  <Application>Microsoft Office PowerPoint</Application>
  <PresentationFormat>Экран (4:3)</PresentationFormat>
  <Paragraphs>77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Заставлять играть ребёнка   контрпродуктивно.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Okci_</cp:lastModifiedBy>
  <cp:revision>37</cp:revision>
  <dcterms:created xsi:type="dcterms:W3CDTF">2022-11-23T16:07:01Z</dcterms:created>
  <dcterms:modified xsi:type="dcterms:W3CDTF">2022-12-04T11:22:34Z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2022-07-14T00:00:00Z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2022-11-23T00:00:00Z</vt:filetime>
  </property>
</Properties>
</file>