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80" r:id="rId15"/>
    <p:sldId id="271" r:id="rId16"/>
    <p:sldId id="273" r:id="rId17"/>
    <p:sldId id="274" r:id="rId18"/>
    <p:sldId id="272" r:id="rId19"/>
    <p:sldId id="276" r:id="rId20"/>
    <p:sldId id="275" r:id="rId21"/>
    <p:sldId id="277" r:id="rId22"/>
    <p:sldId id="279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1A68"/>
    <a:srgbClr val="6EAA2E"/>
    <a:srgbClr val="CD59DE"/>
    <a:srgbClr val="E3E75F"/>
    <a:srgbClr val="A56FA9"/>
    <a:srgbClr val="D8DB6E"/>
    <a:srgbClr val="6EA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D93C947-F84B-9408-A051-1CD34B5877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95E12E-695D-2492-3579-2AA5ED8D9B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A778E-3C88-4A11-BB27-22A0285FE87A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9604C6-6237-C786-9F0F-342088DB50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749E2-72FA-AF4C-6460-50C23CEA40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95EC3-CA47-4A9D-BAE1-0A2C4606A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47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4E6D4-C1FC-441E-9444-328BB4FEA69C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F4E00-BB11-4F08-99F5-B7E2329DC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88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D243D-7155-3B30-7A38-C89189E5C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7ACC0C-239A-80B9-BCD7-7B2567A7B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575A1-EBBC-63FF-9241-5B22A617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F2D0-B265-44E0-A51E-7FD76E03F95D}" type="datetime1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D808C-2FD7-D299-AFFD-6CED9540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CBA054-A2F5-53D1-39D0-1C3ABD95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5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A5618-80FF-C102-4C93-39FC3653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F9F18F-7D58-4E18-CAB0-3ABC8B271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193BC-A0C0-5174-4B13-E57B511B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FB4-4FC1-402E-AA4C-D2263173A06A}" type="datetime1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33383-2258-78B3-AFDB-7422FBEF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362D4E-8CBC-5B3F-71BB-89A61570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80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4B099E-8FC0-2A95-D82C-842263E2F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5D0717-851B-08B5-4390-32C5D144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89291-91C5-FD35-0B56-711A305F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9B58-ACF8-434F-985E-0D8E44D138A9}" type="datetime1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B601A-56FE-CC1F-0431-790E6E28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7C0467-7746-A68E-4B87-05899ACB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5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A2FD2-84EC-9899-8582-36F74C8A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D47D5-11F7-F222-2FC2-73F4B23C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AE2A6A-009E-D7D6-9929-455EF3C9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4FD4-46EF-4294-8A7D-F0AC71CF8F25}" type="datetime1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47F62-6A13-E499-5F34-19C182472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7D747-6FE8-4E7B-0E44-A2965440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97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29030-9C2D-2849-DC04-4A4E85CE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2FB558-A88F-0657-D015-4EFD00071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E91278-39BD-D539-6F3A-CBD0F1A7B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75E3C-A12B-473D-9D30-DE3A20C5EF47}" type="datetime1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1DDA7-E9D0-B10E-AA63-E7262395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C5688-88C6-F240-8ABF-DD6507B2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9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9E9C8-1E10-F29A-D5E3-26699AE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EAAECD-8E96-029B-6034-C98E7EDF9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8E601E-D8C3-DD79-FDB5-B2F5861B1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9D434B-9CB8-6674-60BB-128EB97C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2B5A-22B6-42D7-9C5E-9089A36AE1BB}" type="datetime1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302135-1E78-203C-1F59-A528115A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D0BC2-E3F6-8840-16A7-8B20E144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8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8DB54-96C0-6852-AB64-02D3CC83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C9AE7-8107-8B97-32A5-5D9CBFC9A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A9534-3A52-22B5-550B-FA2A467F9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3D3BC1-3404-347D-06E4-5B8170A8E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65C70-04C8-ED53-C2FF-952ADD2E0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80A8AB-6EAD-ABDD-8B95-8E0294F0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686CA-BC00-4934-A32A-11399138DA22}" type="datetime1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A6B764-FF0B-A029-1D1F-F1A68D98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8A9209-52E2-1524-0B71-CA164360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2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FA0F7-2B7D-FC58-C3C7-A494102D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CBC074-EA09-FA32-9A1D-C68C562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847A-D14B-4688-950B-8D378103198B}" type="datetime1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20047E-08B9-2E26-36E9-E8328455D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4DB4C3-FC3D-2473-F8C1-6B41685C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7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6B6125-7F23-E94C-BCB0-21F703BD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2E74-C869-4930-A3DC-F5C697BBE82F}" type="datetime1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F6B80A-C064-8404-4487-F8562DFC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DF8252-8B2C-80AD-3DD6-FFD36359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EA269-CF71-2276-C461-B5B5B142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0D8882-53E6-3EAC-9568-96598A0F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5E30B2-CDBC-D699-6546-9B6AD0A31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3E600D-E12F-6CF4-4D43-CF37B29C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C3B2-E98A-451B-B7DA-8D97EEB3860F}" type="datetime1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E73870-906E-E4A8-8A1C-B90DE2A4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24D92-BC95-80F8-7A8B-C80F4803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79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3E1C4-CBB8-615E-891C-1F02EB63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1ED1C4-FC56-2E45-BF43-1A58B88C37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155A10-7D20-055D-FD47-3E5215CE5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80965D-50C5-29EA-D99A-4D83E11E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1F8DC-E4F8-40C7-84EA-E32A6E4EA03E}" type="datetime1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4EAC3D-249F-D814-25D4-30F2B9F9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4DF6A3-24D8-6B0D-0738-B2C07B4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0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6F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C3960-1E68-9A27-C228-0982B19F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9BE25E-5C8A-8CD0-8151-494CA19B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E2A3A8-79AA-8094-0484-B6AC73949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6FC7-817C-4134-B010-03817E386B02}" type="datetime1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CBE022-B901-F630-1E72-D7E6573EC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06D6CB-E52F-16DA-79F4-A1DF1E653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CD783-E4B8-48CE-B19E-C720B5883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40E1FE-F712-1D8F-953C-1B70849D7328}"/>
              </a:ext>
            </a:extLst>
          </p:cNvPr>
          <p:cNvSpPr txBox="1"/>
          <p:nvPr/>
        </p:nvSpPr>
        <p:spPr>
          <a:xfrm>
            <a:off x="5823732" y="3216142"/>
            <a:ext cx="6097064" cy="34163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ru-RU" sz="5400" dirty="0">
                <a:solidFill>
                  <a:schemeClr val="bg1"/>
                </a:solidFill>
                <a:latin typeface="Onest Medium" pitchFamily="2" charset="0"/>
              </a:rPr>
              <a:t>Руководство</a:t>
            </a:r>
            <a:r>
              <a:rPr lang="ru-RU" sz="5400" dirty="0">
                <a:solidFill>
                  <a:schemeClr val="bg1"/>
                </a:solidFill>
                <a:effectLst>
                  <a:outerShdw blurRad="330200" dist="50800" dir="5400000" sx="99000" sy="99000" algn="ctr" rotWithShape="0">
                    <a:schemeClr val="bg1">
                      <a:alpha val="57000"/>
                    </a:schemeClr>
                  </a:outerShdw>
                </a:effectLst>
                <a:latin typeface="Onest Medium" pitchFamily="2" charset="0"/>
              </a:rPr>
              <a:t> </a:t>
            </a:r>
          </a:p>
          <a:p>
            <a:pPr algn="r"/>
            <a:r>
              <a:rPr lang="ru-RU" sz="5400" dirty="0">
                <a:solidFill>
                  <a:schemeClr val="bg1"/>
                </a:solidFill>
                <a:latin typeface="Onest Medium" pitchFamily="2" charset="0"/>
              </a:rPr>
              <a:t>по применению </a:t>
            </a:r>
          </a:p>
          <a:p>
            <a:pPr algn="r"/>
            <a:r>
              <a:rPr lang="ru-RU" sz="5400" dirty="0">
                <a:solidFill>
                  <a:schemeClr val="bg1"/>
                </a:solidFill>
                <a:latin typeface="Onest Medium" pitchFamily="2" charset="0"/>
              </a:rPr>
              <a:t>фирменного стиля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29C9AA-6864-2C34-C2EE-9D424234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5" y="125463"/>
            <a:ext cx="6096012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6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15A48-8224-6225-CD50-C55D98BB2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2E1357-CEEE-47B8-7C8F-2B25CF61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E1DC8-4C6E-BBD3-71B9-C4305F6FA317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B53CE-CFAC-F368-C2E8-B2770A7C99C8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Применение логотипа на фотоизображениях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14647EC0-1850-05DE-4350-D1FE677598C3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B8B814-C6C7-4FDA-1240-038FDAA90244}"/>
              </a:ext>
            </a:extLst>
          </p:cNvPr>
          <p:cNvSpPr txBox="1"/>
          <p:nvPr/>
        </p:nvSpPr>
        <p:spPr>
          <a:xfrm>
            <a:off x="0" y="782629"/>
            <a:ext cx="61185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При размещении логотипа на фоне фотоизображения может использоваться любая их версия. </a:t>
            </a:r>
          </a:p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При использовании на фотоизображениях логотипа действует правило: контрастность логотипа к изображению, на котором он расположен, должна составлять не менее 20%, чтобы знак и логотип легко считывались.</a:t>
            </a:r>
          </a:p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 Для выявления контраста необходимо перевести изображение в градации серого и замерить плотность фона рядом с логотипом в самой светлой зоне изображения.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81959F-0E80-AD00-AA37-2809D9D34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28" y="926276"/>
            <a:ext cx="3118899" cy="20792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B8F4C3-8563-E7E9-F2D5-EEA47102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28" y="3429000"/>
            <a:ext cx="3118899" cy="2080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7980A8-4BB0-819C-636D-6814CE2A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28" y="4967556"/>
            <a:ext cx="534395" cy="5418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8B6343-B442-36BD-22F2-48CC9AD8F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68" y="926276"/>
            <a:ext cx="573159" cy="5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617395-F7BC-44ED-7E61-A6086024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11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72105-7C19-8808-D655-54B3E624F0AE}"/>
              </a:ext>
            </a:extLst>
          </p:cNvPr>
          <p:cNvSpPr txBox="1"/>
          <p:nvPr/>
        </p:nvSpPr>
        <p:spPr>
          <a:xfrm>
            <a:off x="216342" y="1363074"/>
            <a:ext cx="43155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Основными фирменными цветами являются: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Черный и белый цвет являются дополнительными и используется только в случаях, когда основные цвета не могут быть воспроизведены, например, на бланке факсимильного сообщения.</a:t>
            </a:r>
          </a:p>
          <a:p>
            <a:r>
              <a:rPr lang="ru-RU" dirty="0"/>
              <a:t> Используйте в полиграфии PANTONE и CMYK, для воспроизведения на экранах и мониторах - RGB. Используйте HTML в интернет-контенте. При использовании </a:t>
            </a:r>
            <a:r>
              <a:rPr lang="ru-RU" dirty="0" err="1"/>
              <a:t>самоклеющихся</a:t>
            </a:r>
            <a:r>
              <a:rPr lang="ru-RU" dirty="0"/>
              <a:t> пленок используйте </a:t>
            </a:r>
            <a:r>
              <a:rPr lang="ru-RU" dirty="0" err="1"/>
              <a:t>Oracal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A3E7B8-0557-A392-FBF2-06168638C00A}"/>
              </a:ext>
            </a:extLst>
          </p:cNvPr>
          <p:cNvSpPr/>
          <p:nvPr/>
        </p:nvSpPr>
        <p:spPr>
          <a:xfrm>
            <a:off x="4764488" y="0"/>
            <a:ext cx="2663024" cy="6858000"/>
          </a:xfrm>
          <a:prstGeom prst="rect">
            <a:avLst/>
          </a:prstGeom>
          <a:solidFill>
            <a:srgbClr val="5A1A68"/>
          </a:solidFill>
          <a:ln>
            <a:solidFill>
              <a:srgbClr val="5A1A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C6C2F0-3BCD-CCDC-526F-7002194E8C70}"/>
              </a:ext>
            </a:extLst>
          </p:cNvPr>
          <p:cNvSpPr/>
          <p:nvPr/>
        </p:nvSpPr>
        <p:spPr>
          <a:xfrm>
            <a:off x="7427512" y="0"/>
            <a:ext cx="2663024" cy="6858000"/>
          </a:xfrm>
          <a:prstGeom prst="rect">
            <a:avLst/>
          </a:prstGeom>
          <a:solidFill>
            <a:srgbClr val="CD59DE"/>
          </a:solidFill>
          <a:ln>
            <a:solidFill>
              <a:srgbClr val="A56F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21D9AB-4604-3100-D44B-D22AB65DE502}"/>
              </a:ext>
            </a:extLst>
          </p:cNvPr>
          <p:cNvSpPr/>
          <p:nvPr/>
        </p:nvSpPr>
        <p:spPr>
          <a:xfrm>
            <a:off x="10090536" y="0"/>
            <a:ext cx="1030688" cy="6858000"/>
          </a:xfrm>
          <a:prstGeom prst="rect">
            <a:avLst/>
          </a:prstGeom>
          <a:solidFill>
            <a:srgbClr val="E3E75F"/>
          </a:solidFill>
          <a:ln>
            <a:solidFill>
              <a:srgbClr val="D8DB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BEE5CC-6E6C-EAAE-2C9F-8C5F9EDC4539}"/>
              </a:ext>
            </a:extLst>
          </p:cNvPr>
          <p:cNvSpPr/>
          <p:nvPr/>
        </p:nvSpPr>
        <p:spPr>
          <a:xfrm>
            <a:off x="11109462" y="0"/>
            <a:ext cx="1082537" cy="6858000"/>
          </a:xfrm>
          <a:prstGeom prst="rect">
            <a:avLst/>
          </a:prstGeom>
          <a:solidFill>
            <a:srgbClr val="6EAA2E"/>
          </a:solidFill>
          <a:ln>
            <a:solidFill>
              <a:srgbClr val="6EA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43FF1-0F49-6151-4DAA-B20B8C8C52F2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289A8-FDA2-FC48-6B53-5AAFA3EBA02A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Основные фирменные цвета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4328D52-F91E-5559-638B-8993E4185816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13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6FB20-7B97-EF68-2E2B-C44DA4C54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213A3D-D27F-31D3-D561-ED416FFF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FA041-4505-7AB1-3A09-00FBFEBB9B36}"/>
              </a:ext>
            </a:extLst>
          </p:cNvPr>
          <p:cNvSpPr txBox="1"/>
          <p:nvPr/>
        </p:nvSpPr>
        <p:spPr>
          <a:xfrm>
            <a:off x="216342" y="1363074"/>
            <a:ext cx="43155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Основными фирменными цветами являются: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Черный и белый цвет являются дополнительными и используется только в случаях, когда основные цвета не могут быть воспроизведены, например, на бланке факсимильного сообщения.</a:t>
            </a:r>
          </a:p>
          <a:p>
            <a:r>
              <a:rPr lang="ru-RU" dirty="0"/>
              <a:t> Используйте в полиграфии PANTONE и CMYK, для воспроизведения на экранах и мониторах - RGB. Используйте HTML в интернет-контенте. При использовании </a:t>
            </a:r>
            <a:r>
              <a:rPr lang="ru-RU" dirty="0" err="1"/>
              <a:t>самоклеющихся</a:t>
            </a:r>
            <a:r>
              <a:rPr lang="ru-RU" dirty="0"/>
              <a:t> пленок используйте </a:t>
            </a:r>
            <a:r>
              <a:rPr lang="ru-RU" dirty="0" err="1"/>
              <a:t>Oracal</a:t>
            </a:r>
            <a:r>
              <a:rPr lang="ru-RU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3CC9-9D4A-C5DC-8238-EC03146F445B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E755E-0BAF-FF02-E155-8CEC080755B9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Основные фирменные цвета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CDEEF00-8DF4-7D11-F80D-A64BD061275F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DBD7C-7CAE-808E-18E0-7EE9170AB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 r="52475"/>
          <a:stretch/>
        </p:blipFill>
        <p:spPr>
          <a:xfrm>
            <a:off x="5437822" y="695938"/>
            <a:ext cx="4035005" cy="49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6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CB8FB-3E3E-D76B-E4AF-F52E8D2D3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B10D54-C7C2-6967-FF80-BC10D531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13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86D02-4382-EE71-A8A7-B30E02FFCF9B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70656-D064-A273-14D6-E136613982EE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Основные фирменные цвета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C7524E2-5787-A397-2E5F-BFC119301A7F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84714-662B-D205-3629-61D53D0ED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1291395"/>
            <a:ext cx="7339741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8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E3109C-8CA0-8F8F-CB3A-4367B1C5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14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0FCD9-2F5C-1D47-3989-73B09FAE01EF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CF998-64B4-121D-3FBF-3828EAF86BAE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Паттерн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B563920-859B-2751-E0B7-6B5FA124008A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B10482-7E08-1C46-A4EE-1FB0BCF5E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2" y="993912"/>
            <a:ext cx="4607721" cy="46077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F3898B-44E8-4F12-B2AB-5DEC17613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3" y="1244347"/>
            <a:ext cx="5809204" cy="4106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9727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9DC63-FE1F-A4C7-E91E-73933CA1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3083C3-F367-4AC6-41AA-861CCC85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15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8EEA0-9A93-CE76-21B4-FD10277BDE4C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685A5-130B-58F4-1BF6-28765F636F7F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Фирменные шрифты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2563743-5564-2346-7F9D-4A527D15F3A9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589F68-832E-C720-322A-C91510ABE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9" t="25971" r="19261" b="47942"/>
          <a:stretch/>
        </p:blipFill>
        <p:spPr>
          <a:xfrm>
            <a:off x="6096000" y="1773141"/>
            <a:ext cx="5315709" cy="3466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A4594-393C-A432-09F3-5C236AC911BA}"/>
              </a:ext>
            </a:extLst>
          </p:cNvPr>
          <p:cNvSpPr txBox="1"/>
          <p:nvPr/>
        </p:nvSpPr>
        <p:spPr>
          <a:xfrm>
            <a:off x="435334" y="1000543"/>
            <a:ext cx="425593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/>
            <a:r>
              <a:rPr lang="ru-RU" dirty="0">
                <a:solidFill>
                  <a:srgbClr val="5A1A68"/>
                </a:solidFill>
              </a:rPr>
              <a:t>Шрифты являются важной составляющей фирменного стиля — их систематическое использование способствует узнаваемости бренда.</a:t>
            </a:r>
          </a:p>
          <a:p>
            <a:pPr indent="357188"/>
            <a:r>
              <a:rPr lang="ru-RU" dirty="0">
                <a:solidFill>
                  <a:srgbClr val="5A1A68"/>
                </a:solidFill>
              </a:rPr>
              <a:t> O</a:t>
            </a:r>
            <a:r>
              <a:rPr lang="en-US" dirty="0">
                <a:solidFill>
                  <a:srgbClr val="5A1A68"/>
                </a:solidFill>
              </a:rPr>
              <a:t>nest</a:t>
            </a:r>
            <a:r>
              <a:rPr lang="ru-RU" dirty="0">
                <a:solidFill>
                  <a:srgbClr val="5A1A68"/>
                </a:solidFill>
              </a:rPr>
              <a:t> </a:t>
            </a:r>
            <a:r>
              <a:rPr lang="ru-RU" dirty="0" err="1">
                <a:solidFill>
                  <a:srgbClr val="5A1A68"/>
                </a:solidFill>
              </a:rPr>
              <a:t>Bold</a:t>
            </a:r>
            <a:r>
              <a:rPr lang="ru-RU" dirty="0">
                <a:solidFill>
                  <a:srgbClr val="5A1A68"/>
                </a:solidFill>
              </a:rPr>
              <a:t> используются для выделения заголовков O</a:t>
            </a:r>
            <a:r>
              <a:rPr lang="en-US" dirty="0">
                <a:solidFill>
                  <a:srgbClr val="5A1A68"/>
                </a:solidFill>
              </a:rPr>
              <a:t>nest</a:t>
            </a:r>
            <a:r>
              <a:rPr lang="ru-RU" dirty="0">
                <a:solidFill>
                  <a:srgbClr val="5A1A68"/>
                </a:solidFill>
              </a:rPr>
              <a:t> </a:t>
            </a:r>
            <a:r>
              <a:rPr lang="ru-RU" dirty="0" err="1">
                <a:solidFill>
                  <a:srgbClr val="5A1A68"/>
                </a:solidFill>
              </a:rPr>
              <a:t>Lighte</a:t>
            </a:r>
            <a:r>
              <a:rPr lang="ru-RU" dirty="0">
                <a:solidFill>
                  <a:srgbClr val="5A1A68"/>
                </a:solidFill>
              </a:rPr>
              <a:t> используется для текстового набора в больших объемах</a:t>
            </a:r>
            <a:r>
              <a:rPr lang="en-US" dirty="0">
                <a:solidFill>
                  <a:srgbClr val="5A1A68"/>
                </a:solidFill>
              </a:rPr>
              <a:t>.</a:t>
            </a:r>
            <a:r>
              <a:rPr lang="ru-RU" dirty="0">
                <a:solidFill>
                  <a:srgbClr val="5A1A68"/>
                </a:solidFill>
              </a:rPr>
              <a:t> Когда применение основных шрифтов ограничено технически — для набора переменного текста в деловой документации и электронных носителях, в экранных презентациях и т.д. используйте системно предустановленный шрифт </a:t>
            </a:r>
            <a:r>
              <a:rPr lang="ru-RU" dirty="0" err="1">
                <a:solidFill>
                  <a:srgbClr val="5A1A68"/>
                </a:solidFill>
              </a:rPr>
              <a:t>Arial</a:t>
            </a:r>
            <a:r>
              <a:rPr lang="ru-RU" dirty="0">
                <a:solidFill>
                  <a:srgbClr val="5A1A6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50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52B3E3-D12E-8DDF-EE07-A1B88930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8B456-1DE0-BB37-B2CB-AB5944EB1833}"/>
              </a:ext>
            </a:extLst>
          </p:cNvPr>
          <p:cNvSpPr txBox="1"/>
          <p:nvPr/>
        </p:nvSpPr>
        <p:spPr>
          <a:xfrm>
            <a:off x="79512" y="4967149"/>
            <a:ext cx="110546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5400" dirty="0">
                <a:solidFill>
                  <a:schemeClr val="bg1"/>
                </a:solidFill>
                <a:latin typeface="Onest Medium" pitchFamily="2" charset="0"/>
              </a:rPr>
              <a:t>Носители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2F14D-B7FD-6E80-4452-8E527805CF0A}"/>
              </a:ext>
            </a:extLst>
          </p:cNvPr>
          <p:cNvSpPr txBox="1"/>
          <p:nvPr/>
        </p:nvSpPr>
        <p:spPr>
          <a:xfrm>
            <a:off x="0" y="166255"/>
            <a:ext cx="384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4285BCE-B26F-F0A8-6E36-C8DFF2E6D084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12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785A54-FF78-1713-104F-A78BFFCB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17</a:t>
            </a:fld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6E4DB62-3D88-2E7A-ECA6-FC838DC301D4}"/>
              </a:ext>
            </a:extLst>
          </p:cNvPr>
          <p:cNvGrpSpPr/>
          <p:nvPr/>
        </p:nvGrpSpPr>
        <p:grpSpPr>
          <a:xfrm>
            <a:off x="3050519" y="550971"/>
            <a:ext cx="8573622" cy="5725343"/>
            <a:chOff x="2780178" y="439657"/>
            <a:chExt cx="8573622" cy="572534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B039404-0B3B-21EE-1B64-D2BD3F59D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8" t="17833" r="34131" b="22782"/>
            <a:stretch/>
          </p:blipFill>
          <p:spPr>
            <a:xfrm>
              <a:off x="2780178" y="439657"/>
              <a:ext cx="8573622" cy="572534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05CA6AB-6D68-F15A-2B73-2747D7620E11}"/>
                </a:ext>
              </a:extLst>
            </p:cNvPr>
            <p:cNvSpPr/>
            <p:nvPr/>
          </p:nvSpPr>
          <p:spPr>
            <a:xfrm>
              <a:off x="6095999" y="2693050"/>
              <a:ext cx="893197" cy="609279"/>
            </a:xfrm>
            <a:prstGeom prst="rect">
              <a:avLst/>
            </a:prstGeom>
            <a:solidFill>
              <a:srgbClr val="CD59DE"/>
            </a:solidFill>
            <a:ln>
              <a:solidFill>
                <a:srgbClr val="CD59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5985615-5CA9-D221-1B72-10ECA1626A0E}"/>
                </a:ext>
              </a:extLst>
            </p:cNvPr>
            <p:cNvSpPr/>
            <p:nvPr/>
          </p:nvSpPr>
          <p:spPr>
            <a:xfrm>
              <a:off x="6160541" y="4552443"/>
              <a:ext cx="893197" cy="679515"/>
            </a:xfrm>
            <a:prstGeom prst="rect">
              <a:avLst/>
            </a:prstGeom>
            <a:solidFill>
              <a:srgbClr val="6EAA2E"/>
            </a:solidFill>
            <a:ln>
              <a:solidFill>
                <a:srgbClr val="6EAA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341058B-01D6-5E57-9DA4-ECA2B4EC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541" y="2636861"/>
              <a:ext cx="656279" cy="66546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FB5281-E241-4EA3-15BC-93A81AC5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778" y="4512217"/>
              <a:ext cx="709803" cy="71974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4C689D-ED4B-447D-C4D7-2FBC8D69127B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A6A03-2765-5339-6E38-1DA7F3E0AF94}"/>
              </a:ext>
            </a:extLst>
          </p:cNvPr>
          <p:cNvSpPr txBox="1"/>
          <p:nvPr/>
        </p:nvSpPr>
        <p:spPr>
          <a:xfrm>
            <a:off x="31804" y="57558"/>
            <a:ext cx="384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5A1A68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1800" dirty="0">
                <a:solidFill>
                  <a:srgbClr val="5A1A68"/>
                </a:solidFill>
                <a:latin typeface="Onest Medium" pitchFamily="2" charset="0"/>
              </a:rPr>
              <a:t>Афиши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FD101DE-661A-7B15-3BA0-0B693DDD9EA7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3228230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7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B79AC0-BE51-CBB8-B06B-E8691181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69EFD-66BF-8A4E-C00F-11C0CF270031}"/>
              </a:ext>
            </a:extLst>
          </p:cNvPr>
          <p:cNvSpPr txBox="1"/>
          <p:nvPr/>
        </p:nvSpPr>
        <p:spPr>
          <a:xfrm>
            <a:off x="31804" y="57558"/>
            <a:ext cx="384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5A1A68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1800" dirty="0">
                <a:solidFill>
                  <a:srgbClr val="5A1A68"/>
                </a:solidFill>
                <a:latin typeface="Onest Medium" pitchFamily="2" charset="0"/>
              </a:rPr>
              <a:t>Личная карточка сотрудника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017B223-C4C6-9F37-5648-AB631691FB2B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5A916E-645C-AAC2-B15F-C3BB2461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7" y="1569637"/>
            <a:ext cx="5873331" cy="4116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CAECDA-1E89-4AE5-D9FE-4D52777197B1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857BC-1DC4-CFD0-B067-35C7A422CCA8}"/>
              </a:ext>
            </a:extLst>
          </p:cNvPr>
          <p:cNvSpPr txBox="1"/>
          <p:nvPr/>
        </p:nvSpPr>
        <p:spPr>
          <a:xfrm>
            <a:off x="-2509241" y="1669773"/>
            <a:ext cx="860524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 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© «Сегежский районный Центр культуры и досуга» </a:t>
            </a:r>
          </a:p>
          <a:p>
            <a:pPr algn="r"/>
            <a:r>
              <a:rPr lang="ru-RU" sz="1200" b="0" i="0" dirty="0" err="1">
                <a:effectLst/>
                <a:latin typeface="Onest Light" pitchFamily="2" charset="0"/>
              </a:rPr>
              <a:t>респ</a:t>
            </a:r>
            <a:r>
              <a:rPr lang="ru-RU" sz="1200" b="0" i="0" dirty="0">
                <a:effectLst/>
                <a:latin typeface="Onest Light" pitchFamily="2" charset="0"/>
              </a:rPr>
              <a:t>. Карелия, г. Сегежа, ул. Советская, д.8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Касса: 8 (963) 744 16 57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Отдел маркетинга: 8 (963) 744 16 55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8(81431)4-20-35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                                                                                    ckid-metodist@mail.ru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24FF7-DB16-7255-1315-8736202990DC}"/>
              </a:ext>
            </a:extLst>
          </p:cNvPr>
          <p:cNvSpPr txBox="1"/>
          <p:nvPr/>
        </p:nvSpPr>
        <p:spPr>
          <a:xfrm>
            <a:off x="834887" y="4524293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Фамилия </a:t>
            </a:r>
          </a:p>
          <a:p>
            <a:r>
              <a:rPr lang="ru-RU" dirty="0"/>
              <a:t>Имя</a:t>
            </a:r>
          </a:p>
          <a:p>
            <a:r>
              <a:rPr lang="ru-RU" dirty="0"/>
              <a:t>Отчество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6D148-C217-BC6F-BAF0-F5B6BC866AAF}"/>
              </a:ext>
            </a:extLst>
          </p:cNvPr>
          <p:cNvSpPr txBox="1"/>
          <p:nvPr/>
        </p:nvSpPr>
        <p:spPr>
          <a:xfrm>
            <a:off x="4176979" y="4466041"/>
            <a:ext cx="1267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53875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7B0F2-C0A0-E22C-9DB8-8EDDC124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7BFD19-E2A9-C8A8-E1F1-FD32BCF1A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35CBA-292D-4798-C2F5-5F9A89ECCA27}"/>
              </a:ext>
            </a:extLst>
          </p:cNvPr>
          <p:cNvSpPr txBox="1"/>
          <p:nvPr/>
        </p:nvSpPr>
        <p:spPr>
          <a:xfrm>
            <a:off x="31804" y="57558"/>
            <a:ext cx="384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5A1A68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1800" dirty="0">
                <a:solidFill>
                  <a:srgbClr val="5A1A68"/>
                </a:solidFill>
                <a:latin typeface="Onest Medium" pitchFamily="2" charset="0"/>
              </a:rPr>
              <a:t>Личная карточка сотрудника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C6EBFE3-E263-E3F8-BFEF-DA739DD894E8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62D767-15EF-3569-F390-726FEFB26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7" y="1569637"/>
            <a:ext cx="5873331" cy="4116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6FAF6-AA56-447A-20C0-4B1E33A6AFB4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CB2AE8-9925-877F-4D9A-CDCD16E248CC}"/>
              </a:ext>
            </a:extLst>
          </p:cNvPr>
          <p:cNvSpPr txBox="1"/>
          <p:nvPr/>
        </p:nvSpPr>
        <p:spPr>
          <a:xfrm>
            <a:off x="-2509241" y="1669773"/>
            <a:ext cx="860524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 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© «Сегежский районный Центр культуры и досуга» </a:t>
            </a:r>
          </a:p>
          <a:p>
            <a:pPr algn="r"/>
            <a:r>
              <a:rPr lang="ru-RU" sz="1200" b="0" i="0" dirty="0" err="1">
                <a:effectLst/>
                <a:latin typeface="Onest Light" pitchFamily="2" charset="0"/>
              </a:rPr>
              <a:t>респ</a:t>
            </a:r>
            <a:r>
              <a:rPr lang="ru-RU" sz="1200" b="0" i="0" dirty="0">
                <a:effectLst/>
                <a:latin typeface="Onest Light" pitchFamily="2" charset="0"/>
              </a:rPr>
              <a:t>. Карелия, г. Сегежа, ул. Советская, д.8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Касса: 8 (963) 744 16 57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Отдел маркетинга: 8 (963) 744 16 55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8(81431)4-20-35</a:t>
            </a:r>
          </a:p>
          <a:p>
            <a:pPr algn="r"/>
            <a:r>
              <a:rPr lang="ru-RU" sz="1200" b="0" i="0" dirty="0">
                <a:effectLst/>
                <a:latin typeface="Onest Light" pitchFamily="2" charset="0"/>
              </a:rPr>
              <a:t>                                                                                    ckid-metodist@mail.ru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9B63E-A7EC-6410-67AC-020FFFB3F351}"/>
              </a:ext>
            </a:extLst>
          </p:cNvPr>
          <p:cNvSpPr txBox="1"/>
          <p:nvPr/>
        </p:nvSpPr>
        <p:spPr>
          <a:xfrm>
            <a:off x="834887" y="4524293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Фамилия </a:t>
            </a:r>
          </a:p>
          <a:p>
            <a:r>
              <a:rPr lang="ru-RU" dirty="0"/>
              <a:t>Имя</a:t>
            </a:r>
          </a:p>
          <a:p>
            <a:r>
              <a:rPr lang="ru-RU" dirty="0"/>
              <a:t>Отчество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B758C1-DCE4-7777-12D3-F46B652335C8}"/>
              </a:ext>
            </a:extLst>
          </p:cNvPr>
          <p:cNvSpPr txBox="1"/>
          <p:nvPr/>
        </p:nvSpPr>
        <p:spPr>
          <a:xfrm>
            <a:off x="4176979" y="4466041"/>
            <a:ext cx="1267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84B3A-A601-4586-7FB5-ED971B719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/>
          <a:stretch/>
        </p:blipFill>
        <p:spPr>
          <a:xfrm>
            <a:off x="8315562" y="203"/>
            <a:ext cx="4220354" cy="3186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AA750D-94ED-451C-CE6B-0D0EB98B5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17" y="2500769"/>
            <a:ext cx="2489343" cy="33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5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A97D0E-6DB9-448F-F6EF-4842F951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2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E678D-4631-A295-73B5-EAEFED4E9306}"/>
              </a:ext>
            </a:extLst>
          </p:cNvPr>
          <p:cNvSpPr txBox="1"/>
          <p:nvPr/>
        </p:nvSpPr>
        <p:spPr>
          <a:xfrm>
            <a:off x="3048663" y="1567043"/>
            <a:ext cx="609467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b="0" i="0" dirty="0">
                <a:solidFill>
                  <a:srgbClr val="5A1A68"/>
                </a:solidFill>
                <a:effectLst/>
                <a:latin typeface="Onest Light" pitchFamily="2" charset="0"/>
              </a:rPr>
              <a:t>Более восьмидесяти лет  здесь активно развивались и продолжают развиваться такие виды творчества как хореография, декоративно-прикладное, вокальное и театральное искусства, существуют рядом эстрада и фольклор, рок-музыка и клубы по интересам. Попадая сюда, Вы, наши зрители, понимаете – это именно то место, где живет счастье, где всем возрастам и национальностям комфортно друг с другом, где все чувствуют себя равными. На нашем сайте вы найдете информацию об истории Дома культуры, нашем сплоченном коллективе и  творческих объединениях, увидите анонсы праздников, конкурсов  и фестивалей. Мы ждем Вас на наших мероприятиях и  верим, что впереди </a:t>
            </a:r>
            <a:r>
              <a:rPr lang="ru-RU" b="0" i="0" dirty="0" err="1">
                <a:solidFill>
                  <a:srgbClr val="5A1A68"/>
                </a:solidFill>
                <a:effectLst/>
                <a:latin typeface="Onest Light" pitchFamily="2" charset="0"/>
              </a:rPr>
              <a:t>сегежан</a:t>
            </a:r>
            <a:r>
              <a:rPr lang="ru-RU" b="0" i="0" dirty="0">
                <a:solidFill>
                  <a:srgbClr val="5A1A68"/>
                </a:solidFill>
                <a:effectLst/>
                <a:latin typeface="Onest Light" pitchFamily="2" charset="0"/>
              </a:rPr>
              <a:t> и гостей города ждёт немало интересного, а Центр культуры и досуга  всегда будет свободной и многогранной территорией творчества!</a:t>
            </a:r>
            <a:endParaRPr lang="ru-RU" dirty="0">
              <a:solidFill>
                <a:srgbClr val="5A1A68"/>
              </a:solidFill>
              <a:latin typeface="Onest Ligh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A08E1-1D89-58A9-3A39-C71EAE619E03}"/>
              </a:ext>
            </a:extLst>
          </p:cNvPr>
          <p:cNvSpPr txBox="1"/>
          <p:nvPr/>
        </p:nvSpPr>
        <p:spPr>
          <a:xfrm>
            <a:off x="2953248" y="212644"/>
            <a:ext cx="6094674" cy="1301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0" i="0" dirty="0">
                <a:solidFill>
                  <a:srgbClr val="BCC1C9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ru-RU" b="0" i="0" dirty="0">
                <a:solidFill>
                  <a:srgbClr val="5A1A68"/>
                </a:solidFill>
                <a:effectLst/>
                <a:latin typeface="Onest Medium" pitchFamily="2" charset="0"/>
              </a:rPr>
              <a:t>  Муниципального бюджетного учреждения «Сегежский  Центр культуры и досуга» - дом, в котором всегда живет праздник!</a:t>
            </a:r>
            <a:endParaRPr lang="ru-RU" dirty="0">
              <a:solidFill>
                <a:srgbClr val="5A1A68"/>
              </a:solidFill>
              <a:latin typeface="Onest Medium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7A1F01-2F59-7E7D-5AB5-630D64A64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73" y="214603"/>
            <a:ext cx="2667533" cy="270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1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7AA31C-08EE-F140-3AB4-5FD5FCE3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178344-A4CE-D8C7-05A0-23CF70F0A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6" t="40001" r="32826" b="31246"/>
          <a:stretch/>
        </p:blipFill>
        <p:spPr>
          <a:xfrm>
            <a:off x="1922318" y="1089328"/>
            <a:ext cx="8635116" cy="4317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3F4752-6A7C-E483-0272-B1C7F71A8D9E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773DB6-FE4F-3228-7BD2-06D8FA3FC6BF}"/>
              </a:ext>
            </a:extLst>
          </p:cNvPr>
          <p:cNvSpPr/>
          <p:nvPr/>
        </p:nvSpPr>
        <p:spPr>
          <a:xfrm>
            <a:off x="2059387" y="1860605"/>
            <a:ext cx="2544417" cy="2266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90A849-E9CA-9800-1FFB-D01BE608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2369281"/>
            <a:ext cx="1733384" cy="1757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16E3D2-343B-F566-492C-CACB88F61477}"/>
              </a:ext>
            </a:extLst>
          </p:cNvPr>
          <p:cNvSpPr txBox="1"/>
          <p:nvPr/>
        </p:nvSpPr>
        <p:spPr>
          <a:xfrm>
            <a:off x="31804" y="57558"/>
            <a:ext cx="384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Баннеры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4673717-CA5B-E101-8734-179B452BFC43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91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26E796-793F-74CC-B567-27A33939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318CF-F04F-477A-439F-C5CEFD2E5F6B}"/>
              </a:ext>
            </a:extLst>
          </p:cNvPr>
          <p:cNvSpPr txBox="1"/>
          <p:nvPr/>
        </p:nvSpPr>
        <p:spPr>
          <a:xfrm>
            <a:off x="31804" y="57558"/>
            <a:ext cx="384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Документы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C38DE7F-1DAE-5889-D7B2-5B2FA2E7349D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C33ADC-735A-89CE-87B1-3BEE010C053C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D3EF3C-22C4-2705-E138-F09FA414D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25" y="1089328"/>
            <a:ext cx="7807187" cy="52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0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966786-7678-E295-714D-FF1EF076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3034-A616-51A7-BFB3-DE48E69E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22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3749D-590B-5954-8AFE-2FD32F9699BD}"/>
              </a:ext>
            </a:extLst>
          </p:cNvPr>
          <p:cNvSpPr txBox="1"/>
          <p:nvPr/>
        </p:nvSpPr>
        <p:spPr>
          <a:xfrm>
            <a:off x="31804" y="57559"/>
            <a:ext cx="38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Применение фирменного стиля.</a:t>
            </a:r>
          </a:p>
          <a:p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Дипломы, Благодарности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5C061F1-4827-EFE2-E984-F09310B9569E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07E61D-CA44-F65E-B475-FE7EA40E346A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EABA6-500A-BE3A-8A3C-9B2E63C85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27" y="891474"/>
            <a:ext cx="3812833" cy="5393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65CC5B-6319-4252-D8A3-7CB80AE40674}"/>
              </a:ext>
            </a:extLst>
          </p:cNvPr>
          <p:cNvSpPr/>
          <p:nvPr/>
        </p:nvSpPr>
        <p:spPr>
          <a:xfrm>
            <a:off x="5827734" y="4118776"/>
            <a:ext cx="1535173" cy="492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434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99B60C-F9EA-62C4-9A6C-2541268B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23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C3AD3-A8A3-BCEE-E46B-F2BD8AD1E74A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FD791-793D-01F2-BED5-C5FAD3EEB17B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Социальные сети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4D99379-E1AB-27EB-1AA4-3944DBB6A9A0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CB3238-2BB4-BFA8-ADA5-33E77E75D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8" t="9803" r="29869" b="27578"/>
          <a:stretch/>
        </p:blipFill>
        <p:spPr>
          <a:xfrm>
            <a:off x="365760" y="1560745"/>
            <a:ext cx="3912042" cy="40631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C959EB-8BCC-0CD2-65F3-5A1281479C97}"/>
              </a:ext>
            </a:extLst>
          </p:cNvPr>
          <p:cNvSpPr/>
          <p:nvPr/>
        </p:nvSpPr>
        <p:spPr>
          <a:xfrm>
            <a:off x="2878372" y="3498574"/>
            <a:ext cx="1399430" cy="2125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11EE9-CB41-B401-E7D2-7C89B08C3EDA}"/>
              </a:ext>
            </a:extLst>
          </p:cNvPr>
          <p:cNvSpPr txBox="1"/>
          <p:nvPr/>
        </p:nvSpPr>
        <p:spPr>
          <a:xfrm>
            <a:off x="854011" y="1191413"/>
            <a:ext cx="312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Социальная сеть «В контакте»</a:t>
            </a:r>
          </a:p>
        </p:txBody>
      </p:sp>
    </p:spTree>
    <p:extLst>
      <p:ext uri="{BB962C8B-B14F-4D97-AF65-F5344CB8AC3E}">
        <p14:creationId xmlns:p14="http://schemas.microsoft.com/office/powerpoint/2010/main" val="250894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38E6F-2E3D-EA23-C1EE-78CA0DB5C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FA3DE9-7251-8985-AEAF-EE0B09CF4936}"/>
              </a:ext>
            </a:extLst>
          </p:cNvPr>
          <p:cNvSpPr txBox="1"/>
          <p:nvPr/>
        </p:nvSpPr>
        <p:spPr>
          <a:xfrm>
            <a:off x="0" y="166255"/>
            <a:ext cx="384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420AF19-BAF7-8299-5067-4851265D9B24}"/>
              </a:ext>
            </a:extLst>
          </p:cNvPr>
          <p:cNvCxnSpPr/>
          <p:nvPr/>
        </p:nvCxnSpPr>
        <p:spPr>
          <a:xfrm>
            <a:off x="0" y="535587"/>
            <a:ext cx="3422073" cy="0"/>
          </a:xfrm>
          <a:prstGeom prst="line">
            <a:avLst/>
          </a:prstGeom>
          <a:ln w="92075">
            <a:solidFill>
              <a:srgbClr val="A56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A5FC51-0861-BA42-A9B1-6841817224AA}"/>
              </a:ext>
            </a:extLst>
          </p:cNvPr>
          <p:cNvSpPr txBox="1"/>
          <p:nvPr/>
        </p:nvSpPr>
        <p:spPr>
          <a:xfrm>
            <a:off x="79513" y="3072348"/>
            <a:ext cx="116884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/>
            <a:r>
              <a:rPr lang="ru-RU" sz="4800" dirty="0">
                <a:solidFill>
                  <a:schemeClr val="bg1"/>
                </a:solidFill>
                <a:latin typeface="Onest Medium" pitchFamily="2" charset="0"/>
              </a:rPr>
              <a:t>В этом разделе представлены основные элементы фирменного стиля – логотип, фирменные цвета, шрифты, а также правила их использования.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7DCBD78-5F63-282E-C022-B0E130651A9F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62CCA0ED-6167-7D2D-44B7-DF5E8BA3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>
                <a:solidFill>
                  <a:srgbClr val="5A1A68"/>
                </a:solidFill>
              </a:rPr>
              <a:t>3</a:t>
            </a:fld>
            <a:endParaRPr lang="ru-RU" dirty="0">
              <a:solidFill>
                <a:srgbClr val="5A1A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7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B0BCF3-ECC1-5365-9AFC-0F1EBE61D35B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1E9B6-7F70-2D9B-9935-AC4D43B2A42C}"/>
              </a:ext>
            </a:extLst>
          </p:cNvPr>
          <p:cNvSpPr txBox="1"/>
          <p:nvPr/>
        </p:nvSpPr>
        <p:spPr>
          <a:xfrm>
            <a:off x="0" y="166255"/>
            <a:ext cx="288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Логотип и знак: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4A09C2-CEF3-B737-63E5-B7C9B6FB3134}"/>
              </a:ext>
            </a:extLst>
          </p:cNvPr>
          <p:cNvCxnSpPr/>
          <p:nvPr/>
        </p:nvCxnSpPr>
        <p:spPr>
          <a:xfrm>
            <a:off x="0" y="535587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790E97-FF28-FD6D-B902-3BE56846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42" y="1266460"/>
            <a:ext cx="3156313" cy="3200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25FEF4-CD33-0A97-3380-F97BD288773E}"/>
              </a:ext>
            </a:extLst>
          </p:cNvPr>
          <p:cNvSpPr txBox="1"/>
          <p:nvPr/>
        </p:nvSpPr>
        <p:spPr>
          <a:xfrm>
            <a:off x="2881745" y="1073843"/>
            <a:ext cx="288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Логотип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7BA94-7BE0-885B-E809-759110DB85F6}"/>
              </a:ext>
            </a:extLst>
          </p:cNvPr>
          <p:cNvSpPr txBox="1"/>
          <p:nvPr/>
        </p:nvSpPr>
        <p:spPr>
          <a:xfrm>
            <a:off x="7311168" y="1073843"/>
            <a:ext cx="6118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знак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4CF6B7-FC81-9AE5-1F15-78D61252A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36" y="1443175"/>
            <a:ext cx="3677287" cy="3728770"/>
          </a:xfrm>
          <a:prstGeom prst="rect">
            <a:avLst/>
          </a:prstGeom>
        </p:spPr>
      </p:pic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D7E90ED0-02E6-17D0-4EB8-94A8CB46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>
                <a:solidFill>
                  <a:srgbClr val="5A1A68"/>
                </a:solidFill>
              </a:rPr>
              <a:t>4</a:t>
            </a:fld>
            <a:endParaRPr lang="ru-RU" dirty="0">
              <a:solidFill>
                <a:srgbClr val="5A1A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3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2CF113-B9E5-70B1-1EAE-3545261F227B}"/>
              </a:ext>
            </a:extLst>
          </p:cNvPr>
          <p:cNvSpPr txBox="1"/>
          <p:nvPr/>
        </p:nvSpPr>
        <p:spPr>
          <a:xfrm>
            <a:off x="65599" y="856290"/>
            <a:ext cx="6094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/>
            <a:r>
              <a:rPr lang="ru-RU" sz="2000" dirty="0">
                <a:solidFill>
                  <a:schemeClr val="bg1"/>
                </a:solidFill>
                <a:latin typeface="Onest Light" pitchFamily="2" charset="0"/>
              </a:rPr>
              <a:t>Для воспроизведения логотипа применяйте только оригинальную версию. Недопустимо изменение цвета, пропорций и начертания логотипа.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0AA35-B115-B12E-C55E-304043FD202E}"/>
              </a:ext>
            </a:extLst>
          </p:cNvPr>
          <p:cNvSpPr txBox="1"/>
          <p:nvPr/>
        </p:nvSpPr>
        <p:spPr>
          <a:xfrm>
            <a:off x="0" y="166255"/>
            <a:ext cx="384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Логотип. Основная версия.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48AB5A1-17AC-C901-2BA4-44AAE9C6ED54}"/>
              </a:ext>
            </a:extLst>
          </p:cNvPr>
          <p:cNvCxnSpPr/>
          <p:nvPr/>
        </p:nvCxnSpPr>
        <p:spPr>
          <a:xfrm>
            <a:off x="0" y="695938"/>
            <a:ext cx="342207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4CA48D6-B19E-3CFD-7D26-48BC16BBBB83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B9BCEC-D7E2-45AB-C979-334A2B109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695937"/>
            <a:ext cx="5367323" cy="5442467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EC49231-A792-718B-56C9-B94DBAEF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>
                <a:solidFill>
                  <a:srgbClr val="5A1A68"/>
                </a:solidFill>
              </a:rPr>
              <a:t>5</a:t>
            </a:fld>
            <a:endParaRPr lang="ru-RU" dirty="0">
              <a:solidFill>
                <a:srgbClr val="5A1A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3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ED2E38-59CD-FEC6-3E39-073EBA8A9B0E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Логотип. </a:t>
            </a:r>
            <a:r>
              <a:rPr lang="ru-RU" sz="1600" dirty="0">
                <a:solidFill>
                  <a:srgbClr val="5A1A68"/>
                </a:solidFill>
                <a:latin typeface="Onest Medium" pitchFamily="2" charset="0"/>
              </a:rPr>
              <a:t>Монохромная</a:t>
            </a:r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 и инверсионная версия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616B18F-C57C-4A8A-49D0-81C3B790E716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538AA3-8E6B-0B88-9268-1AE6FBDF85E8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275B76-342E-ABA7-11C6-C1D7785CD987}"/>
              </a:ext>
            </a:extLst>
          </p:cNvPr>
          <p:cNvSpPr/>
          <p:nvPr/>
        </p:nvSpPr>
        <p:spPr>
          <a:xfrm>
            <a:off x="8014915" y="0"/>
            <a:ext cx="4177085" cy="68579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C400B-DF43-4C3D-9848-77E8A1E7D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15" y="1653871"/>
            <a:ext cx="3320883" cy="33673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C5BC7D-877C-627C-F257-4A74A4F1B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6" y="1518195"/>
            <a:ext cx="3588489" cy="3638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255D5A-5798-ADD8-0BF8-D053AC586E14}"/>
              </a:ext>
            </a:extLst>
          </p:cNvPr>
          <p:cNvSpPr txBox="1"/>
          <p:nvPr/>
        </p:nvSpPr>
        <p:spPr>
          <a:xfrm>
            <a:off x="5357853" y="5339805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Onest Medium" pitchFamily="2" charset="0"/>
              </a:rPr>
              <a:t>Монохром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789E8-716D-6EB0-9ECE-CD01A627FAE9}"/>
              </a:ext>
            </a:extLst>
          </p:cNvPr>
          <p:cNvSpPr txBox="1"/>
          <p:nvPr/>
        </p:nvSpPr>
        <p:spPr>
          <a:xfrm>
            <a:off x="9667460" y="5339805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Инверсия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3C9A00-AB7C-63FC-D954-E44572670DD4}"/>
              </a:ext>
            </a:extLst>
          </p:cNvPr>
          <p:cNvSpPr txBox="1"/>
          <p:nvPr/>
        </p:nvSpPr>
        <p:spPr>
          <a:xfrm>
            <a:off x="35292" y="2294601"/>
            <a:ext cx="41770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Одноцветный вариант логотипа является дополнительным и используется только в случаях, когда другие варианты логотипа не могут быть воспроизведены, например, на бланке факсимильного сообщения или в виде тиснения, или лазерной гравировки на сувенирной продукции. На темных фонах используется логотип в белом цвете. На белых в черном. Такое решение обусловлено большей читабельностью.</a:t>
            </a:r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A6151859-12B1-B6A9-587B-A21953C0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6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50379A-6C4C-D3C7-85A6-A407458D9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EAE61-50DA-CADD-985E-A64487718BD3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937F-77A4-2423-6185-51FA9FB25962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Охранное поле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34D926B-2761-5532-02C5-C8193BE4EE20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E712FB-6147-9188-EB79-C572A726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9926" y="1892268"/>
            <a:ext cx="5357853" cy="365125"/>
          </a:xfrm>
        </p:spPr>
        <p:txBody>
          <a:bodyPr/>
          <a:lstStyle/>
          <a:p>
            <a:pPr indent="357188" algn="l">
              <a:lnSpc>
                <a:spcPct val="150000"/>
              </a:lnSpc>
            </a:pPr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Для обеспечения узнаваемости и корректности восприятия логотипа при его размещении на различных носителях фирменного стиля необходимо руководствоваться правилом охранного поля. Охранное поле — это минимально допустимое пространство вокруг логотипа, свободное от посторонней графики и текста. Размер охранного поля (обозначен на схеме справа) равен ширине половинки сердца и отмеряется от пунктирных линий. Рекомендуется оставлять вокруг логотипа свободное пространство большее, чем размер охранного поля.</a:t>
            </a:r>
          </a:p>
        </p:txBody>
      </p:sp>
    </p:spTree>
    <p:extLst>
      <p:ext uri="{BB962C8B-B14F-4D97-AF65-F5344CB8AC3E}">
        <p14:creationId xmlns:p14="http://schemas.microsoft.com/office/powerpoint/2010/main" val="205626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C6A89C-F263-5043-E194-A2758E93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8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559217-93AC-0E25-9AD4-EA5C20EC949F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6326AC-1621-88CE-A661-FD93CC2C5F9F}"/>
              </a:ext>
            </a:extLst>
          </p:cNvPr>
          <p:cNvSpPr txBox="1"/>
          <p:nvPr/>
        </p:nvSpPr>
        <p:spPr>
          <a:xfrm>
            <a:off x="0" y="252658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Недопустимое применение логотипа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AEAF6-E199-18EB-9BDB-678049FDA281}"/>
              </a:ext>
            </a:extLst>
          </p:cNvPr>
          <p:cNvSpPr txBox="1"/>
          <p:nvPr/>
        </p:nvSpPr>
        <p:spPr>
          <a:xfrm>
            <a:off x="0" y="769887"/>
            <a:ext cx="61185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/>
            <a:r>
              <a:rPr lang="ru-RU" dirty="0">
                <a:solidFill>
                  <a:schemeClr val="bg1"/>
                </a:solidFill>
                <a:latin typeface="Onest Light" pitchFamily="2" charset="0"/>
              </a:rPr>
              <a:t>Категорически запрещено: </a:t>
            </a:r>
          </a:p>
          <a:p>
            <a:r>
              <a:rPr lang="ru-RU" dirty="0">
                <a:solidFill>
                  <a:schemeClr val="bg1"/>
                </a:solidFill>
                <a:latin typeface="Onest Light" pitchFamily="2" charset="0"/>
              </a:rPr>
              <a:t>- менять пропорции; </a:t>
            </a:r>
          </a:p>
          <a:p>
            <a:r>
              <a:rPr lang="ru-RU" dirty="0">
                <a:solidFill>
                  <a:schemeClr val="bg1"/>
                </a:solidFill>
                <a:latin typeface="Onest Light" pitchFamily="2" charset="0"/>
              </a:rPr>
              <a:t>- изменять и искажать логотип;</a:t>
            </a:r>
          </a:p>
          <a:p>
            <a:r>
              <a:rPr lang="ru-RU" dirty="0">
                <a:solidFill>
                  <a:schemeClr val="bg1"/>
                </a:solidFill>
                <a:latin typeface="Onest Light" pitchFamily="2" charset="0"/>
              </a:rPr>
              <a:t> - использовать другие цвета, кроме фирменных;</a:t>
            </a:r>
          </a:p>
          <a:p>
            <a:r>
              <a:rPr lang="ru-RU" dirty="0">
                <a:solidFill>
                  <a:schemeClr val="bg1"/>
                </a:solidFill>
                <a:latin typeface="Onest Light" pitchFamily="2" charset="0"/>
              </a:rPr>
              <a:t> - изменять положение знака по отношению к логотипу; </a:t>
            </a:r>
          </a:p>
          <a:p>
            <a:r>
              <a:rPr lang="ru-RU" dirty="0">
                <a:solidFill>
                  <a:schemeClr val="bg1"/>
                </a:solidFill>
                <a:latin typeface="Onest Light" pitchFamily="2" charset="0"/>
              </a:rPr>
              <a:t>- размещать цветной логотип на каком-либо другом фоне, кроме белого или достаточно светлого.   Следует использовать только представленные оригинальные файлы логотипа.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BEEEDE-042C-7B40-CD19-FE7903AD3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28" y="502900"/>
            <a:ext cx="1927070" cy="195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524BE5-ED05-B3EE-A7F6-DF55373C2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598" y="502900"/>
            <a:ext cx="1927070" cy="195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6CCDC0-38A4-66D7-B174-74EF6895F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2" y="502900"/>
            <a:ext cx="1927070" cy="19540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0CDD9B-30E8-4F12-1CB4-9CA27DC8F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0169"/>
            <a:ext cx="1927070" cy="26738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6D895C-C231-61D9-3101-8052B8897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82" y="2655184"/>
            <a:ext cx="1927070" cy="19540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AF13CB-70B9-BC85-B67C-525CC9A53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5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2" y="2655184"/>
            <a:ext cx="1927070" cy="195405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482D44A-E87E-D701-5798-9AD59A7D2D41}"/>
              </a:ext>
            </a:extLst>
          </p:cNvPr>
          <p:cNvCxnSpPr/>
          <p:nvPr/>
        </p:nvCxnSpPr>
        <p:spPr>
          <a:xfrm>
            <a:off x="4961614" y="-71562"/>
            <a:ext cx="7230386" cy="6929562"/>
          </a:xfrm>
          <a:prstGeom prst="line">
            <a:avLst/>
          </a:prstGeom>
          <a:ln w="139700">
            <a:solidFill>
              <a:srgbClr val="FF0000">
                <a:alpha val="44000"/>
              </a:srgb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09E7845-4079-906D-E785-0EDE8B33A10E}"/>
              </a:ext>
            </a:extLst>
          </p:cNvPr>
          <p:cNvCxnSpPr>
            <a:cxnSpLocks/>
          </p:cNvCxnSpPr>
          <p:nvPr/>
        </p:nvCxnSpPr>
        <p:spPr>
          <a:xfrm flipH="1">
            <a:off x="4273583" y="-429370"/>
            <a:ext cx="8202014" cy="7402664"/>
          </a:xfrm>
          <a:prstGeom prst="line">
            <a:avLst/>
          </a:prstGeom>
          <a:ln w="139700">
            <a:solidFill>
              <a:srgbClr val="FF0000">
                <a:alpha val="44000"/>
              </a:srgb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43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02C4EC-5340-A696-A65F-EFF11CE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CD783-E4B8-48CE-B19E-C720B5883461}" type="slidenum">
              <a:rPr lang="ru-RU" smtClean="0"/>
              <a:t>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1050B-C8C2-2E4C-C1E3-BF6FE2AF36F0}"/>
              </a:ext>
            </a:extLst>
          </p:cNvPr>
          <p:cNvSpPr txBox="1"/>
          <p:nvPr/>
        </p:nvSpPr>
        <p:spPr>
          <a:xfrm>
            <a:off x="0" y="6488668"/>
            <a:ext cx="3844636" cy="369332"/>
          </a:xfrm>
          <a:prstGeom prst="rect">
            <a:avLst/>
          </a:prstGeom>
          <a:solidFill>
            <a:srgbClr val="A56FA9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nest Medium" pitchFamily="2" charset="0"/>
              </a:rPr>
              <a:t>Константы фирменного стиля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098E14-B674-0E47-93FA-00DD1AF3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93" y="1518699"/>
            <a:ext cx="2508900" cy="2544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E74CBA-0FA6-C528-0319-457CAFF4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71" y="2436757"/>
            <a:ext cx="1603518" cy="1625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A57148-4F79-45EF-8D32-DD84E82A3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6" y="2790711"/>
            <a:ext cx="1221856" cy="1238962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22CAB30-8D1C-A1D5-0E91-0366FD92B0B8}"/>
              </a:ext>
            </a:extLst>
          </p:cNvPr>
          <p:cNvCxnSpPr>
            <a:endCxn id="8" idx="1"/>
          </p:cNvCxnSpPr>
          <p:nvPr/>
        </p:nvCxnSpPr>
        <p:spPr>
          <a:xfrm>
            <a:off x="6925586" y="3249740"/>
            <a:ext cx="6270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6E46E54-9F56-89F7-F5EF-9E593E5B8DB8}"/>
              </a:ext>
            </a:extLst>
          </p:cNvPr>
          <p:cNvCxnSpPr>
            <a:stCxn id="8" idx="3"/>
          </p:cNvCxnSpPr>
          <p:nvPr/>
        </p:nvCxnSpPr>
        <p:spPr>
          <a:xfrm flipV="1">
            <a:off x="9156189" y="3249740"/>
            <a:ext cx="53114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0DCE76-A448-DD07-69D7-A20F64B3DF5A}"/>
              </a:ext>
            </a:extLst>
          </p:cNvPr>
          <p:cNvSpPr txBox="1"/>
          <p:nvPr/>
        </p:nvSpPr>
        <p:spPr>
          <a:xfrm>
            <a:off x="0" y="181096"/>
            <a:ext cx="535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A1A68"/>
                </a:solidFill>
                <a:latin typeface="Onest Medium" pitchFamily="2" charset="0"/>
              </a:rPr>
              <a:t>Минимальный размер логотипа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27E99BD-52CA-5E63-A327-F5C625B2DDE7}"/>
              </a:ext>
            </a:extLst>
          </p:cNvPr>
          <p:cNvCxnSpPr>
            <a:cxnSpLocks/>
          </p:cNvCxnSpPr>
          <p:nvPr/>
        </p:nvCxnSpPr>
        <p:spPr>
          <a:xfrm>
            <a:off x="0" y="695938"/>
            <a:ext cx="4834393" cy="0"/>
          </a:xfrm>
          <a:prstGeom prst="line">
            <a:avLst/>
          </a:prstGeom>
          <a:ln w="92075">
            <a:solidFill>
              <a:srgbClr val="6EA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D1CCB9-D310-DAF6-BCAB-5477DE3EC2A9}"/>
              </a:ext>
            </a:extLst>
          </p:cNvPr>
          <p:cNvSpPr txBox="1"/>
          <p:nvPr/>
        </p:nvSpPr>
        <p:spPr>
          <a:xfrm>
            <a:off x="4873744" y="1058352"/>
            <a:ext cx="5357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Логотип: </a:t>
            </a:r>
          </a:p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Основная версия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3B34F-9518-A619-5509-52BFF8C4FE40}"/>
              </a:ext>
            </a:extLst>
          </p:cNvPr>
          <p:cNvSpPr txBox="1"/>
          <p:nvPr/>
        </p:nvSpPr>
        <p:spPr>
          <a:xfrm>
            <a:off x="7075593" y="1024992"/>
            <a:ext cx="53578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Логотип: </a:t>
            </a:r>
          </a:p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Версия для </a:t>
            </a:r>
          </a:p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Маленьких носителей</a:t>
            </a:r>
          </a:p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40мм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1ED34-7719-4C42-FDB9-D6D212F4399C}"/>
              </a:ext>
            </a:extLst>
          </p:cNvPr>
          <p:cNvSpPr txBox="1"/>
          <p:nvPr/>
        </p:nvSpPr>
        <p:spPr>
          <a:xfrm>
            <a:off x="9687336" y="997567"/>
            <a:ext cx="5357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Логотип: </a:t>
            </a:r>
          </a:p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Минимальный размер</a:t>
            </a:r>
          </a:p>
          <a:p>
            <a:r>
              <a:rPr lang="ru-RU" sz="1200" dirty="0">
                <a:solidFill>
                  <a:srgbClr val="5A1A68"/>
                </a:solidFill>
                <a:latin typeface="Onest Medium" pitchFamily="2" charset="0"/>
              </a:rPr>
              <a:t>20мм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79196A-78C2-1063-970B-FD77691CE4A8}"/>
              </a:ext>
            </a:extLst>
          </p:cNvPr>
          <p:cNvSpPr txBox="1"/>
          <p:nvPr/>
        </p:nvSpPr>
        <p:spPr>
          <a:xfrm>
            <a:off x="278685" y="1053147"/>
            <a:ext cx="432948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На рисунке представлены минимально допустимые размеры всех версий логотипа. </a:t>
            </a:r>
          </a:p>
          <a:p>
            <a:pPr indent="357188"/>
            <a:endParaRPr lang="ru-RU" dirty="0">
              <a:solidFill>
                <a:srgbClr val="5A1A68"/>
              </a:solidFill>
              <a:latin typeface="Onest Light" pitchFamily="2" charset="0"/>
            </a:endParaRPr>
          </a:p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Указанные минимальные размеры обеспечивают хорошую читаемость всех элементов логотипа. </a:t>
            </a:r>
          </a:p>
          <a:p>
            <a:pPr indent="357188"/>
            <a:endParaRPr lang="ru-RU" dirty="0">
              <a:solidFill>
                <a:srgbClr val="5A1A68"/>
              </a:solidFill>
              <a:latin typeface="Onest Light" pitchFamily="2" charset="0"/>
            </a:endParaRPr>
          </a:p>
          <a:p>
            <a:pPr indent="357188"/>
            <a:r>
              <a:rPr lang="ru-RU" dirty="0">
                <a:solidFill>
                  <a:srgbClr val="5A1A68"/>
                </a:solidFill>
                <a:latin typeface="Onest Light" pitchFamily="2" charset="0"/>
              </a:rPr>
              <a:t>В случае использования минимально допустимой версии логотипа необходимо учитывать такие параметры, как качество печати, свойства поверхности носителя, контрастность фона, обеспечивать хорошую читаемость и корректность отображения всех элементов логотипа.</a:t>
            </a:r>
          </a:p>
          <a:p>
            <a:pPr indent="357188" algn="just"/>
            <a:endParaRPr lang="ru-RU" dirty="0">
              <a:solidFill>
                <a:srgbClr val="5A1A68"/>
              </a:solidFill>
              <a:latin typeface="Ones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90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979</Words>
  <Application>Microsoft Office PowerPoint</Application>
  <PresentationFormat>Широкоэкранный</PresentationFormat>
  <Paragraphs>139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Onest Light</vt:lpstr>
      <vt:lpstr>Onest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Лямина</dc:creator>
  <cp:lastModifiedBy>Мария Лямина</cp:lastModifiedBy>
  <cp:revision>4</cp:revision>
  <dcterms:created xsi:type="dcterms:W3CDTF">2024-02-06T08:59:17Z</dcterms:created>
  <dcterms:modified xsi:type="dcterms:W3CDTF">2024-02-06T13:02:34Z</dcterms:modified>
</cp:coreProperties>
</file>