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media/image1.png" ContentType="image/png"/>
  <Override PartName="/ppt/media/image7.jpeg" ContentType="image/jpeg"/>
  <Override PartName="/ppt/media/image2.jpeg" ContentType="image/jpeg"/>
  <Override PartName="/ppt/media/image3.png" ContentType="image/png"/>
  <Override PartName="/ppt/media/image4.png" ContentType="image/png"/>
  <Override PartName="/ppt/media/image6.jpeg" ContentType="image/jpeg"/>
  <Override PartName="/ppt/media/image5.png" ContentType="image/png"/>
  <Override PartName="/ppt/media/image8.jpeg" ContentType="image/jpeg"/>
  <Override PartName="/ppt/media/image9.png" ContentType="image/png"/>
  <Override PartName="/ppt/media/image10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Relationship Id="rId9" Type="http://schemas.openxmlformats.org/officeDocument/2006/relationships/slideLayout" Target="../slideLayouts/slideLayout4.xml"/><Relationship Id="rId10" Type="http://schemas.openxmlformats.org/officeDocument/2006/relationships/slideLayout" Target="../slideLayouts/slideLayout5.xml"/><Relationship Id="rId11" Type="http://schemas.openxmlformats.org/officeDocument/2006/relationships/slideLayout" Target="../slideLayouts/slideLayout6.xml"/><Relationship Id="rId12" Type="http://schemas.openxmlformats.org/officeDocument/2006/relationships/slideLayout" Target="../slideLayouts/slideLayout7.xml"/><Relationship Id="rId13" Type="http://schemas.openxmlformats.org/officeDocument/2006/relationships/slideLayout" Target="../slideLayouts/slideLayout8.xml"/><Relationship Id="rId14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7148520" cy="6843600"/>
          </a:xfrm>
          <a:prstGeom prst="rect">
            <a:avLst/>
          </a:prstGeom>
          <a:gradFill rotWithShape="0">
            <a:gsLst>
              <a:gs pos="40000">
                <a:srgbClr val="fefefe">
                  <a:alpha val="0"/>
                </a:srgbClr>
              </a:gs>
              <a:gs pos="100000">
                <a:srgbClr val="010101">
                  <a:alpha val="52156"/>
                </a:srgbClr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1143000" y="0"/>
            <a:ext cx="7986600" cy="6843600"/>
          </a:xfrm>
          <a:prstGeom prst="rect">
            <a:avLst/>
          </a:prstGeom>
          <a:gradFill rotWithShape="0">
            <a:gsLst>
              <a:gs pos="39000">
                <a:srgbClr val="fefefe">
                  <a:alpha val="0"/>
                </a:srgbClr>
              </a:gs>
              <a:gs pos="100000">
                <a:srgbClr val="010101">
                  <a:alpha val="56078"/>
                </a:srgbClr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CustomShape 3"/>
          <p:cNvSpPr/>
          <p:nvPr/>
        </p:nvSpPr>
        <p:spPr>
          <a:xfrm rot="10800000">
            <a:off x="309284280" y="26750880"/>
            <a:ext cx="7906680" cy="522720"/>
          </a:xfrm>
          <a:custGeom>
            <a:avLst/>
            <a:gdLst>
              <a:gd name="textAreaLeft" fmla="*/ 0 w 7906680"/>
              <a:gd name="textAreaRight" fmla="*/ 7907040 w 7906680"/>
              <a:gd name="textAreaTop" fmla="*/ 0 h 522720"/>
              <a:gd name="textAreaBottom" fmla="*/ 523080 h 522720"/>
            </a:gdLst>
            <a:ahLst/>
            <a:rect l="textAreaLeft" t="textAreaTop" r="textAreaRight" b="textAreaBottom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rotWithShape="0">
            <a:gsLst>
              <a:gs pos="30000">
                <a:srgbClr val="010101">
                  <a:alpha val="34117"/>
                </a:srgbClr>
              </a:gs>
              <a:gs pos="100000">
                <a:srgbClr val="010101">
                  <a:alpha val="26274"/>
                </a:srgbClr>
              </a:gs>
            </a:gsLst>
            <a:lin ang="10800000"/>
          </a:gradFill>
          <a:ln>
            <a:noFill/>
          </a:ln>
          <a:effectLst>
            <a:softEdge rad="12708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CustomShape 4"/>
          <p:cNvSpPr/>
          <p:nvPr/>
        </p:nvSpPr>
        <p:spPr>
          <a:xfrm>
            <a:off x="731520" y="575280"/>
            <a:ext cx="7681680" cy="57006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480">
            <a:noFill/>
          </a:ln>
          <a:effectLst>
            <a:outerShdw algn="t" blurRad="101520" dir="5400000" dist="50760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CustomShape 5"/>
          <p:cNvSpPr/>
          <p:nvPr/>
        </p:nvSpPr>
        <p:spPr>
          <a:xfrm>
            <a:off x="731520" y="576000"/>
            <a:ext cx="7681680" cy="5700600"/>
          </a:xfrm>
          <a:prstGeom prst="rect">
            <a:avLst/>
          </a:prstGeom>
          <a:blipFill rotWithShape="0">
            <a:blip r:embed="rId3"/>
            <a:srcRect/>
            <a:tile tx="0" ty="0" sx="100000" sy="100000" algn="tl"/>
          </a:blipFill>
          <a:ln w="6480">
            <a:noFill/>
          </a:ln>
          <a:effectLst>
            <a:outerShdw algn="t" blurRad="101520" dir="5400000" dist="50760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Picture 2" descr=""/>
          <p:cNvPicPr/>
          <p:nvPr/>
        </p:nvPicPr>
        <p:blipFill>
          <a:blip r:embed="rId4"/>
          <a:stretch/>
        </p:blipFill>
        <p:spPr>
          <a:xfrm rot="1435800">
            <a:off x="539640" y="263160"/>
            <a:ext cx="553320" cy="553320"/>
          </a:xfrm>
          <a:prstGeom prst="rect">
            <a:avLst/>
          </a:prstGeom>
          <a:ln w="0">
            <a:noFill/>
          </a:ln>
        </p:spPr>
      </p:pic>
      <p:pic>
        <p:nvPicPr>
          <p:cNvPr id="6" name="Picture 2" descr=""/>
          <p:cNvPicPr/>
          <p:nvPr/>
        </p:nvPicPr>
        <p:blipFill>
          <a:blip r:embed="rId5"/>
          <a:stretch/>
        </p:blipFill>
        <p:spPr>
          <a:xfrm rot="4096200">
            <a:off x="8119080" y="288720"/>
            <a:ext cx="552600" cy="552600"/>
          </a:xfrm>
          <a:prstGeom prst="rect">
            <a:avLst/>
          </a:prstGeom>
          <a:ln w="0"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792000" y="260640"/>
            <a:ext cx="7551720" cy="29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3600" spc="-1" strike="noStrike">
                <a:solidFill>
                  <a:srgbClr val="000000"/>
                </a:solidFill>
                <a:latin typeface="Constantia"/>
                <a:ea typeface="DejaVu Sans"/>
              </a:rPr>
              <a:t>Детско-родительские взаимоотношения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CustomShape 2"/>
          <p:cNvSpPr/>
          <p:nvPr/>
        </p:nvSpPr>
        <p:spPr>
          <a:xfrm>
            <a:off x="457200" y="3285000"/>
            <a:ext cx="8204760" cy="282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7" name="" descr=""/>
          <p:cNvPicPr/>
          <p:nvPr/>
        </p:nvPicPr>
        <p:blipFill>
          <a:blip r:embed="rId1"/>
          <a:stretch/>
        </p:blipFill>
        <p:spPr>
          <a:xfrm>
            <a:off x="1872000" y="2880000"/>
            <a:ext cx="5394960" cy="3162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1152000" y="1152000"/>
            <a:ext cx="6983280" cy="311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Arial"/>
                <a:ea typeface="DejaVu Sans"/>
              </a:rPr>
              <a:t>Детско-родительские отношения в семье занимают одно из значимых мест в ходе развития ребёнка. Под управлением отца с матерью ребенок приобретает собственный первый жизненный опыт, простые знания о находящейся вокруг реальности, умения и навыки жизни в обществе.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1"/>
          <p:cNvSpPr/>
          <p:nvPr/>
        </p:nvSpPr>
        <p:spPr>
          <a:xfrm>
            <a:off x="1008000" y="936000"/>
            <a:ext cx="7199280" cy="48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DejaVu Sans"/>
              </a:rPr>
              <a:t>Родители-наставники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DejaVu Sans"/>
              </a:rPr>
              <a:t>Это один из лучших типов родительского отношения. Они не пытаются реализовать в ребенке свои мечты, не давят на него и позволяют выбирать свой собственный путь, понимая, что дитя не является их продолжением; всегда готовы дать совет, мягко поддержать в трудной ситуации, поделиться своими знаниями и опытом. Ребенок осознает, что его мнение имеет значение, а в случае сомнений он может обратиться с вопросами к родителям. Их дети вырастают самодостаточными и уверенными в своих силах, умеют принимать разумные решения и добиваться успехов.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" descr=""/>
          <p:cNvPicPr/>
          <p:nvPr/>
        </p:nvPicPr>
        <p:blipFill>
          <a:blip r:embed="rId1"/>
          <a:stretch/>
        </p:blipFill>
        <p:spPr>
          <a:xfrm>
            <a:off x="1080000" y="720000"/>
            <a:ext cx="7054920" cy="532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" descr=""/>
          <p:cNvPicPr/>
          <p:nvPr/>
        </p:nvPicPr>
        <p:blipFill>
          <a:blip r:embed="rId1"/>
          <a:stretch/>
        </p:blipFill>
        <p:spPr>
          <a:xfrm>
            <a:off x="936000" y="792000"/>
            <a:ext cx="7270920" cy="5254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" descr=""/>
          <p:cNvPicPr/>
          <p:nvPr/>
        </p:nvPicPr>
        <p:blipFill>
          <a:blip r:embed="rId1"/>
          <a:stretch/>
        </p:blipFill>
        <p:spPr>
          <a:xfrm>
            <a:off x="1032480" y="792000"/>
            <a:ext cx="7102440" cy="5254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" descr=""/>
          <p:cNvPicPr/>
          <p:nvPr/>
        </p:nvPicPr>
        <p:blipFill>
          <a:blip r:embed="rId1"/>
          <a:stretch/>
        </p:blipFill>
        <p:spPr>
          <a:xfrm>
            <a:off x="936000" y="864000"/>
            <a:ext cx="7270920" cy="5182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" descr=""/>
          <p:cNvPicPr/>
          <p:nvPr/>
        </p:nvPicPr>
        <p:blipFill>
          <a:blip r:embed="rId1"/>
          <a:stretch/>
        </p:blipFill>
        <p:spPr>
          <a:xfrm>
            <a:off x="936000" y="792000"/>
            <a:ext cx="7270920" cy="5182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" descr=""/>
          <p:cNvPicPr/>
          <p:nvPr/>
        </p:nvPicPr>
        <p:blipFill>
          <a:blip r:embed="rId1"/>
          <a:stretch/>
        </p:blipFill>
        <p:spPr>
          <a:xfrm>
            <a:off x="1008000" y="864000"/>
            <a:ext cx="7198920" cy="5254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391</TotalTime>
  <Application>LibreOffice/7.5.2.2$Windows_x86 LibreOffice_project/53bb9681a964705cf672590721dbc85eb4d0c3a2</Application>
  <AppVersion>15.0000</AppVersion>
  <Paragraphs>88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2017-10-15T17:02:00Z</dcterms:created>
  <dc:creator>пользователь</dc:creator>
  <dc:description/>
  <dc:language>ru-RU</dc:language>
  <cp:lastModifiedBy/>
  <cp:lastPrinted>2019-12-02T11:15:13Z</cp:lastPrinted>
  <dcterms:modified xsi:type="dcterms:W3CDTF">2020-10-12T15:45:35Z</dcterms:modified>
  <cp:revision>144</cp:revision>
  <dc:subject/>
  <dc:title>Ответственность родителей по воспитанию, содержанию и обучению несовершеннолетних детей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0</vt:bool>
  </property>
  <property fmtid="{D5CDD505-2E9C-101B-9397-08002B2CF9AE}" pid="4" name="LinksUpToDate">
    <vt:bool>0</vt:bool>
  </property>
  <property fmtid="{D5CDD505-2E9C-101B-9397-08002B2CF9AE}" pid="5" name="MMClips">
    <vt:i4>0</vt:i4>
  </property>
  <property fmtid="{D5CDD505-2E9C-101B-9397-08002B2CF9AE}" pid="6" name="Notes">
    <vt:i4>0</vt:i4>
  </property>
  <property fmtid="{D5CDD505-2E9C-101B-9397-08002B2CF9AE}" pid="7" name="PresentationFormat">
    <vt:lpwstr>Экран (4:3)</vt:lpwstr>
  </property>
  <property fmtid="{D5CDD505-2E9C-101B-9397-08002B2CF9AE}" pid="8" name="ScaleCrop">
    <vt:bool>0</vt:bool>
  </property>
  <property fmtid="{D5CDD505-2E9C-101B-9397-08002B2CF9AE}" pid="9" name="ShareDoc">
    <vt:bool>0</vt:bool>
  </property>
  <property fmtid="{D5CDD505-2E9C-101B-9397-08002B2CF9AE}" pid="10" name="Slides">
    <vt:i4>23</vt:i4>
  </property>
</Properties>
</file>