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7200900" cy="10801350"/>
  <p:notesSz cx="6888163" cy="10020300"/>
  <p:defaultTextStyle>
    <a:defPPr>
      <a:defRPr lang="ru-RU"/>
    </a:defPPr>
    <a:lvl1pPr marL="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2418" y="-108"/>
      </p:cViewPr>
      <p:guideLst>
        <p:guide orient="horz" pos="3402"/>
        <p:guide pos="22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068" y="3355422"/>
            <a:ext cx="6120765" cy="231528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0135" y="6120765"/>
            <a:ext cx="5040630" cy="27603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220652" y="432557"/>
            <a:ext cx="1620203" cy="92161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60045" y="432557"/>
            <a:ext cx="4740593" cy="92161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822" y="6940868"/>
            <a:ext cx="6120765" cy="2145268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8822" y="4578074"/>
            <a:ext cx="6120765" cy="2362794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60045" y="2520317"/>
            <a:ext cx="3180398" cy="712839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60457" y="2520317"/>
            <a:ext cx="3180398" cy="712839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16.11.20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046" y="2417803"/>
            <a:ext cx="3181648" cy="100762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0046" y="3425428"/>
            <a:ext cx="3181648" cy="622327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657958" y="2417803"/>
            <a:ext cx="3182898" cy="100762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657958" y="3425428"/>
            <a:ext cx="3182898" cy="622327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16.11.20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16.11.20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16.11.20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45" y="430054"/>
            <a:ext cx="2369047" cy="183022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15352" y="430055"/>
            <a:ext cx="4025504" cy="921865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0045" y="2260283"/>
            <a:ext cx="2369047" cy="7388425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16.11.20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1427" y="7560945"/>
            <a:ext cx="4320540" cy="89261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11427" y="965120"/>
            <a:ext cx="4320540" cy="6480810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11427" y="8453558"/>
            <a:ext cx="4320540" cy="1267657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16.11.20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45" y="432555"/>
            <a:ext cx="6480810" cy="1800225"/>
          </a:xfrm>
          <a:prstGeom prst="rect">
            <a:avLst/>
          </a:prstGeom>
        </p:spPr>
        <p:txBody>
          <a:bodyPr vert="horz" lIns="102870" tIns="51435" rIns="102870" bIns="5143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045" y="2520317"/>
            <a:ext cx="6480810" cy="7128391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60045" y="10011253"/>
            <a:ext cx="1680210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пн 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60308" y="10011253"/>
            <a:ext cx="2280285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160645" y="10011253"/>
            <a:ext cx="1680210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87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763" indent="-385763" algn="l" defTabSz="10287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defTabSz="10287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ello_html_400a41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200900" cy="108013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76139"/>
            <a:ext cx="7200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Georgia" pitchFamily="18" charset="0"/>
              </a:rPr>
              <a:t>Вредные привычки и как с </a:t>
            </a:r>
          </a:p>
          <a:p>
            <a:pPr algn="ctr"/>
            <a:r>
              <a:rPr lang="ru-RU" sz="2800" dirty="0" smtClean="0">
                <a:latin typeface="Georgia" pitchFamily="18" charset="0"/>
              </a:rPr>
              <a:t>ними бороться.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8122" y="1513156"/>
            <a:ext cx="6048672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Дети вечно занятых родителей пытаются привлечь к себе внимание, в котором так нуждаются, пусть даже негативным способом. Они действуют по принципу: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«Лучше пусть отругают, чем не заметят»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. Тогда ребенок неосознанно пристраститься к любой вредной привычке, лишь бы попасть в поле вашего зрения.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Взрослые зачастую игнорируют то, что происходит во внутреннем мире ребенка, считая, что у него нет проблем, что он притворяется или балуется. В результате у ребенка складывается впечатление, что взрослые совершенно не способны его понять, а значит и помочь. Вокруг ребенка сгущается атмосфера одиночества и безысходности, он чувствует себя напуганным, незащищенным и беспомощным.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«Хватит заниматься ерундой!»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 восклицают часто взрослые. Ребенок порой и не спорит, привыкает, что его занятия по сравнению с делами взрослых – несерьезные. Получается, что мама и папа такие значимые, а ребенок – несмышленое существо. Хотя в душе он с этим не согласен.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Многие родители полагают, что у ребенка не может быть секретов, забывая о том, какими были сами. Как только, малыш начинает осознавать свое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«Я»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, ему требуется свое место под солнцем, свой уголок, где он может обустроить все по своему вкусу.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Ребенок не игрушка! нельзя по мановению волшебной палочки вложить в него собственные мысли, чувства, взгляды. Вместо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«доброго и вечного»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 можно посеять страхи, неврозы, агрессию.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Как помочь ребенку избавиться от вредных привычек, какие хитрости можно использовать взрослым для этого?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llo_html_400a417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200900" cy="10801350"/>
          </a:xfrm>
        </p:spPr>
      </p:pic>
      <p:sp>
        <p:nvSpPr>
          <p:cNvPr id="5" name="TextBox 4"/>
          <p:cNvSpPr txBox="1"/>
          <p:nvPr/>
        </p:nvSpPr>
        <p:spPr>
          <a:xfrm>
            <a:off x="504106" y="1512243"/>
            <a:ext cx="6336704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i="1" u="sng" dirty="0" smtClean="0">
                <a:latin typeface="Georgia" pitchFamily="18" charset="0"/>
              </a:rPr>
              <a:t>Привычка держать палец во рту</a:t>
            </a:r>
            <a:endParaRPr lang="ru-RU" sz="1800" dirty="0" smtClean="0">
              <a:latin typeface="Georgia" pitchFamily="18" charset="0"/>
            </a:endParaRPr>
          </a:p>
          <a:p>
            <a:r>
              <a:rPr lang="ru-RU" sz="1800" dirty="0" smtClean="0">
                <a:latin typeface="Georgia" pitchFamily="18" charset="0"/>
              </a:rPr>
              <a:t>Если ребенок держит палец во рту – значит, он чувствует внутренний дискомфорт. Часто эту привычку приобретают дети, которым уделяется мало внимания. Специалисты советуют предпринять следующие шаги.</a:t>
            </a:r>
          </a:p>
          <a:p>
            <a:r>
              <a:rPr lang="ru-RU" sz="1800" dirty="0" smtClean="0">
                <a:latin typeface="Georgia" pitchFamily="18" charset="0"/>
              </a:rPr>
              <a:t>Разговаривать с ребенком перед сном, подержать его за ручку, ведь это как раз то время, когда между родителями и детьми возникает наибольшая близость. Спокойное и нежное общение изо дня в день сделает ребенка менее возбудимым.</a:t>
            </a:r>
          </a:p>
          <a:p>
            <a:r>
              <a:rPr lang="ru-RU" sz="1800" dirty="0" smtClean="0">
                <a:latin typeface="Georgia" pitchFamily="18" charset="0"/>
              </a:rPr>
              <a:t>Если вам приходиться ненадолго расстаться, поцелуйте по очереди все его пальчики и попросите сохранить поцелуй до встречи.</a:t>
            </a:r>
          </a:p>
          <a:p>
            <a:r>
              <a:rPr lang="ru-RU" sz="1800" dirty="0" smtClean="0">
                <a:latin typeface="Georgia" pitchFamily="18" charset="0"/>
              </a:rPr>
              <a:t>Уложив ребенка в кроватку, можно рассказать какую-нибудь сказку, но обязательно с хорошим концом. А затем напомнить ему о все его хороших поступках. Это поможет ему стать таким, каким вы хотите его видеть. Затем скажите, что пора спать, пожелайте спокойной ночи, попробуйте включить тихую музыку. Например, </a:t>
            </a:r>
            <a:r>
              <a:rPr lang="ru-RU" sz="1800" i="1" dirty="0" smtClean="0">
                <a:latin typeface="Georgia" pitchFamily="18" charset="0"/>
              </a:rPr>
              <a:t>«Колыбельная»</a:t>
            </a:r>
            <a:r>
              <a:rPr lang="ru-RU" sz="1800" dirty="0" smtClean="0">
                <a:latin typeface="Georgia" pitchFamily="18" charset="0"/>
              </a:rPr>
              <a:t> Брамса, </a:t>
            </a:r>
            <a:r>
              <a:rPr lang="ru-RU" sz="1800" i="1" dirty="0" smtClean="0">
                <a:latin typeface="Georgia" pitchFamily="18" charset="0"/>
              </a:rPr>
              <a:t>«Лунный свет»</a:t>
            </a:r>
            <a:r>
              <a:rPr lang="ru-RU" sz="1800" dirty="0" smtClean="0">
                <a:latin typeface="Georgia" pitchFamily="18" charset="0"/>
              </a:rPr>
              <a:t> Дебюсси, </a:t>
            </a:r>
            <a:r>
              <a:rPr lang="ru-RU" sz="1800" i="1" dirty="0" smtClean="0">
                <a:latin typeface="Georgia" pitchFamily="18" charset="0"/>
              </a:rPr>
              <a:t>«Аве Мария»</a:t>
            </a:r>
            <a:r>
              <a:rPr lang="ru-RU" sz="1800" dirty="0" smtClean="0">
                <a:latin typeface="Georgia" pitchFamily="18" charset="0"/>
              </a:rPr>
              <a:t> Шуберта обладают успокаивающим действием. </a:t>
            </a:r>
            <a:r>
              <a:rPr lang="ru-RU" sz="1800" i="1" dirty="0" smtClean="0">
                <a:latin typeface="Georgia" pitchFamily="18" charset="0"/>
              </a:rPr>
              <a:t>«Лунная соната»</a:t>
            </a:r>
            <a:r>
              <a:rPr lang="ru-RU" sz="1800" dirty="0" smtClean="0">
                <a:latin typeface="Georgia" pitchFamily="18" charset="0"/>
              </a:rPr>
              <a:t> Бетховена, симфония Гайдна снимают раздражительность.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llo_html_400a417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200900" cy="10801350"/>
          </a:xfrm>
        </p:spPr>
      </p:pic>
      <p:sp>
        <p:nvSpPr>
          <p:cNvPr id="8" name="TextBox 7"/>
          <p:cNvSpPr txBox="1"/>
          <p:nvPr/>
        </p:nvSpPr>
        <p:spPr>
          <a:xfrm>
            <a:off x="432099" y="1440235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4107" y="1584251"/>
            <a:ext cx="6696794" cy="920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u="sng" dirty="0" smtClean="0">
                <a:latin typeface="Georgia" pitchFamily="18" charset="0"/>
              </a:rPr>
              <a:t>Привычка плакать, ныть и хныкать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Если ребенок любитель похныкать, то окружающим его можно посочувствовать и пожелать запастись вагоном терпения. Потому что привычки</a:t>
            </a:r>
            <a:r>
              <a:rPr lang="ru-RU" sz="1600" b="1" dirty="0" smtClean="0">
                <a:latin typeface="Georgia" pitchFamily="18" charset="0"/>
              </a:rPr>
              <a:t> </a:t>
            </a:r>
            <a:r>
              <a:rPr lang="ru-RU" sz="1600" i="1" dirty="0" smtClean="0">
                <a:latin typeface="Georgia" pitchFamily="18" charset="0"/>
              </a:rPr>
              <a:t>«давать концерты»</a:t>
            </a:r>
            <a:r>
              <a:rPr lang="ru-RU" sz="1600" dirty="0" smtClean="0">
                <a:latin typeface="Georgia" pitchFamily="18" charset="0"/>
              </a:rPr>
              <a:t> не излечить ребенка за один день.</a:t>
            </a:r>
          </a:p>
          <a:p>
            <a:r>
              <a:rPr lang="ru-RU" sz="1600" dirty="0" smtClean="0">
                <a:latin typeface="Georgia" pitchFamily="18" charset="0"/>
              </a:rPr>
              <a:t>Причины хныканья могут быть различными: малыш по натуре слезлив; ему не здоровиться или он устал к концу дня; ему трудно сосредоточиться на одном деле. Но возможно, что ребенок – юный солист-манипулятор.</a:t>
            </a:r>
          </a:p>
          <a:p>
            <a:r>
              <a:rPr lang="ru-RU" sz="1600" dirty="0" smtClean="0">
                <a:latin typeface="Georgia" pitchFamily="18" charset="0"/>
              </a:rPr>
              <a:t>Главное – не поддаваться соблазну принять крайние меры. Такая реакция ребенка ничему не научит, только переведет его агрессию из активного состояния в пассивное, то есть еще больше ухудшит ситуацию.</a:t>
            </a:r>
          </a:p>
          <a:p>
            <a:r>
              <a:rPr lang="ru-RU" sz="1600" dirty="0" smtClean="0">
                <a:latin typeface="Georgia" pitchFamily="18" charset="0"/>
              </a:rPr>
              <a:t>Поскольку ноющий ребенок говорит неразборчиво, можно объяснить ему, что пока он не успокоится и не сможет говорить нормально, его никто не сможет понять.</a:t>
            </a:r>
          </a:p>
          <a:p>
            <a:r>
              <a:rPr lang="ru-RU" sz="1600" dirty="0" smtClean="0">
                <a:latin typeface="Georgia" pitchFamily="18" charset="0"/>
              </a:rPr>
              <a:t>Когда деточка </a:t>
            </a:r>
            <a:r>
              <a:rPr lang="ru-RU" sz="1600" i="1" dirty="0" smtClean="0">
                <a:latin typeface="Georgia" pitchFamily="18" charset="0"/>
              </a:rPr>
              <a:t>«уперлась рогом и завела волынку»</a:t>
            </a:r>
            <a:r>
              <a:rPr lang="ru-RU" sz="1600" dirty="0" smtClean="0">
                <a:latin typeface="Georgia" pitchFamily="18" charset="0"/>
              </a:rPr>
              <a:t> по возможности старайтесь не обращать на нее внимания. Хитрецы очень хорошо знают, когда их капризы будут удовлетворены, а когда им плакать </a:t>
            </a:r>
            <a:r>
              <a:rPr lang="ru-RU" sz="1600" i="1" dirty="0" smtClean="0">
                <a:latin typeface="Georgia" pitchFamily="18" charset="0"/>
              </a:rPr>
              <a:t>«незачем»</a:t>
            </a:r>
            <a:r>
              <a:rPr lang="ru-RU" sz="1600" dirty="0" smtClean="0">
                <a:latin typeface="Georgia" pitchFamily="18" charset="0"/>
              </a:rPr>
              <a:t>.</a:t>
            </a:r>
          </a:p>
          <a:p>
            <a:r>
              <a:rPr lang="ru-RU" sz="1600" i="1" u="sng" dirty="0" smtClean="0">
                <a:latin typeface="Georgia" pitchFamily="18" charset="0"/>
              </a:rPr>
              <a:t>Привычка кусаться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Одной из причин агрессивного поведения детей по отношению к близким людям, является подсознательная реакция на требования взрослых, нежелание их выполнять. Но, возможно, это попытка привлечь к себе внимание. Может быть и то, что ребенок враждебно настроен и хочет всем вокруг сделать больно. В таком случае следует определить, связано ли это только с его амбициями или в основе лежат какие-то семейные проблемы.</a:t>
            </a:r>
          </a:p>
          <a:p>
            <a:r>
              <a:rPr lang="ru-RU" sz="1600" dirty="0" smtClean="0">
                <a:latin typeface="Georgia" pitchFamily="18" charset="0"/>
              </a:rPr>
              <a:t>Специалисты предлагают следующие инструкции по искоренению.</a:t>
            </a:r>
          </a:p>
          <a:p>
            <a:r>
              <a:rPr lang="ru-RU" sz="1600" dirty="0" smtClean="0">
                <a:latin typeface="Georgia" pitchFamily="18" charset="0"/>
              </a:rPr>
              <a:t>Научите драчуна договариваться, отстаивать свое мнение, подтверждать свою правоту словами. Если ребенок кусается, очевидно, такое поведение в семье ненаказуемо или, несмотря на осуждение, приносит ему желаемый результат. Чтобы направить энергию в другое русло, необходимо ответить себе на такие вопросы: почему ребенок считает такое поведение допустимым и почему это воспринимается им как эффективный ход?</a:t>
            </a:r>
          </a:p>
          <a:p>
            <a:endParaRPr lang="ru-RU" sz="16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llo_html_400a417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200900" cy="10801350"/>
          </a:xfrm>
        </p:spPr>
      </p:pic>
      <p:sp>
        <p:nvSpPr>
          <p:cNvPr id="9" name="TextBox 8"/>
          <p:cNvSpPr txBox="1"/>
          <p:nvPr/>
        </p:nvSpPr>
        <p:spPr>
          <a:xfrm>
            <a:off x="504106" y="1584251"/>
            <a:ext cx="6336704" cy="9264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Georgia" pitchFamily="18" charset="0"/>
              </a:rPr>
              <a:t>Когда ребенок случайно сделал вам больно, обязательно скажите ему об этом. Если вы сами, общаясь с ребенком, никогда не прибегаете к </a:t>
            </a:r>
            <a:r>
              <a:rPr lang="ru-RU" sz="1600" i="1" dirty="0" smtClean="0">
                <a:latin typeface="Georgia" pitchFamily="18" charset="0"/>
              </a:rPr>
              <a:t>«методам физического воздействия»</a:t>
            </a:r>
            <a:r>
              <a:rPr lang="ru-RU" sz="1600" dirty="0" smtClean="0">
                <a:latin typeface="Georgia" pitchFamily="18" charset="0"/>
              </a:rPr>
              <a:t>, обсуждаете острые ситуации и ищите компромиссы, он принимает эту позитивную</a:t>
            </a:r>
            <a:r>
              <a:rPr lang="ru-RU" sz="1600" u="sng" dirty="0" smtClean="0">
                <a:latin typeface="Georgia" pitchFamily="18" charset="0"/>
              </a:rPr>
              <a:t> </a:t>
            </a:r>
            <a:r>
              <a:rPr lang="ru-RU" sz="1600" dirty="0" smtClean="0">
                <a:latin typeface="Georgia" pitchFamily="18" charset="0"/>
              </a:rPr>
              <a:t>установку: в случае противоречий всегда нужно попробовать найти решение, устраивающее обе стороны.</a:t>
            </a:r>
          </a:p>
          <a:p>
            <a:r>
              <a:rPr lang="ru-RU" sz="1600" i="1" u="sng" dirty="0" smtClean="0">
                <a:latin typeface="Georgia" pitchFamily="18" charset="0"/>
              </a:rPr>
              <a:t>Привычка ругаться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Вы в шоке! Ваш ребенок поизносит совсем не детское выражение. Рано или поздно с этой проблемой сталкиваются все родители.</a:t>
            </a:r>
          </a:p>
          <a:p>
            <a:r>
              <a:rPr lang="ru-RU" sz="1600" dirty="0" smtClean="0">
                <a:latin typeface="Georgia" pitchFamily="18" charset="0"/>
              </a:rPr>
              <a:t>Это явление можно объяснить следующими причинами. С раннего детства на детей обрушивается огромный поток информации. Слушая речь окружающих, малыш воспроизводит новые слова и выражения, подражая взрослым. Если для ребенка </a:t>
            </a:r>
            <a:r>
              <a:rPr lang="ru-RU" sz="1600" i="1" dirty="0" smtClean="0">
                <a:latin typeface="Georgia" pitchFamily="18" charset="0"/>
              </a:rPr>
              <a:t>«нехорошие»</a:t>
            </a:r>
            <a:r>
              <a:rPr lang="ru-RU" sz="1600" dirty="0" smtClean="0">
                <a:latin typeface="Georgia" pitchFamily="18" charset="0"/>
              </a:rPr>
              <a:t> слова не имеют смысловой </a:t>
            </a:r>
            <a:r>
              <a:rPr lang="ru-RU" sz="1600" i="1" dirty="0" smtClean="0">
                <a:latin typeface="Georgia" pitchFamily="18" charset="0"/>
              </a:rPr>
              <a:t>«начинки»</a:t>
            </a:r>
            <a:r>
              <a:rPr lang="ru-RU" sz="1600" dirty="0" smtClean="0">
                <a:latin typeface="Georgia" pitchFamily="18" charset="0"/>
              </a:rPr>
              <a:t>, значит, родители сражаются с ветряными мельницами.</a:t>
            </a:r>
          </a:p>
          <a:p>
            <a:r>
              <a:rPr lang="ru-RU" sz="1600" dirty="0" smtClean="0">
                <a:latin typeface="Georgia" pitchFamily="18" charset="0"/>
              </a:rPr>
              <a:t>Что можно посоветовать взрослым в таких случаях?</a:t>
            </a:r>
          </a:p>
          <a:p>
            <a:r>
              <a:rPr lang="ru-RU" sz="1600" dirty="0" smtClean="0">
                <a:latin typeface="Georgia" pitchFamily="18" charset="0"/>
              </a:rPr>
              <a:t>Говоруна переполняют разнообразные чувства, но ему катастрофически не хватает слов, чтобы их выразить. Подыскивая выражения, он вдруг начинает добавлять крепкие словечки. Если не заострять на этом внимание ребенка, как правило </a:t>
            </a:r>
            <a:r>
              <a:rPr lang="ru-RU" sz="1600" i="1" dirty="0" smtClean="0">
                <a:latin typeface="Georgia" pitchFamily="18" charset="0"/>
              </a:rPr>
              <a:t>«увлечение»</a:t>
            </a:r>
            <a:r>
              <a:rPr lang="ru-RU" sz="1600" dirty="0" smtClean="0">
                <a:latin typeface="Georgia" pitchFamily="18" charset="0"/>
              </a:rPr>
              <a:t> ругательствами проходит само собой по мере обогащения его словарного запаса.</a:t>
            </a:r>
          </a:p>
          <a:p>
            <a:r>
              <a:rPr lang="ru-RU" sz="1600" dirty="0" smtClean="0">
                <a:latin typeface="Georgia" pitchFamily="18" charset="0"/>
              </a:rPr>
              <a:t>Если реагировать на ругательство бурно, ребенок с удовольствием будет их повторять снова и снова только ради того, чтобы насладиться вашим негодованием или возмущением окружающих людей.</a:t>
            </a:r>
          </a:p>
          <a:p>
            <a:r>
              <a:rPr lang="ru-RU" sz="1600" dirty="0" smtClean="0">
                <a:latin typeface="Georgia" pitchFamily="18" charset="0"/>
              </a:rPr>
              <a:t>Когда ваш ребенок станет старше, поговорите с ним по душам и убедите его, что щеголять ненормативной лексикой не очень-то красиво. В пять-шесть лет ребенок уже достаточно большой, чтобы понять, что есть лексика, совершенно не допустимая в приличном обществе</a:t>
            </a:r>
            <a:r>
              <a:rPr lang="ru-RU" sz="1600" dirty="0" smtClean="0">
                <a:latin typeface="Georgia" pitchFamily="18" charset="0"/>
              </a:rPr>
              <a:t>.</a:t>
            </a:r>
          </a:p>
          <a:p>
            <a:pPr algn="r"/>
            <a:r>
              <a:rPr lang="ru-RU" sz="1600" dirty="0" smtClean="0">
                <a:latin typeface="Georgia" pitchFamily="18" charset="0"/>
              </a:rPr>
              <a:t>Воспитатель Калинина О.В.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61</Words>
  <Application>Microsoft Office PowerPoint</Application>
  <PresentationFormat>Произвольный</PresentationFormat>
  <Paragraphs>33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9</cp:revision>
  <dcterms:created xsi:type="dcterms:W3CDTF">2020-11-16T17:41:32Z</dcterms:created>
  <dcterms:modified xsi:type="dcterms:W3CDTF">2020-11-17T03:51:13Z</dcterms:modified>
</cp:coreProperties>
</file>