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18.12.23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18.12.23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18.12.23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18.12.23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18.12.23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18.12.23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18.12.23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18.12.23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18.12.23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18.12.23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18.12.23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пн 18.12.23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PSD.Kindergarten.Poster.Template.06.3508x248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214546" y="2143116"/>
            <a:ext cx="50720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Monotype Corsiva" pitchFamily="66" charset="0"/>
                <a:cs typeface="DaunPenh" pitchFamily="2" charset="0"/>
              </a:rPr>
              <a:t>Презентация на тему:</a:t>
            </a:r>
          </a:p>
          <a:p>
            <a:r>
              <a:rPr lang="ru-RU" dirty="0" smtClean="0">
                <a:solidFill>
                  <a:srgbClr val="C00000"/>
                </a:solidFill>
                <a:latin typeface="Monotype Corsiva" pitchFamily="66" charset="0"/>
                <a:cs typeface="DaunPenh" pitchFamily="2" charset="0"/>
              </a:rPr>
              <a:t>«Речевой этикет педагога».</a:t>
            </a:r>
          </a:p>
          <a:p>
            <a:r>
              <a:rPr lang="ru-RU" dirty="0" smtClean="0">
                <a:solidFill>
                  <a:srgbClr val="C00000"/>
                </a:solidFill>
                <a:latin typeface="Monotype Corsiva" pitchFamily="66" charset="0"/>
                <a:cs typeface="DaunPenh" pitchFamily="2" charset="0"/>
              </a:rPr>
              <a:t>Подготовила : воспитатель Калинина </a:t>
            </a:r>
            <a:r>
              <a:rPr lang="ru-RU" smtClean="0">
                <a:solidFill>
                  <a:srgbClr val="C00000"/>
                </a:solidFill>
                <a:latin typeface="Monotype Corsiva" pitchFamily="66" charset="0"/>
                <a:cs typeface="DaunPenh" pitchFamily="2" charset="0"/>
              </a:rPr>
              <a:t>О.В</a:t>
            </a:r>
            <a:r>
              <a:rPr lang="ru-RU" smtClean="0">
                <a:solidFill>
                  <a:srgbClr val="C00000"/>
                </a:solidFill>
                <a:latin typeface="Monotype Corsiva" pitchFamily="66" charset="0"/>
                <a:cs typeface="DaunPenh" pitchFamily="2" charset="0"/>
              </a:rPr>
              <a:t>.</a:t>
            </a:r>
            <a:endParaRPr lang="ru-RU" dirty="0" smtClean="0">
              <a:solidFill>
                <a:srgbClr val="C00000"/>
              </a:solidFill>
              <a:latin typeface="Monotype Corsiva" pitchFamily="66" charset="0"/>
              <a:cs typeface="DaunPenh" pitchFamily="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colorful-backgrounds-for-powerpoint-wallpaper-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428596" y="428604"/>
            <a:ext cx="8215370" cy="4513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Monotype Corsiva" pitchFamily="66" charset="0"/>
              </a:rPr>
              <a:t>В обществе существует представление о педагоге, его имидже.</a:t>
            </a:r>
          </a:p>
          <a:p>
            <a:r>
              <a:rPr lang="ru-RU" sz="2000" dirty="0" err="1" smtClean="0">
                <a:latin typeface="Monotype Corsiva" pitchFamily="66" charset="0"/>
              </a:rPr>
              <a:t>image</a:t>
            </a:r>
            <a:r>
              <a:rPr lang="ru-RU" sz="2000" dirty="0" smtClean="0">
                <a:latin typeface="Monotype Corsiva" pitchFamily="66" charset="0"/>
              </a:rPr>
              <a:t> - с англ. — образ, картина, изображение, символ внешнего облика, </a:t>
            </a:r>
          </a:p>
          <a:p>
            <a:pPr lvl="0"/>
            <a:r>
              <a:rPr lang="ru-RU" sz="2000" dirty="0" smtClean="0">
                <a:latin typeface="Monotype Corsiva" pitchFamily="66" charset="0"/>
              </a:rPr>
              <a:t>соблюдения гигиенических требований, использования вербальных и невербальных средств общения.</a:t>
            </a:r>
          </a:p>
          <a:p>
            <a:pPr lvl="0"/>
            <a:r>
              <a:rPr lang="ru-RU" sz="2000" dirty="0" smtClean="0">
                <a:latin typeface="Monotype Corsiva" pitchFamily="66" charset="0"/>
              </a:rPr>
              <a:t>Культура общения педагога строится на речевом этикете.</a:t>
            </a:r>
          </a:p>
          <a:p>
            <a:pPr lvl="0"/>
            <a:r>
              <a:rPr lang="ru-RU" sz="2000" dirty="0" smtClean="0">
                <a:latin typeface="Monotype Corsiva" pitchFamily="66" charset="0"/>
              </a:rPr>
              <a:t>Речевой этикет является необходимым условием делового и личностного общения педагога. Речевой этикет является формой этикета и словесным выражением уважительного отношения к людям. Он способствует развитию доброжелательных отношений, помогает отстоять свою позицию в споре, не задевая позицию оппонента, воздействует на самочувствие людей, предотвращая негативные переживания.</a:t>
            </a:r>
          </a:p>
          <a:p>
            <a:r>
              <a:rPr lang="ru-RU" sz="2000" dirty="0" smtClean="0">
                <a:latin typeface="Monotype Corsiva" pitchFamily="66" charset="0"/>
              </a:rPr>
              <a:t>Соблюдение речевого этикета для педагога  --</a:t>
            </a:r>
          </a:p>
          <a:p>
            <a:r>
              <a:rPr lang="ru-RU" sz="2000" dirty="0" smtClean="0">
                <a:latin typeface="Monotype Corsiva" pitchFamily="66" charset="0"/>
              </a:rPr>
              <a:t>важнейшее профессиональное требование. </a:t>
            </a:r>
          </a:p>
          <a:p>
            <a:endParaRPr lang="ru-RU" dirty="0"/>
          </a:p>
        </p:txBody>
      </p:sp>
      <p:pic>
        <p:nvPicPr>
          <p:cNvPr id="6" name="Рисунок 5" descr="mnogodetny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86380" y="3786190"/>
            <a:ext cx="3571900" cy="242889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colorful-backgrounds-for-powerpoint-wallpaper-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71472" y="214290"/>
            <a:ext cx="7429553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Основными требованиями к разговорной речи являются: чистота произношения, правильная грамматика, понятность, уверенность, честность, искренность и присутствие чувства юмора (ирония, насмешка, снисходительный тон недопустимы). В разговорной речи желательно опускать слова, вызывающие реакцию протеста: вместо слов я хочу, ты 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Monotype Corsiva" pitchFamily="66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должна лучше сказать не мог бы ты, мне бы хотелось. Сослагательное наклонение смягчает остроту требования.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Monotype Corsiva" pitchFamily="66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Этикет предписывает давать совет только в случае, когда о нем просят. Не менее ценным в общении представляется этикетное правило: не соглашайся с человеком, когда он характеризует себя негативно.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Monotype Corsiva" pitchFamily="66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В развитии доброжелательных отношений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значительную роль играют комплименты -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добрые слова о достоинствах человека,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помня о том, что неискренний комплимент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похож на лесть. А принимая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комплимент нельзя отказываться,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демонстрировать обратное, стесняться, и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обязательно поблагодарить за комплимент.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Monotype Corsiva" pitchFamily="66" charset="0"/>
              <a:cs typeface="Arial" pitchFamily="34" charset="0"/>
            </a:endParaRPr>
          </a:p>
        </p:txBody>
      </p:sp>
      <p:pic>
        <p:nvPicPr>
          <p:cNvPr id="7" name="Рисунок 6" descr="ssp-10-10-201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72066" y="3357562"/>
            <a:ext cx="3643338" cy="319640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colorful-backgrounds-for-powerpoint-wallpaper-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428596" y="285728"/>
            <a:ext cx="8429684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Monotype Corsiva" pitchFamily="66" charset="0"/>
              </a:rPr>
              <a:t>Этикетные правила ведения деловой беседы, искусство ведения дискуссии, спора, критики основываются на общих этикетных правилах: уважение, доброжелательность, такт. Поэтому бытует мнение, что лучший способ победить в споре --не вступать в него вовсе. Но бывают ситуации, когда необходимо выяснить позиции отстоять свою точку зрения. Чтобы не привести к конфликту, можно воспользоваться некоторыми правилами:</a:t>
            </a:r>
          </a:p>
          <a:p>
            <a:pPr lvl="0">
              <a:buFont typeface="Wingdings" pitchFamily="2" charset="2"/>
              <a:buChar char="v"/>
            </a:pPr>
            <a:r>
              <a:rPr lang="ru-RU" sz="2000" dirty="0" smtClean="0">
                <a:latin typeface="Monotype Corsiva" pitchFamily="66" charset="0"/>
              </a:rPr>
              <a:t>Обсуждайте не личность оппонента, а раскрывайте свой взгляд на проблему;</a:t>
            </a:r>
          </a:p>
          <a:p>
            <a:pPr lvl="0">
              <a:buFont typeface="Wingdings" pitchFamily="2" charset="2"/>
              <a:buChar char="v"/>
            </a:pPr>
            <a:r>
              <a:rPr lang="ru-RU" sz="2000" dirty="0" smtClean="0">
                <a:latin typeface="Monotype Corsiva" pitchFamily="66" charset="0"/>
              </a:rPr>
              <a:t>Аргументацию начните с похвалы, если вы поняли, что не правы, признайте это;</a:t>
            </a:r>
          </a:p>
          <a:p>
            <a:pPr lvl="0">
              <a:buFont typeface="Wingdings" pitchFamily="2" charset="2"/>
              <a:buChar char="v"/>
            </a:pPr>
            <a:r>
              <a:rPr lang="ru-RU" sz="2000" dirty="0" smtClean="0">
                <a:latin typeface="Monotype Corsiva" pitchFamily="66" charset="0"/>
              </a:rPr>
              <a:t>Используйте метод положительных эмоций; </a:t>
            </a:r>
          </a:p>
          <a:p>
            <a:pPr lvl="0">
              <a:buFont typeface="Wingdings" pitchFamily="2" charset="2"/>
              <a:buChar char="v"/>
            </a:pPr>
            <a:r>
              <a:rPr lang="ru-RU" sz="2000" dirty="0" smtClean="0">
                <a:latin typeface="Monotype Corsiva" pitchFamily="66" charset="0"/>
              </a:rPr>
              <a:t>Задавайте собеседнику такие вопросы, на которые предполагается положительный ответ;</a:t>
            </a:r>
          </a:p>
          <a:p>
            <a:pPr lvl="0">
              <a:buFont typeface="Wingdings" pitchFamily="2" charset="2"/>
              <a:buChar char="v"/>
            </a:pPr>
            <a:r>
              <a:rPr lang="ru-RU" sz="2000" dirty="0" smtClean="0">
                <a:latin typeface="Monotype Corsiva" pitchFamily="66" charset="0"/>
              </a:rPr>
              <a:t>После серии таких вопросов задайте главный вопрос;</a:t>
            </a:r>
          </a:p>
          <a:p>
            <a:pPr lvl="0">
              <a:buFont typeface="Wingdings" pitchFamily="2" charset="2"/>
              <a:buChar char="v"/>
            </a:pPr>
            <a:r>
              <a:rPr lang="ru-RU" sz="2000" dirty="0" smtClean="0">
                <a:latin typeface="Monotype Corsiva" pitchFamily="66" charset="0"/>
              </a:rPr>
              <a:t>Меньше критикуйте, а больше подчеркивайте достоинства людей;</a:t>
            </a:r>
          </a:p>
          <a:p>
            <a:pPr lvl="0">
              <a:buFont typeface="Wingdings" pitchFamily="2" charset="2"/>
              <a:buChar char="v"/>
            </a:pPr>
            <a:r>
              <a:rPr lang="ru-RU" sz="2000" dirty="0" smtClean="0">
                <a:latin typeface="Monotype Corsiva" pitchFamily="66" charset="0"/>
              </a:rPr>
              <a:t>Соблюдайте доброжелательный и уважительный тон;</a:t>
            </a:r>
          </a:p>
          <a:p>
            <a:pPr lvl="0">
              <a:buFont typeface="Wingdings" pitchFamily="2" charset="2"/>
              <a:buChar char="v"/>
            </a:pPr>
            <a:r>
              <a:rPr lang="ru-RU" sz="2000" dirty="0" smtClean="0">
                <a:latin typeface="Monotype Corsiva" pitchFamily="66" charset="0"/>
              </a:rPr>
              <a:t>Критикуйте конструктивно, предлагая пути исправления ошибок и совершенствования;</a:t>
            </a:r>
          </a:p>
          <a:p>
            <a:r>
              <a:rPr lang="ru-RU" sz="2000" dirty="0" smtClean="0">
                <a:latin typeface="Monotype Corsiva" pitchFamily="66" charset="0"/>
              </a:rPr>
              <a:t>    Нередко нас мучает критика. Попробуйте сами строго оценить свои недостатки, несправедливую критику игнорировать. Ее часто можно расценивать, как скрытую похвалу: вам завидуют, ваши достоинства оценили, а возможно, их испугались.</a:t>
            </a:r>
          </a:p>
          <a:p>
            <a:endParaRPr lang="ru-RU" sz="2000" dirty="0"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colorful-backgrounds-for-powerpoint-wallpaper-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428596" y="214290"/>
            <a:ext cx="8429684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Советы по эффективному общению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Коммуникативные навыки приобретаются, а не наследуются.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Предположите, что сообщение, отправленное вами, поймут неправильно. Значит, вам надо давать информацию более осмысленно, прогнозируя обратную связь.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Не бойтесь того, что вы выражаетесь просто, больше волнуйтесь о том, чтобы вас правильно поняли.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Люди больше обращают внимание на тон, а не на их содержание. Приблизительно 90% из того, о чем вы говорите, воспринимается благодаря тону вашего голоса и жестам.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Когда люди вместе, они общаются, ведь они без общения не могут.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87% информации можно получить, глянув в глаза собеседнику. Если ваши слова расходятся с вашим поведением, ваш собеседник поверит вашим поступкам.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Общение – это сложный поведенческий, динамичный и сменный процесс. Это не просто обмен словами. Можно сделать много ошибок, поступить неправильно, если общение будет на уровне непонимания.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В словаре вы можете и не найти значение слова. Нужно помнить, что мы передаем не значения, а сообщения, которые отражают для людей значения этих слов.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Педагогу важно владеть собой, регулировать свое эмоциональное состояние. И все это ярко выражается через слово и мимику.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Monotype Corsiva" pitchFamily="66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g2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5" name="TextBox 4"/>
          <p:cNvSpPr txBox="1"/>
          <p:nvPr/>
        </p:nvSpPr>
        <p:spPr>
          <a:xfrm>
            <a:off x="3500430" y="1357298"/>
            <a:ext cx="2000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Monotype Corsiva" pitchFamily="66" charset="0"/>
              </a:rPr>
              <a:t>СПАСИБО</a:t>
            </a:r>
            <a:endParaRPr lang="ru-RU" sz="3200" dirty="0">
              <a:latin typeface="Monotype Corsiva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28926" y="4357694"/>
            <a:ext cx="40719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Monotype Corsiva" pitchFamily="66" charset="0"/>
              </a:rPr>
              <a:t>ЗА ВНИМАНИЕ</a:t>
            </a:r>
            <a:endParaRPr lang="ru-RU" sz="3600" dirty="0"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250</Words>
  <Application>Microsoft Office PowerPoint</Application>
  <PresentationFormat>Экран (4:3)</PresentationFormat>
  <Paragraphs>43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Пользователь</cp:lastModifiedBy>
  <cp:revision>23</cp:revision>
  <dcterms:created xsi:type="dcterms:W3CDTF">2017-12-19T15:22:09Z</dcterms:created>
  <dcterms:modified xsi:type="dcterms:W3CDTF">2023-12-18T10:37:14Z</dcterms:modified>
</cp:coreProperties>
</file>