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66" r:id="rId3"/>
    <p:sldId id="284" r:id="rId4"/>
    <p:sldId id="288" r:id="rId5"/>
    <p:sldId id="289" r:id="rId6"/>
    <p:sldId id="290" r:id="rId7"/>
    <p:sldId id="292" r:id="rId8"/>
    <p:sldId id="273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29552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5000660" cy="1143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68D7-6CC3-4525-BCDC-C55341DBDE72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F180-2882-40BC-B7BF-D0FB1D09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9880-6B7F-4F71-980C-80EDD9CA1144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6584-AED0-45E0-93EB-A525B3F9C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5C04-3FF7-4252-BA3A-A0C94623DECC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E050-4155-49D2-81FD-8D627B3A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7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2E98-FB86-4401-870A-A60AFF773D44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11C7-57E7-49CA-ADED-BEA2A642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E177-DCD2-444E-ACB4-E9F689138CCB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F516-D835-43C7-BB18-0659F08C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5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5113-5F64-4A5F-A398-DE7476109F49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227A-B8AF-44F4-9A33-7F59EA8C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6D83-C866-4871-A69B-7D1D20F3A97E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D729-6553-4656-8A40-DB026CA6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C2E7-046B-49ED-BBE9-254207B3AEF8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5B6D-88A0-416C-86E7-DF27B81F0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5C4C-9FDD-4D47-96BD-14404D369095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EBE6-EAAD-4375-A7CA-BE3086993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184C-DEC9-49C0-8096-13A7D987CF0D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E126-C602-477A-8788-DEE1D52E0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8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EEFA-4C83-4F7B-ABE7-074777DEB69E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AFD6-F58B-4E82-AC26-CE7AB4D9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CAF747-18B5-481C-B988-A111C1C880AC}" type="datetimeFigureOut">
              <a:rPr lang="ru-RU"/>
              <a:pPr>
                <a:defRPr/>
              </a:pPr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391310-1094-45B5-86E6-3BF44B6F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429500" cy="272205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Правила заполнения бланков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3357563"/>
            <a:ext cx="5000625" cy="157162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ru-RU" sz="2400" b="1" dirty="0" smtClean="0"/>
              <a:t> 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45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4000" dirty="0" smtClean="0"/>
              <a:t>Правила заполнения бланков ответов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424863" cy="504031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/>
              <a:t>все </a:t>
            </a:r>
            <a:r>
              <a:rPr lang="ru-RU" sz="2000" b="1" dirty="0"/>
              <a:t>бланки ответов заполняются яркими черными чернилами. Допускается использование </a:t>
            </a:r>
            <a:r>
              <a:rPr lang="ru-RU" sz="2000" b="1" dirty="0" err="1" smtClean="0"/>
              <a:t>гелевой</a:t>
            </a:r>
            <a:r>
              <a:rPr lang="ru-RU" sz="2000" b="1" dirty="0" smtClean="0"/>
              <a:t> или капиллярной </a:t>
            </a:r>
            <a:r>
              <a:rPr lang="ru-RU" sz="2000" b="1" dirty="0"/>
              <a:t>ручек</a:t>
            </a: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каждое </a:t>
            </a:r>
            <a:r>
              <a:rPr lang="ru-RU" sz="2000" b="1" dirty="0"/>
              <a:t>поле в бланках заполняется, начиная с первой позиции (в том числе и поля для занесения фамилии, имени и отчества участника экзамена). Если участник экзамена не имеет информации для заполнения поля, он должен оставить его пустым (не делать прочерков</a:t>
            </a:r>
            <a:r>
              <a:rPr lang="ru-RU" sz="2000" b="1" dirty="0" smtClean="0"/>
              <a:t>)</a:t>
            </a: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Категорически запрещается: 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/>
              <a:t>- делать </a:t>
            </a:r>
            <a:r>
              <a:rPr lang="ru-RU" sz="2000" b="1" dirty="0"/>
              <a:t>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/>
              <a:t>- использовать </a:t>
            </a:r>
            <a:r>
              <a:rPr lang="ru-RU" sz="2000" b="1" dirty="0"/>
              <a:t>для заполнения бланков цветные ручки вместо черной, карандаш (даже для черновых записей на бланках), средства для исправления внесенной в бланки информации («замазку»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57200" y="1752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 бланка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531125" y="475853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 бланка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25" y="-38100"/>
            <a:ext cx="72421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4900" y="569913"/>
            <a:ext cx="1905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Гелевая ручка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24363" y="754063"/>
            <a:ext cx="1600200" cy="120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967163" y="754063"/>
            <a:ext cx="2057400" cy="1644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62675" y="12065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Шариковая ручка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119563" y="1206500"/>
            <a:ext cx="1905000" cy="1841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67163" y="1387475"/>
            <a:ext cx="2057400" cy="12954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81750" y="2249488"/>
            <a:ext cx="1511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Карандаш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737100" y="1577975"/>
            <a:ext cx="1524000" cy="892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51300" y="2470150"/>
            <a:ext cx="2209800" cy="479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290888"/>
            <a:ext cx="723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0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683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92488" cy="597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21291"/>
              </p:ext>
            </p:extLst>
          </p:nvPr>
        </p:nvGraphicFramePr>
        <p:xfrm>
          <a:off x="4860032" y="1556791"/>
          <a:ext cx="381642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4858"/>
                <a:gridCol w="2521566"/>
              </a:tblGrid>
              <a:tr h="1152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Поля, заполненные типографским способом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 Код региона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 Дата проведения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экзамена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 Код предмета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4.  Наименование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предмета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5.  Код работы</a:t>
                      </a:r>
                    </a:p>
                  </a:txBody>
                  <a:tcPr/>
                </a:tc>
              </a:tr>
              <a:tr h="2807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Поля, которые необходимо заполнить участнику экзамена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Код образовательной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организации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Номер и буква класса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(при наличии)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Код</a:t>
                      </a:r>
                      <a:r>
                        <a:rPr lang="ru-RU" sz="1400" baseline="0" dirty="0" smtClean="0"/>
                        <a:t> пункта проведения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экзамена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Номер аудитории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5. Номер варианта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6. Фамилия, имя, отчество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7. Номер документа,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удостоверяющего личность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8. Подпись участника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экзамена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3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744416" cy="612068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1844824"/>
            <a:ext cx="3888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 smtClean="0"/>
              <a:t>Бланк </a:t>
            </a:r>
            <a:r>
              <a:rPr lang="ru-RU" sz="1600" dirty="0"/>
              <a:t>ответов  предназначен для записи ответов на задания с кратким и полного решения заданий с развернутым ответом . </a:t>
            </a:r>
          </a:p>
          <a:p>
            <a:pPr>
              <a:defRPr/>
            </a:pPr>
            <a:r>
              <a:rPr lang="ru-RU" sz="1600" dirty="0" smtClean="0"/>
              <a:t> Поля </a:t>
            </a:r>
            <a:r>
              <a:rPr lang="ru-RU" sz="1600" dirty="0"/>
              <a:t>верхней части бланка</a:t>
            </a:r>
            <a:r>
              <a:rPr lang="ru-RU" sz="1600" dirty="0" smtClean="0"/>
              <a:t>: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код региона, код и наименование </a:t>
            </a:r>
            <a:r>
              <a:rPr lang="ru-RU" sz="1600" dirty="0" smtClean="0"/>
              <a:t>предмета внесена типографским </a:t>
            </a:r>
            <a:r>
              <a:rPr lang="ru-RU" sz="1600" dirty="0"/>
              <a:t>способом и должна соответствовать информации в бланке регистрации</a:t>
            </a:r>
            <a:r>
              <a:rPr lang="ru-RU" sz="1600" dirty="0" smtClean="0"/>
              <a:t>. </a:t>
            </a:r>
          </a:p>
          <a:p>
            <a:pPr>
              <a:defRPr/>
            </a:pPr>
            <a:r>
              <a:rPr lang="ru-RU" sz="1600" dirty="0"/>
              <a:t>Номер варианта должен быть продублирован обучающимся с  бланка регистрации.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Поле </a:t>
            </a:r>
            <a:r>
              <a:rPr lang="ru-RU" sz="1600" dirty="0"/>
              <a:t>«Резерв – 4» не заполняется. 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6589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036124"/>
              </p:ext>
            </p:extLst>
          </p:nvPr>
        </p:nvGraphicFramePr>
        <p:xfrm>
          <a:off x="119062" y="260648"/>
          <a:ext cx="4116388" cy="612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5667334" imgH="8019987" progId="AcroExch.Document.DC">
                  <p:embed/>
                </p:oleObj>
              </mc:Choice>
              <mc:Fallback>
                <p:oleObj name="Acrobat Document" r:id="rId3" imgW="5667334" imgH="801998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" y="260648"/>
                        <a:ext cx="4116388" cy="61229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24400" y="871442"/>
            <a:ext cx="396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Записи в бланках ответов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данных об участниках не должно быть (ФИО, школа, ППЭ и т.д.)!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8350" y="2420888"/>
            <a:ext cx="4114800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Ответы на задания с кратким ответом (часть 1): </a:t>
            </a:r>
            <a:r>
              <a:rPr lang="ru-RU" alt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номер задания и ответ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886200" y="1628800"/>
            <a:ext cx="533400" cy="2286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4333852"/>
            <a:ext cx="4114800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Ответы на задания с развернутым ответом (часть 2): </a:t>
            </a:r>
            <a:r>
              <a:rPr lang="ru-RU" alt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номер задания и полное решение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892550" y="4071914"/>
            <a:ext cx="685800" cy="1447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3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3" name="TextBox 41"/>
          <p:cNvSpPr txBox="1">
            <a:spLocks noChangeArrowheads="1"/>
          </p:cNvSpPr>
          <p:nvPr/>
        </p:nvSpPr>
        <p:spPr bwMode="auto">
          <a:xfrm>
            <a:off x="609600" y="1676400"/>
            <a:ext cx="36052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+mn-lt"/>
                <a:cs typeface="Times New Roman" pitchFamily="18" charset="0"/>
              </a:rPr>
              <a:t>При остатке свободного места на бланке ответов </a:t>
            </a:r>
            <a:r>
              <a:rPr lang="ru-RU" altLang="ru-RU" b="1" dirty="0" smtClean="0">
                <a:latin typeface="+mn-lt"/>
                <a:cs typeface="Times New Roman" pitchFamily="18" charset="0"/>
              </a:rPr>
              <a:t> </a:t>
            </a:r>
            <a:r>
              <a:rPr lang="ru-RU" altLang="ru-RU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организатор </a:t>
            </a:r>
            <a:r>
              <a:rPr lang="ru-RU" altLang="ru-RU" b="1" u="sng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 аудитории </a:t>
            </a:r>
            <a:r>
              <a:rPr lang="ru-RU" altLang="ru-RU" b="1" dirty="0">
                <a:latin typeface="+mn-lt"/>
                <a:cs typeface="Times New Roman" pitchFamily="18" charset="0"/>
              </a:rPr>
              <a:t>при сборе экзаменационных материалов должен поставить английскую букву </a:t>
            </a: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«Z» </a:t>
            </a:r>
            <a:r>
              <a:rPr lang="ru-RU" altLang="ru-RU" b="1" dirty="0">
                <a:latin typeface="+mn-lt"/>
                <a:cs typeface="Times New Roman" pitchFamily="18" charset="0"/>
              </a:rPr>
              <a:t>в данной области, заполнив все свободное место. </a:t>
            </a:r>
            <a:endParaRPr lang="ru-RU" altLang="ru-RU" b="1" dirty="0" smtClean="0">
              <a:latin typeface="+mn-lt"/>
              <a:cs typeface="Times New Roman" pitchFamily="18" charset="0"/>
            </a:endParaRPr>
          </a:p>
          <a:p>
            <a:r>
              <a:rPr lang="ru-RU" altLang="ru-RU" b="1" dirty="0" smtClean="0">
                <a:latin typeface="+mn-lt"/>
                <a:cs typeface="Times New Roman" pitchFamily="18" charset="0"/>
              </a:rPr>
              <a:t>Все записи 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после </a:t>
            </a: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«Z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» не проверяются.</a:t>
            </a:r>
            <a:endParaRPr lang="ru-RU" altLang="ru-RU" b="1" dirty="0">
              <a:latin typeface="+mn-lt"/>
              <a:cs typeface="Times New Roman" pitchFamily="18" charset="0"/>
            </a:endParaRPr>
          </a:p>
        </p:txBody>
      </p:sp>
      <p:pic>
        <p:nvPicPr>
          <p:cNvPr id="5632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879" y="685800"/>
            <a:ext cx="4366585" cy="5695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8000" y="68580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67600" y="752475"/>
            <a:ext cx="1066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539750" y="1844675"/>
            <a:ext cx="38877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</a:rPr>
              <a:t>Заполнение дополнительного бланка ответов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 </a:t>
            </a:r>
            <a:endParaRPr lang="ru-RU" altLang="ru-RU" sz="1600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1600" b="1" dirty="0"/>
              <a:t>При недостатке места для ответов на основном бланке ответов </a:t>
            </a:r>
            <a:r>
              <a:rPr lang="ru-RU" altLang="ru-RU" sz="1600" b="1" dirty="0" smtClean="0"/>
              <a:t> участник </a:t>
            </a:r>
            <a:r>
              <a:rPr lang="ru-RU" altLang="ru-RU" sz="1600" b="1" dirty="0"/>
              <a:t>экзамена может продолжить записи на дополнительном бланке </a:t>
            </a:r>
            <a:r>
              <a:rPr lang="ru-RU" altLang="ru-RU" sz="1600" b="1" dirty="0" smtClean="0"/>
              <a:t>ответов.</a:t>
            </a:r>
            <a:endParaRPr lang="ru-RU" altLang="ru-RU" sz="1600" b="1" dirty="0"/>
          </a:p>
          <a:p>
            <a:pPr eaLnBrk="1" hangingPunct="1"/>
            <a:r>
              <a:rPr lang="ru-RU" altLang="ru-RU" sz="1600" b="1" dirty="0"/>
              <a:t>При этом организатор  фиксирует связь номеров основного и дополнительного листа (бланка) в специальных полях листов (бланков).</a:t>
            </a: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В бланке строго запрещено указывать персональные данные участника экзамена (ФИО, паспортные данные, пр.)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859197" cy="597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015744" cy="3487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2" y="2133600"/>
            <a:ext cx="5334798" cy="2848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25136"/>
            <a:ext cx="6516339" cy="2632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925923" y="1047150"/>
            <a:ext cx="27432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10400" y="2782038"/>
            <a:ext cx="1752600" cy="1180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4800600"/>
            <a:ext cx="19050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944</TotalTime>
  <Words>390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Презентация4</vt:lpstr>
      <vt:lpstr>Acrobat Document</vt:lpstr>
      <vt:lpstr>Правила заполнения бланков</vt:lpstr>
      <vt:lpstr>Правила заполнения бланков ответов</vt:lpstr>
      <vt:lpstr>Презентация PowerPoint</vt:lpstr>
      <vt:lpstr>Презентация PowerPoint</vt:lpstr>
      <vt:lpstr>Презентация PowerPoint</vt:lpstr>
      <vt:lpstr> </vt:lpstr>
      <vt:lpstr>Правила заполнения бланков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ЗамдикУР</cp:lastModifiedBy>
  <cp:revision>66</cp:revision>
  <dcterms:created xsi:type="dcterms:W3CDTF">2011-07-12T07:30:24Z</dcterms:created>
  <dcterms:modified xsi:type="dcterms:W3CDTF">2021-05-15T09:01:56Z</dcterms:modified>
</cp:coreProperties>
</file>