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76" r:id="rId7"/>
    <p:sldId id="278" r:id="rId8"/>
    <p:sldId id="264" r:id="rId9"/>
    <p:sldId id="280" r:id="rId10"/>
    <p:sldId id="269" r:id="rId11"/>
    <p:sldId id="281" r:id="rId12"/>
    <p:sldId id="279" r:id="rId13"/>
    <p:sldId id="271" r:id="rId14"/>
    <p:sldId id="283" r:id="rId15"/>
    <p:sldId id="284" r:id="rId16"/>
    <p:sldId id="285" r:id="rId17"/>
    <p:sldId id="274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4A28E-FC5E-41CE-95F0-F1A2C990B8D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15CEB-6683-46D3-8372-9D8F2FC5BB8C}">
      <dgm:prSet custT="1"/>
      <dgm:spPr/>
      <dgm:t>
        <a:bodyPr/>
        <a:lstStyle/>
        <a:p>
          <a:pPr algn="ctr" rtl="0"/>
          <a:r>
            <a:rPr lang="ru-RU" sz="2800" b="1" dirty="0" smtClean="0"/>
            <a:t>«У учителя, умеющего воспитывать знаниями, эти знания… выступают как инструмент, </a:t>
          </a:r>
        </a:p>
        <a:p>
          <a:pPr algn="ctr" rtl="0"/>
          <a:r>
            <a:rPr lang="ru-RU" sz="2800" b="1" dirty="0" smtClean="0"/>
            <a:t>с помощью которого ученики сознательно осуществляют новые шаги в познании мира»</a:t>
          </a:r>
        </a:p>
        <a:p>
          <a:pPr algn="ctr" rtl="0"/>
          <a:endParaRPr lang="ru-RU" sz="2400" b="1" dirty="0" smtClean="0"/>
        </a:p>
        <a:p>
          <a:pPr algn="ctr" rtl="0"/>
          <a:r>
            <a:rPr lang="ru-RU" sz="2400" b="1" dirty="0" smtClean="0"/>
            <a:t>	В.А. Сухомлинский </a:t>
          </a:r>
          <a:r>
            <a:rPr lang="ru-RU" sz="2000" b="1" dirty="0" smtClean="0"/>
            <a:t>  </a:t>
          </a:r>
        </a:p>
        <a:p>
          <a:pPr algn="ctr" rtl="0"/>
          <a:endParaRPr lang="ru-RU" sz="2400" b="1" dirty="0"/>
        </a:p>
      </dgm:t>
    </dgm:pt>
    <dgm:pt modelId="{F6CEF26A-D88E-4992-8791-1AC1F40B9906}" type="parTrans" cxnId="{98BB6BEF-A868-4DE5-B47B-733C804ADCC5}">
      <dgm:prSet/>
      <dgm:spPr/>
      <dgm:t>
        <a:bodyPr/>
        <a:lstStyle/>
        <a:p>
          <a:endParaRPr lang="ru-RU"/>
        </a:p>
      </dgm:t>
    </dgm:pt>
    <dgm:pt modelId="{E00BB3BC-0785-4625-B292-38C4D808FED3}" type="sibTrans" cxnId="{98BB6BEF-A868-4DE5-B47B-733C804ADCC5}">
      <dgm:prSet/>
      <dgm:spPr/>
      <dgm:t>
        <a:bodyPr/>
        <a:lstStyle/>
        <a:p>
          <a:endParaRPr lang="ru-RU"/>
        </a:p>
      </dgm:t>
    </dgm:pt>
    <dgm:pt modelId="{6C549B9B-98E9-46DF-83F4-312EE506FDA3}" type="pres">
      <dgm:prSet presAssocID="{7B04A28E-FC5E-41CE-95F0-F1A2C990B8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A64BD-4BAD-4A17-8D98-4F4F877311B3}" type="pres">
      <dgm:prSet presAssocID="{9BD15CEB-6683-46D3-8372-9D8F2FC5BB8C}" presName="composite" presStyleCnt="0"/>
      <dgm:spPr/>
    </dgm:pt>
    <dgm:pt modelId="{82FD6427-7ECC-4125-BEAD-D5A7029ABF39}" type="pres">
      <dgm:prSet presAssocID="{9BD15CEB-6683-46D3-8372-9D8F2FC5BB8C}" presName="imgShp" presStyleLbl="fgImgPlace1" presStyleIdx="0" presStyleCnt="1" custScaleX="118520" custScaleY="148284" custLinFactNeighborX="-13635" custLinFactNeighborY="-1450"/>
      <dgm:spPr/>
      <dgm:t>
        <a:bodyPr/>
        <a:lstStyle/>
        <a:p>
          <a:endParaRPr lang="ru-RU"/>
        </a:p>
      </dgm:t>
    </dgm:pt>
    <dgm:pt modelId="{069BCFA7-B6EA-4E14-8926-87C135192419}" type="pres">
      <dgm:prSet presAssocID="{9BD15CEB-6683-46D3-8372-9D8F2FC5BB8C}" presName="txShp" presStyleLbl="node1" presStyleIdx="0" presStyleCnt="1" custScaleX="123385" custScaleY="213965" custLinFactNeighborX="2433" custLinFactNeighborY="4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28316-A0B8-4ADF-82BD-4796060CB117}" type="presOf" srcId="{9BD15CEB-6683-46D3-8372-9D8F2FC5BB8C}" destId="{069BCFA7-B6EA-4E14-8926-87C135192419}" srcOrd="0" destOrd="0" presId="urn:microsoft.com/office/officeart/2005/8/layout/vList3#1"/>
    <dgm:cxn modelId="{6A81D788-398F-4456-B28E-08AFEB8B0B21}" type="presOf" srcId="{7B04A28E-FC5E-41CE-95F0-F1A2C990B8D3}" destId="{6C549B9B-98E9-46DF-83F4-312EE506FDA3}" srcOrd="0" destOrd="0" presId="urn:microsoft.com/office/officeart/2005/8/layout/vList3#1"/>
    <dgm:cxn modelId="{98BB6BEF-A868-4DE5-B47B-733C804ADCC5}" srcId="{7B04A28E-FC5E-41CE-95F0-F1A2C990B8D3}" destId="{9BD15CEB-6683-46D3-8372-9D8F2FC5BB8C}" srcOrd="0" destOrd="0" parTransId="{F6CEF26A-D88E-4992-8791-1AC1F40B9906}" sibTransId="{E00BB3BC-0785-4625-B292-38C4D808FED3}"/>
    <dgm:cxn modelId="{35F03647-15B2-440E-B4DA-CD9312FB5D5B}" type="presParOf" srcId="{6C549B9B-98E9-46DF-83F4-312EE506FDA3}" destId="{00EA64BD-4BAD-4A17-8D98-4F4F877311B3}" srcOrd="0" destOrd="0" presId="urn:microsoft.com/office/officeart/2005/8/layout/vList3#1"/>
    <dgm:cxn modelId="{97F768F5-8347-4281-BE46-7B5ABC63ED5D}" type="presParOf" srcId="{00EA64BD-4BAD-4A17-8D98-4F4F877311B3}" destId="{82FD6427-7ECC-4125-BEAD-D5A7029ABF39}" srcOrd="0" destOrd="0" presId="urn:microsoft.com/office/officeart/2005/8/layout/vList3#1"/>
    <dgm:cxn modelId="{C8F13BA6-FA2A-4A0F-85C8-B54DDD1C82BA}" type="presParOf" srcId="{00EA64BD-4BAD-4A17-8D98-4F4F877311B3}" destId="{069BCFA7-B6EA-4E14-8926-87C13519241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31E1C-8D65-4128-86E7-C1804E6DA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7360A-D50D-4A30-9003-A3A341C1323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«Хочешь наукой воспитывать ученика – люби свою науку, и ты воспитаешь их, но ежели ты сам </a:t>
          </a:r>
          <a:endParaRPr lang="ru-RU" b="1" dirty="0" smtClean="0"/>
        </a:p>
        <a:p>
          <a:pPr algn="ctr" rtl="0"/>
          <a:r>
            <a:rPr lang="ru-RU" b="1" dirty="0" smtClean="0"/>
            <a:t>не любишь её, сколько ты ни заставлял учить, наука не произведёт воспитательного воздействия»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				</a:t>
          </a:r>
          <a:r>
            <a:rPr lang="ru-RU" b="1" dirty="0" err="1" smtClean="0"/>
            <a:t>Л.Н.Толстой</a:t>
          </a:r>
          <a:endParaRPr lang="ru-RU" b="1" dirty="0"/>
        </a:p>
      </dgm:t>
    </dgm:pt>
    <dgm:pt modelId="{0D056495-FC74-42B4-91D7-677B393F4A58}" type="parTrans" cxnId="{2BCE62C2-2697-4F40-9390-1BAA7D6D756A}">
      <dgm:prSet/>
      <dgm:spPr/>
      <dgm:t>
        <a:bodyPr/>
        <a:lstStyle/>
        <a:p>
          <a:endParaRPr lang="ru-RU"/>
        </a:p>
      </dgm:t>
    </dgm:pt>
    <dgm:pt modelId="{02A63E4C-C5CA-4649-8215-E50B353759F2}" type="sibTrans" cxnId="{2BCE62C2-2697-4F40-9390-1BAA7D6D756A}">
      <dgm:prSet/>
      <dgm:spPr/>
      <dgm:t>
        <a:bodyPr/>
        <a:lstStyle/>
        <a:p>
          <a:endParaRPr lang="ru-RU"/>
        </a:p>
      </dgm:t>
    </dgm:pt>
    <dgm:pt modelId="{340494FB-05E5-4FD5-B5A0-75733C881CD0}" type="pres">
      <dgm:prSet presAssocID="{C0231E1C-8D65-4128-86E7-C1804E6DA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9CBC2-7D97-4CC0-B9C1-6944D65BE3C8}" type="pres">
      <dgm:prSet presAssocID="{7DC7360A-D50D-4A30-9003-A3A341C13238}" presName="linNode" presStyleCnt="0"/>
      <dgm:spPr/>
    </dgm:pt>
    <dgm:pt modelId="{614F09FC-2B37-46F3-B535-DCA627B20D0D}" type="pres">
      <dgm:prSet presAssocID="{7DC7360A-D50D-4A30-9003-A3A341C13238}" presName="parentText" presStyleLbl="node1" presStyleIdx="0" presStyleCnt="1" custScaleX="277778" custLinFactNeighborX="-136" custLinFactNeighborY="68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95F94-1520-427C-A5CE-C91A75D38DF7}" type="presOf" srcId="{7DC7360A-D50D-4A30-9003-A3A341C13238}" destId="{614F09FC-2B37-46F3-B535-DCA627B20D0D}" srcOrd="0" destOrd="0" presId="urn:microsoft.com/office/officeart/2005/8/layout/vList5"/>
    <dgm:cxn modelId="{64ED0685-0503-4338-BED6-0303903EDF23}" type="presOf" srcId="{C0231E1C-8D65-4128-86E7-C1804E6DA1D3}" destId="{340494FB-05E5-4FD5-B5A0-75733C881CD0}" srcOrd="0" destOrd="0" presId="urn:microsoft.com/office/officeart/2005/8/layout/vList5"/>
    <dgm:cxn modelId="{2BCE62C2-2697-4F40-9390-1BAA7D6D756A}" srcId="{C0231E1C-8D65-4128-86E7-C1804E6DA1D3}" destId="{7DC7360A-D50D-4A30-9003-A3A341C13238}" srcOrd="0" destOrd="0" parTransId="{0D056495-FC74-42B4-91D7-677B393F4A58}" sibTransId="{02A63E4C-C5CA-4649-8215-E50B353759F2}"/>
    <dgm:cxn modelId="{59DDBBDB-9FB4-41E3-8824-E73013EEBE2C}" type="presParOf" srcId="{340494FB-05E5-4FD5-B5A0-75733C881CD0}" destId="{E399CBC2-7D97-4CC0-B9C1-6944D65BE3C8}" srcOrd="0" destOrd="0" presId="urn:microsoft.com/office/officeart/2005/8/layout/vList5"/>
    <dgm:cxn modelId="{F9DD8D77-134D-4C73-9790-0E8A817E58DA}" type="presParOf" srcId="{E399CBC2-7D97-4CC0-B9C1-6944D65BE3C8}" destId="{614F09FC-2B37-46F3-B535-DCA627B20D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BCFA7-B6EA-4E14-8926-87C135192419}">
      <dsp:nvSpPr>
        <dsp:cNvPr id="0" name=""/>
        <dsp:cNvSpPr/>
      </dsp:nvSpPr>
      <dsp:spPr>
        <a:xfrm rot="10800000">
          <a:off x="1423380" y="4040"/>
          <a:ext cx="7105362" cy="60858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27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«У учителя, умеющего воспитывать знаниями, эти знания… выступают как инструмент,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 помощью которого ученики сознательно осуществляют новые шаги в познании мира»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	В.А. Сухомлинский </a:t>
          </a:r>
          <a:r>
            <a:rPr lang="ru-RU" sz="2000" b="1" kern="1200" dirty="0" smtClean="0"/>
            <a:t> 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10800000">
        <a:off x="2944850" y="4040"/>
        <a:ext cx="5583892" cy="6085882"/>
      </dsp:txXfrm>
    </dsp:sp>
    <dsp:sp modelId="{82FD6427-7ECC-4125-BEAD-D5A7029ABF39}">
      <dsp:nvSpPr>
        <dsp:cNvPr id="0" name=""/>
        <dsp:cNvSpPr/>
      </dsp:nvSpPr>
      <dsp:spPr>
        <a:xfrm>
          <a:off x="0" y="894871"/>
          <a:ext cx="3371106" cy="4217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F09FC-2B37-46F3-B535-DCA627B20D0D}">
      <dsp:nvSpPr>
        <dsp:cNvPr id="0" name=""/>
        <dsp:cNvSpPr/>
      </dsp:nvSpPr>
      <dsp:spPr>
        <a:xfrm>
          <a:off x="0" y="0"/>
          <a:ext cx="8098194" cy="465942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«Хочешь наукой воспитывать ученика – люби свою науку, и ты воспитаешь их, но ежели ты сам </a:t>
          </a:r>
          <a:endParaRPr lang="ru-RU" sz="3400" b="1" kern="1200" dirty="0" smtClean="0"/>
        </a:p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не любишь её, сколько ты ни заставлял учить, наука не произведёт воспитательного воздействия»</a:t>
          </a:r>
          <a:r>
            <a:rPr lang="ru-RU" sz="3400" kern="1200" dirty="0" smtClean="0"/>
            <a:t/>
          </a:r>
          <a:br>
            <a:rPr lang="ru-RU" sz="3400" kern="1200" dirty="0" smtClean="0"/>
          </a:br>
          <a:r>
            <a:rPr lang="ru-RU" sz="3400" kern="1200" dirty="0" smtClean="0"/>
            <a:t>				</a:t>
          </a:r>
          <a:r>
            <a:rPr lang="ru-RU" sz="3400" b="1" kern="1200" dirty="0" err="1" smtClean="0"/>
            <a:t>Л.Н.Толстой</a:t>
          </a:r>
          <a:endParaRPr lang="ru-RU" sz="3400" b="1" kern="1200" dirty="0"/>
        </a:p>
      </dsp:txBody>
      <dsp:txXfrm>
        <a:off x="227455" y="227455"/>
        <a:ext cx="7643284" cy="420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t.wallpaperswiki.org/wallpapers/2012/11/Curve-Sfondo-blu-linee-Visibilit%C3%A0-Traffico-485x728.jp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946634"/>
            <a:ext cx="6083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Посыпанова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И.В.,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нач.класов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392237"/>
            <a:ext cx="6838528" cy="304487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«Школьный урок»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 его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реализация в учебном процессе 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cs typeface="Times New Roman" pitchFamily="18" charset="0"/>
              </a:rPr>
              <a:t>Рекомендации по реализации воспитательного аспекта урока: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планировании урока учитывать диагностику уровня воспитанности ученика и класса в целом;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продумывать виды деятельности учащихся на каждом этапе урока в связи с поставленными целями;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выбор оптимальных способов и приемов для начала урока;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на этапе актуализации инновационные технологии;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на уроке разные виды контроля, что позволит воспитывать ответственность, самостоятельность, критичность, коммуникабельность, трудолюбие;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применять разные способы оценивания, что оказывает положительное воздействие на ребенка и в плане успеха в случае неудач;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этап рефлексии на каждом уроке, что позволит корректировать воспитательные задачи урока.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cs typeface="Times New Roman" pitchFamily="18" charset="0"/>
              </a:rPr>
              <a:t>Воспитание у учащихся  определенных </a:t>
            </a:r>
            <a:r>
              <a:rPr lang="ru-RU" sz="2800" b="1" dirty="0" smtClean="0">
                <a:cs typeface="Times New Roman" pitchFamily="18" charset="0"/>
              </a:rPr>
              <a:t>качеств 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на </a:t>
            </a:r>
            <a:r>
              <a:rPr lang="ru-RU" sz="2800" b="1" dirty="0" smtClean="0">
                <a:cs typeface="Times New Roman" pitchFamily="18" charset="0"/>
              </a:rPr>
              <a:t>разных этапах урока</a:t>
            </a:r>
            <a:br>
              <a:rPr lang="ru-RU" sz="2800" b="1" dirty="0" smtClean="0">
                <a:cs typeface="Times New Roman" pitchFamily="18" charset="0"/>
              </a:rPr>
            </a:br>
            <a:endParaRPr lang="ru-RU" sz="2800" b="1" dirty="0"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48180"/>
              </p:ext>
            </p:extLst>
          </p:nvPr>
        </p:nvGraphicFramePr>
        <p:xfrm>
          <a:off x="323528" y="1340768"/>
          <a:ext cx="858964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421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Качества </a:t>
                      </a:r>
                      <a:r>
                        <a:rPr lang="ru-RU" dirty="0" smtClean="0"/>
                        <a:t> и умения учащихся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организованность, внимательность, формируются умения быстро сосредоточиваться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 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домашнего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порученное дело, уверенность в себе, умения слышать и слушать другого ученика, реагировать на неожиданную ситуацию, сдерживать эмоции, выступать публично    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новых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сконцентрироваться на получении информации, выделить главное, установить причинно-следственные связи между событиями и явлениями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 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усвоенного материала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критическое отношение к своим знаниям, способность оценить эффективность своей работы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Объявление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домашнего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терпение, аккуратность, умение сосредоточиваться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самостоятельность, самоконтроль, самооценка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66936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процесса воспитания на уроке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68549"/>
            <a:ext cx="8064896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интереса к учению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 процессу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познания.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сознательной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дисциплины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умений и навыков организации учащимися своей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развитие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оценочных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гуманности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5828128"/>
              </p:ext>
            </p:extLst>
          </p:nvPr>
        </p:nvGraphicFramePr>
        <p:xfrm>
          <a:off x="683568" y="1268760"/>
          <a:ext cx="8106104" cy="465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578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ru-RU" sz="2800" b="1" dirty="0" smtClean="0">
                <a:cs typeface="Times New Roman" pitchFamily="18" charset="0"/>
              </a:rPr>
              <a:t>Математика</a:t>
            </a:r>
            <a:endParaRPr lang="ru-RU" sz="2800" dirty="0"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9936"/>
              </p:ext>
            </p:extLst>
          </p:nvPr>
        </p:nvGraphicFramePr>
        <p:xfrm>
          <a:off x="179512" y="1124744"/>
          <a:ext cx="8688288" cy="525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232248"/>
                <a:gridCol w="55199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Раздела, название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Воспитательные задачи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1. 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Числовые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буквенные выражения. Уравнения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мотивации изучения математики, готовность и способность учащихся к саморазвитию, построению индивидуальной траектории изучения предмета;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у учащихся способности к организации своей учебной деятельности посредством освоения личностных, познавательных, регулятивных и коммуникативных универсальных учебных действий;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представлений о математическом языке;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овладение формальным аппаратом буквенного исчисления;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формирование у учащихся математического аппарата решения задач с помощью уравнений.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/>
              <a:t>Литература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4141"/>
              </p:ext>
            </p:extLst>
          </p:nvPr>
        </p:nvGraphicFramePr>
        <p:xfrm>
          <a:off x="251520" y="1412776"/>
          <a:ext cx="8688288" cy="427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232248"/>
                <a:gridCol w="55199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Раздела, название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Воспитательные задачи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класс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5.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русской литературы 19 века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ормирование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умений воспринимать, анализировать, критически оценивать и интерпретировать прочитанное, оценивать поведение человека в различных жизненных ситуациях картину жизни  на уровне не только эмоционального  восприятия, но и интеллектуального осмысления.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Технология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01959"/>
              </p:ext>
            </p:extLst>
          </p:nvPr>
        </p:nvGraphicFramePr>
        <p:xfrm>
          <a:off x="323528" y="908720"/>
          <a:ext cx="8688288" cy="514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580796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Раздела, название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Воспитательные задачи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2. Технологии обработки пищевых продуктов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формирование безопасных приемов первичной и тепловой обработки продуктов питания;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формирование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умений применять принципы бережливого отношения к продуктам и материалам, включая принципы организации рабочего места;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-формирование уважительного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отношения к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другому  человеку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772816"/>
            <a:ext cx="52273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«Учитель на уроке </a:t>
            </a:r>
          </a:p>
          <a:p>
            <a:pPr algn="ctr"/>
            <a:r>
              <a:rPr lang="ru-RU" sz="3200" dirty="0" smtClean="0"/>
              <a:t>должен пользоваться </a:t>
            </a:r>
          </a:p>
          <a:p>
            <a:pPr algn="ctr"/>
            <a:r>
              <a:rPr lang="ru-RU" sz="3200" dirty="0" smtClean="0"/>
              <a:t>всяким случаем, </a:t>
            </a:r>
          </a:p>
          <a:p>
            <a:pPr algn="ctr"/>
            <a:r>
              <a:rPr lang="ru-RU" sz="3200" dirty="0" smtClean="0"/>
              <a:t>чтобы посредством обучения закинуть в душу дитяти какое-нибудь </a:t>
            </a:r>
          </a:p>
          <a:p>
            <a:pPr algn="ctr"/>
            <a:r>
              <a:rPr lang="ru-RU" sz="3200" dirty="0" smtClean="0"/>
              <a:t>доброе семя»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8112" y="5476582"/>
            <a:ext cx="263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К.Д. Ушинский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8110"/>
            <a:ext cx="34166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2285992"/>
            <a:ext cx="8358248" cy="3984798"/>
            <a:chOff x="607488" y="1784089"/>
            <a:chExt cx="7925327" cy="474940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784089"/>
              <a:ext cx="7925327" cy="4087422"/>
              <a:chOff x="607288" y="-265344"/>
              <a:chExt cx="7925152" cy="510949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265344"/>
                <a:ext cx="7925152" cy="279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Источник </a:t>
                </a: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565617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1000108"/>
            <a:ext cx="8577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 для рамки  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http://it.wallpaperswiki.org/wallpapers/2012/11/Curve-Sfondo-blu-linee-Visibilit%C3%A0-Traffico-485x728.jpg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1001445" y="980728"/>
            <a:ext cx="7776864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воспитание, и образование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неразделимы.</a:t>
            </a:r>
          </a:p>
          <a:p>
            <a:pPr algn="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воспитывать, не передавая знания,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всякое же знание действует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Л.Н.Толстой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Модуль «Школьный урок»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«Школьный урок»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56581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модуля: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в воспитании детей возможности школьного урока, поддерживать использование на уроках интерактивных форм занятий с учащимися, учитывая особые образовательные потребности школьников с ОВЗ (НОДА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(Программа воспитания ООО «ССКОШИ»)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158254"/>
              </p:ext>
            </p:extLst>
          </p:nvPr>
        </p:nvGraphicFramePr>
        <p:xfrm>
          <a:off x="179512" y="188640"/>
          <a:ext cx="8659688" cy="608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Image0116.BMP"/>
          <p:cNvPicPr>
            <a:picLocks noChangeAspect="1"/>
          </p:cNvPicPr>
          <p:nvPr/>
        </p:nvPicPr>
        <p:blipFill>
          <a:blip r:embed="rId7" cstate="print"/>
          <a:srcRect l="7283" t="9375" r="14173" b="7291"/>
          <a:stretch>
            <a:fillRect/>
          </a:stretch>
        </p:blipFill>
        <p:spPr>
          <a:xfrm>
            <a:off x="1058888" y="1700808"/>
            <a:ext cx="203813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14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Воспитательный потенциал урока </a:t>
            </a:r>
            <a:br>
              <a:rPr lang="ru-RU" dirty="0"/>
            </a:br>
            <a:r>
              <a:rPr lang="ru-RU" dirty="0"/>
              <a:t>можно реализовать через: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132856"/>
            <a:ext cx="3456384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урока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506445"/>
            <a:ext cx="3456384" cy="1946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Воспитывающие ситуации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8592" y="2128785"/>
            <a:ext cx="3563888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технологии, формы, методы и средства обучения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28592" y="4506445"/>
            <a:ext cx="3563888" cy="1946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Личный пример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самого учителя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четверенная стрелка 12"/>
          <p:cNvSpPr/>
          <p:nvPr/>
        </p:nvSpPr>
        <p:spPr>
          <a:xfrm>
            <a:off x="3923928" y="3614221"/>
            <a:ext cx="1404664" cy="1621807"/>
          </a:xfrm>
          <a:prstGeom prst="quad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586"/>
            <a:ext cx="7886700" cy="1086198"/>
          </a:xfrm>
        </p:spPr>
        <p:txBody>
          <a:bodyPr>
            <a:normAutofit/>
          </a:bodyPr>
          <a:lstStyle/>
          <a:p>
            <a:r>
              <a:rPr lang="ru-RU" sz="3200" dirty="0"/>
              <a:t>Реализация </a:t>
            </a:r>
            <a:r>
              <a:rPr lang="ru-RU" sz="3200" dirty="0" smtClean="0"/>
              <a:t>воспитательного </a:t>
            </a:r>
            <a:r>
              <a:rPr lang="ru-RU" sz="3200" dirty="0"/>
              <a:t>потенциала урока </a:t>
            </a:r>
            <a:r>
              <a:rPr lang="ru-RU" sz="3200" dirty="0" smtClean="0"/>
              <a:t>предполагает: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513824"/>
              </p:ext>
            </p:extLst>
          </p:nvPr>
        </p:nvGraphicFramePr>
        <p:xfrm>
          <a:off x="179512" y="1588383"/>
          <a:ext cx="8784976" cy="4680843"/>
        </p:xfrm>
        <a:graphic>
          <a:graphicData uri="http://schemas.openxmlformats.org/drawingml/2006/table">
            <a:tbl>
              <a:tblPr firstRow="1" firstCol="1" bandRow="1"/>
              <a:tblGrid>
                <a:gridCol w="4320480"/>
                <a:gridCol w="4464496"/>
              </a:tblGrid>
              <a:tr h="303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приоритеты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и приемы,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29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установление доверительных отношений между учителем и его учениками, способствующих позитивному восприятию учащимися требований и просьб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учителя….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поощрение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поддержка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похвала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просьба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поручение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совместное обсуждение общих интересов, поездок, путешествий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9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воспитательных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возможностей содержания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учебного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предмета…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подбор соответствующих текстов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чтения, задач для решения,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проблемных ситуаций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обсуждения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классе;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интегрированные уроки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ролевые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урок-обсуждение,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урок-диспут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урок-репортаж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мозговой штурм…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0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586"/>
            <a:ext cx="7886700" cy="1086198"/>
          </a:xfrm>
        </p:spPr>
        <p:txBody>
          <a:bodyPr>
            <a:normAutofit/>
          </a:bodyPr>
          <a:lstStyle/>
          <a:p>
            <a:r>
              <a:rPr lang="ru-RU" sz="3200" dirty="0"/>
              <a:t>Реализация </a:t>
            </a:r>
            <a:r>
              <a:rPr lang="ru-RU" sz="3200" dirty="0" smtClean="0"/>
              <a:t>воспитательного </a:t>
            </a:r>
            <a:r>
              <a:rPr lang="ru-RU" sz="3200" dirty="0"/>
              <a:t>потенциала урока </a:t>
            </a:r>
            <a:r>
              <a:rPr lang="ru-RU" sz="3200" dirty="0" smtClean="0"/>
              <a:t>предполагает: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973784"/>
              </p:ext>
            </p:extLst>
          </p:nvPr>
        </p:nvGraphicFramePr>
        <p:xfrm>
          <a:off x="179512" y="1484784"/>
          <a:ext cx="8496944" cy="4312920"/>
        </p:xfrm>
        <a:graphic>
          <a:graphicData uri="http://schemas.openxmlformats.org/drawingml/2006/table">
            <a:tbl>
              <a:tblPr firstRow="1" firstCol="1" bandRow="1"/>
              <a:tblGrid>
                <a:gridCol w="4248472"/>
                <a:gridCol w="4248472"/>
              </a:tblGrid>
              <a:tr h="303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приоритеты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и приемы, формы работы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99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выбор методов, методик, технологий…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на уроке интерактивных форм работы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 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(</a:t>
                      </a:r>
                      <a:r>
                        <a:rPr lang="x-none" sz="200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интеллектуальны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е, ролевые, деловые, образовательные и т.д.), игровые процедуры;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лекции,</a:t>
                      </a:r>
                      <a:r>
                        <a:rPr lang="ru-RU" sz="200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x-none" sz="200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или их элементы (мозговой штурм, круглый стол, дебаты)</a:t>
                      </a:r>
                      <a:r>
                        <a:rPr lang="x-none" sz="200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 проектов, инсценировки;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синквейны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кластеры, эссе; -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уроки-путешествия, КВН,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эрудит-викторины,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интегрированные уроки;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00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en-US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20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 группах, </a:t>
                      </a:r>
                      <a:r>
                        <a:rPr lang="en-US" sz="200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парах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7350" y="2170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586"/>
            <a:ext cx="7886700" cy="1086198"/>
          </a:xfrm>
        </p:spPr>
        <p:txBody>
          <a:bodyPr>
            <a:normAutofit/>
          </a:bodyPr>
          <a:lstStyle/>
          <a:p>
            <a:r>
              <a:rPr lang="ru-RU" sz="3200" dirty="0"/>
              <a:t>Реализация </a:t>
            </a:r>
            <a:r>
              <a:rPr lang="ru-RU" sz="3200" dirty="0" smtClean="0"/>
              <a:t>воспитательного </a:t>
            </a:r>
            <a:r>
              <a:rPr lang="ru-RU" sz="3200" dirty="0"/>
              <a:t>потенциала урока </a:t>
            </a:r>
            <a:r>
              <a:rPr lang="ru-RU" sz="3200" dirty="0" smtClean="0"/>
              <a:t>предполагает: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223456"/>
              </p:ext>
            </p:extLst>
          </p:nvPr>
        </p:nvGraphicFramePr>
        <p:xfrm>
          <a:off x="179512" y="1484784"/>
          <a:ext cx="8496944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4176464"/>
                <a:gridCol w="4320480"/>
              </a:tblGrid>
              <a:tr h="303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приоритеты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и приемы,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82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взаимопомощи более  мотивированных и эрудированных учащихся над слабоуспевающими одноклассниками, дающего школьникам социально значимый опыт сотрудничества и взаимной помощи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разработка и защита проекта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лабораторная и практическая работы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наставничество по форме «успевающий – неуспевающий», «равный - равному» 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организация социально-значимого сотрудничества и взаимной помощи..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6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инициирование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исследовательской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школьников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рамках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реализации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ими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индивидуальных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групповых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исследовательских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проектов</a:t>
                      </a:r>
                      <a:endParaRPr lang="ru-RU" sz="1800" b="1" i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урок-исследование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и защита проекта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лабораторная и практическая работы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бразовательны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событи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я,  тематические декады, научно-практические конференции, форумы …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/>
          <a:lstStyle/>
          <a:p>
            <a:r>
              <a:rPr lang="ru-RU" sz="2400" b="1" dirty="0" smtClean="0"/>
              <a:t>Тематическое планирование </a:t>
            </a:r>
            <a:br>
              <a:rPr lang="ru-RU" sz="2400" b="1" dirty="0" smtClean="0"/>
            </a:br>
            <a:r>
              <a:rPr lang="ru-RU" sz="2400" b="1" dirty="0" smtClean="0"/>
              <a:t>с учетом рабочей программы воспитания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3717032"/>
            <a:ext cx="5760640" cy="221400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*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гражданское воспитание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патриотического воспитание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духовно-нравственного воспитание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эстетического воспитание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физическое воспитание, формирования культуры здоровья и эмоционального благополучия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6) трудовое воспитание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7) экологическое воспитание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8) ценности научного познания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32927"/>
              </p:ext>
            </p:extLst>
          </p:nvPr>
        </p:nvGraphicFramePr>
        <p:xfrm>
          <a:off x="323528" y="1484784"/>
          <a:ext cx="8208910" cy="1986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  <a:gridCol w="2520280"/>
                <a:gridCol w="3096342"/>
              </a:tblGrid>
              <a:tr h="432047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содержание  темы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воспит.деятельности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328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Патриотическое воспитание,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экологическое воспитание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2, 7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945</Words>
  <Application>Microsoft Office PowerPoint</Application>
  <PresentationFormat>Экран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Модуль «Школьный урок» «Школьный урок»</vt:lpstr>
      <vt:lpstr>Презентация PowerPoint</vt:lpstr>
      <vt:lpstr>Воспитательный потенциал урока  можно реализовать через: </vt:lpstr>
      <vt:lpstr>Реализация воспитательного потенциала урока предполагает:</vt:lpstr>
      <vt:lpstr>Реализация воспитательного потенциала урока предполагает:</vt:lpstr>
      <vt:lpstr>Реализация воспитательного потенциала урока предполагает:</vt:lpstr>
      <vt:lpstr>Тематическое планирование  с учетом рабочей программы воспитания</vt:lpstr>
      <vt:lpstr>Рекомендации по реализации воспитательного аспекта урока:  </vt:lpstr>
      <vt:lpstr>Воспитание у учащихся  определенных качеств  на разных этапах урока </vt:lpstr>
      <vt:lpstr>Схема анализа процесса воспитания на уроке</vt:lpstr>
      <vt:lpstr>Презентация PowerPoint</vt:lpstr>
      <vt:lpstr>Математика</vt:lpstr>
      <vt:lpstr>Литература</vt:lpstr>
      <vt:lpstr>Технология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Посыпанова </cp:lastModifiedBy>
  <cp:revision>32</cp:revision>
  <dcterms:created xsi:type="dcterms:W3CDTF">2014-06-24T15:51:35Z</dcterms:created>
  <dcterms:modified xsi:type="dcterms:W3CDTF">2022-01-20T10:51:53Z</dcterms:modified>
</cp:coreProperties>
</file>