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9" r:id="rId4"/>
    <p:sldId id="264" r:id="rId5"/>
    <p:sldId id="267" r:id="rId6"/>
    <p:sldId id="268" r:id="rId7"/>
    <p:sldId id="270" r:id="rId8"/>
    <p:sldId id="269" r:id="rId9"/>
    <p:sldId id="276" r:id="rId10"/>
    <p:sldId id="257" r:id="rId11"/>
    <p:sldId id="266" r:id="rId12"/>
    <p:sldId id="260" r:id="rId13"/>
    <p:sldId id="273" r:id="rId14"/>
    <p:sldId id="272" r:id="rId15"/>
    <p:sldId id="261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7789" autoAdjust="0"/>
  </p:normalViewPr>
  <p:slideViewPr>
    <p:cSldViewPr snapToGrid="0">
      <p:cViewPr varScale="1">
        <p:scale>
          <a:sx n="81" d="100"/>
          <a:sy n="81" d="100"/>
        </p:scale>
        <p:origin x="-78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FA063-498C-42A9-8301-3D0D9DFC8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652" y="447805"/>
            <a:ext cx="9483778" cy="333359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FB8DD63-DAF3-4457-92D7-A1B057EC0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580" y="4051742"/>
            <a:ext cx="7849850" cy="20342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1034F3-66D1-4FA3-9A5B-CBFBF526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11290E-826A-402B-BCA6-A143583E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5E290F-9B23-44A5-A8CD-944C8076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421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43C692-B0FD-4A88-9869-034F363B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60D5912-E379-4061-AC65-7EF04ABB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4C60E4-3B8F-4150-B7DA-86674E19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340BC8-E9CE-493A-B152-E742E118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D65902-7E71-4FF8-8D93-92050D0F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570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A3697DB-DC42-4C2A-868B-8AFF4737F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1C7C4E-2321-448C-95E8-44F0DD65D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7403C7-7A3B-421C-865D-BDC57AD8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220909-C73C-4E09-8CA4-82B9D6EA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0172EF-FEB8-4139-A17F-6314DE82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053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36245E-DBA5-436D-AACE-11828F3E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9222C2-FA54-4564-8FCD-97F01E17B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256B5F-E50D-4B6A-AFB6-C5F54521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F81F40-D25A-4A67-8A2B-652153A3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03845F-B55E-48D2-94F1-F0CC26F3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35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DBAE5C-BFED-49A8-828E-E258000A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20" y="405593"/>
            <a:ext cx="9833442" cy="37972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1CC4ED-4822-40F0-912E-1106FE9D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4529501"/>
            <a:ext cx="9458689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A13A8E-EE75-4C47-9A8A-E15E828D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95AE96-7110-4064-BD3D-09055068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2093C5-6A5A-4181-B664-8C138A4F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964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B0B85-003D-4FDE-AB86-700233D8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58FECA-6E19-4608-8493-492BDC112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96DCD7-9D16-4F9E-BF32-03483B141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8FFC31-0690-491E-A80B-9D5E79C9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CE23B5-AA2A-4830-83B6-7EC4DC59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29EF8B-BF61-46D3-A0FF-59759109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2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C332F9-7BA2-4700-AA7D-8AED8EE9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D7C152-D787-40C8-ABCF-0B2D6A06D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5DD0EE1-34E0-49F5-AE5C-C13F4BA63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5B5DC9C-1F6A-4168-8E97-258EE68DF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61B829E-2B8B-450C-8A72-E69AB5C2D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D6BE59-212D-48F7-8FFF-3D0C382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5486DA1-78B6-4B8C-9976-3B68909E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F7F3828-E0C8-4224-8EEB-B89C3E19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17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1456D4-235E-4ECE-954A-A5C63205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6E23F9-E42E-4FBF-9B61-946D3845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B3BC76-1A3E-4F9F-9465-20682F4E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3264764-A759-4091-921A-BBD51EA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665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204B8BD-0C33-4249-9D22-4D0EACEE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EA3BC83-201D-4B86-BA9D-D8A4B42F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29C28A-199F-4815-BFC9-F2FE2B74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16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2B9C1E-A07B-4B5D-8B9E-3F9B1C1A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B4478C-AA0B-4571-B553-A42A2DDD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AD0957-9915-4718-BFF3-5397314F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5CE1F5-57EB-462B-8651-B4760A17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84C694-E4F4-4DD0-A002-237F47B8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08F05F-A73D-4C0B-900B-082A6219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6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34A2FC-AA23-45D2-B738-F16CEB60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BC3997F-1FD4-4AF9-A760-7BAE0E17C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E66D10-524A-4A89-830A-6F3B5441D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06AB8E-0F29-4EA3-B5F2-E33FF238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35EAE6-1BCC-43D4-A5D4-C00C3461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B42F89-52E3-4405-88F9-EDBE8BED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9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E09406-261B-42C1-97A7-E92BEE8C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contourW="12700" prstMaterial="softEdge">
              <a:bevelT h="25400" prst="softRound"/>
              <a:contourClr>
                <a:srgbClr val="76003B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05D893B-3C63-4874-913E-926D934A7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DE4B35-6B55-4D58-B235-4433E8107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053E-0D05-414F-92CD-AB04923CB5FB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CE7DFE-1406-45B1-8528-BB1451C36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5F9A8D-2D3B-4992-A6F7-65135CCB0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FAF6-019A-47E6-8037-C512DE9BF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932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E004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5CA0E2-7672-40A4-816C-5B2A99228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652" y="2034263"/>
            <a:ext cx="9483778" cy="3333591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Воспитательный потенциал уроков в начальной школе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995DC37-F525-486D-AAAC-48465463E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7503" y="5367854"/>
            <a:ext cx="7849850" cy="1447696"/>
          </a:xfrm>
        </p:spPr>
        <p:txBody>
          <a:bodyPr/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Буслакова Лилия Павловна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16785B-6421-474C-9AC1-D125D98EC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541" y="0"/>
            <a:ext cx="5041812" cy="27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431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2B95F68-8340-4FCE-A92E-334A4F46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20" y="381944"/>
            <a:ext cx="9833442" cy="882031"/>
          </a:xfrm>
        </p:spPr>
        <p:txBody>
          <a:bodyPr>
            <a:noAutofit/>
          </a:bodyPr>
          <a:lstStyle/>
          <a:p>
            <a:pPr indent="450215"/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воспитательные функции предмета математики: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4ED26F7-2515-4336-866B-E4A1F656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8628" y="1589649"/>
            <a:ext cx="9423634" cy="431878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оспитывать у учащихся логическую культуру                    мышления, строгость и стройность в умозаключениях;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кругозор учащихся, поднимать их общий культурный уровень через содержание математических задач;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оценивать свои знания и давать самооценку результатам своего труда;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 информацией и уметь ею пользоваться и т.д.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393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D9B798-B44D-4F94-ABB9-D237A3DF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454"/>
            <a:ext cx="10825062" cy="914194"/>
          </a:xfrm>
        </p:spPr>
        <p:txBody>
          <a:bodyPr/>
          <a:lstStyle/>
          <a:p>
            <a:r>
              <a:rPr lang="ru-RU" dirty="0"/>
              <a:t>Математика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C847618B-298C-4A48-B93F-F8F3EF00B6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91" t="11454" r="3885" b="7533"/>
          <a:stretch/>
        </p:blipFill>
        <p:spPr>
          <a:xfrm>
            <a:off x="1837034" y="2851318"/>
            <a:ext cx="10087680" cy="14201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5C287A-610B-4857-AA21-A8070EA59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9514" y="567331"/>
            <a:ext cx="2969428" cy="2019211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DFF72E87-6AEF-4A7B-88C9-6A1CFD44A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2"/>
          <a:stretch/>
        </p:blipFill>
        <p:spPr>
          <a:xfrm>
            <a:off x="633045" y="4605753"/>
            <a:ext cx="9154463" cy="1976632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xmlns="" id="{850474AF-25AB-40D6-83C9-CFE2475834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1546" t="8734" r="4921" b="11945"/>
          <a:stretch/>
        </p:blipFill>
        <p:spPr>
          <a:xfrm>
            <a:off x="365760" y="984107"/>
            <a:ext cx="8633754" cy="151406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07A9DC6-FC95-4860-933F-534AAF269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4449" y="4609904"/>
            <a:ext cx="2452468" cy="22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1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084A18-CE7F-4A28-9001-EE848ACF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426" y="631364"/>
            <a:ext cx="9314656" cy="709607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Воспитательный  потенциал уроков окружающего мира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53A313-FF97-48AA-A681-B11312EA3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7101" y="1674056"/>
            <a:ext cx="9439422" cy="4552580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отрыва обучения от жизни,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кругозора,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нравственных качеств,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патриотических чувств,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школьников к национальной культуре родного народа и т.д.</a:t>
            </a:r>
          </a:p>
          <a:p>
            <a:pPr algn="l">
              <a:lnSpc>
                <a:spcPct val="100000"/>
              </a:lnSpc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53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04AC9-6DAB-4575-A0F8-FC7B58A1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6104"/>
          </a:xfrm>
        </p:spPr>
        <p:txBody>
          <a:bodyPr>
            <a:normAutofit fontScale="90000"/>
          </a:bodyPr>
          <a:lstStyle/>
          <a:p>
            <a:r>
              <a:rPr lang="ru-RU" dirty="0"/>
              <a:t>Окружающий мир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0A7C1EC-924F-436F-A69F-50E84E611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4157" y="578251"/>
            <a:ext cx="5176410" cy="627974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A069B2A-48D8-43C4-835C-66DC87101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7997" y="578251"/>
            <a:ext cx="5109609" cy="6279749"/>
          </a:xfrm>
        </p:spPr>
      </p:pic>
    </p:spTree>
    <p:extLst>
      <p:ext uri="{BB962C8B-B14F-4D97-AF65-F5344CB8AC3E}">
        <p14:creationId xmlns:p14="http://schemas.microsoft.com/office/powerpoint/2010/main" xmlns="" val="417895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C6B378-22E0-4A58-96D3-5818158B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642040"/>
          </a:xfrm>
        </p:spPr>
        <p:txBody>
          <a:bodyPr>
            <a:normAutofit fontScale="90000"/>
          </a:bodyPr>
          <a:lstStyle/>
          <a:p>
            <a:r>
              <a:rPr lang="ru-RU" dirty="0"/>
              <a:t>Окружающий мир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741FC6F-B3C1-4137-81D0-DE6A9169B0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00" b="37343"/>
          <a:stretch/>
        </p:blipFill>
        <p:spPr>
          <a:xfrm>
            <a:off x="277965" y="642040"/>
            <a:ext cx="6079142" cy="324562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3A67A09-1D2C-4E65-80B7-1F32731AE5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7107" y="642040"/>
            <a:ext cx="5504398" cy="6010551"/>
          </a:xfrm>
        </p:spPr>
      </p:pic>
      <p:pic>
        <p:nvPicPr>
          <p:cNvPr id="9" name="Объект 5">
            <a:extLst>
              <a:ext uri="{FF2B5EF4-FFF2-40B4-BE49-F238E27FC236}">
                <a16:creationId xmlns:a16="http://schemas.microsoft.com/office/drawing/2014/main" xmlns="" id="{A16E909C-3992-4228-B860-C7B6694A4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8" t="60899" r="14359" b="676"/>
          <a:stretch/>
        </p:blipFill>
        <p:spPr>
          <a:xfrm>
            <a:off x="821975" y="3887667"/>
            <a:ext cx="5446160" cy="26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1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FFDD9D-28D1-4338-A9F7-DED6FE7E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35" y="0"/>
            <a:ext cx="10654747" cy="102041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по реализации воспитательного аспекта урока: 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9FA4D8-F632-4BDC-86EB-CB24B9CB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452" y="845336"/>
            <a:ext cx="10959548" cy="5628351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планировании урока учитывать диагностику уровня воспитанности ученика и класса в целом;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продумывать виды деятельности учащихся на каждом этапе урока в связи с поставленными целями;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осуществлять выбор оптимальных способов и приемов для начала урока;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использовать на этапе актуализации инновационные технологии;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использовать на уроке разные виды контроля, что позволит воспитывать ответственность, самостоятельность, критичность, коммуникабельность, трудолюбие;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-применять разные способы оценивания, что оказывает положительное воздействие           на ребенка и в плане успеха в случае неудач; 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-проводить этап рефлексии на каждом уроке, что позволит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корректировать воспитательные задачи урока.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FC276C-D0E5-42ED-AE2E-168C83084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288" y="4153452"/>
            <a:ext cx="4056822" cy="27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49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12291E-7173-4CBC-A17C-66CCB466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75" y="1"/>
            <a:ext cx="10959383" cy="105160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забывайте о роли неосознанного воспитания, когда педагог воспитывает каждый день своим примером, своим отношением к ребятам, коллегам.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F704694-6DF2-4F16-BBAA-A9E7FC7290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9857" y="770254"/>
            <a:ext cx="4259822" cy="278370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C516B1F-31CC-4DBF-987E-47CF4CDE3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444" y="3661918"/>
            <a:ext cx="4221283" cy="3111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EAA4425-00EA-4BF0-909B-AA761B152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4" r="4026" b="10370"/>
          <a:stretch/>
        </p:blipFill>
        <p:spPr>
          <a:xfrm>
            <a:off x="7413973" y="3661917"/>
            <a:ext cx="4079331" cy="3111248"/>
          </a:xfrm>
          <a:prstGeom prst="rect">
            <a:avLst/>
          </a:prstGeom>
        </p:spPr>
      </p:pic>
      <p:pic>
        <p:nvPicPr>
          <p:cNvPr id="1026" name="Picture 2" descr="C:\Users\user\Desktop\2e7f78a186b64d7f181f092894e74c4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90004" y="23659365"/>
            <a:ext cx="25869900" cy="17240250"/>
          </a:xfrm>
          <a:prstGeom prst="rect">
            <a:avLst/>
          </a:prstGeom>
          <a:noFill/>
        </p:spPr>
      </p:pic>
      <p:pic>
        <p:nvPicPr>
          <p:cNvPr id="1027" name="Picture 3" descr="C:\Users\user\Desktop\2e7f78a186b64d7f181f092894e74c4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275" y="750277"/>
            <a:ext cx="4214770" cy="2808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98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66ECCF-D4C4-4C5A-AEDA-B1E355E0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85" y="25816"/>
            <a:ext cx="10540881" cy="1802984"/>
          </a:xfrm>
        </p:spPr>
        <p:txBody>
          <a:bodyPr>
            <a:normAutofit/>
          </a:bodyPr>
          <a:lstStyle/>
          <a:p>
            <a:pPr indent="450215"/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отборе информации необходимо учитывать следующие факторы:</a:t>
            </a:r>
            <a:r>
              <a:rPr lang="ru-RU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3857F3-EFA0-47DB-A67B-282C6C0B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7341" y="1828800"/>
            <a:ext cx="8922774" cy="5479027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Соответствие содержания учебной программе.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Отбор содержания с учётом возрастных возможностей детей, особенностей класса, уровня подготовки обучающихся.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Построение содержания с учётом компетентностного подхода.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Оптимальный объём учебного материала, отбор рационального количества заданий.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03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54CBB-FBB2-4986-BF72-3746F196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68" y="169619"/>
            <a:ext cx="9763916" cy="1924652"/>
          </a:xfrm>
        </p:spPr>
        <p:txBody>
          <a:bodyPr>
            <a:noAutofit/>
          </a:bodyPr>
          <a:lstStyle/>
          <a:p>
            <a:r>
              <a:rPr lang="ru-RU" altLang="ru-RU" sz="4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любого урока включает в себя:</a:t>
            </a:r>
            <a:br>
              <a:rPr lang="ru-RU" altLang="ru-RU" sz="4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011AC4-53F2-42D2-BDE1-B48333413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6373" y="1749287"/>
            <a:ext cx="8278335" cy="5108713"/>
          </a:xfrm>
        </p:spPr>
        <p:txBody>
          <a:bodyPr>
            <a:normAutofit/>
          </a:bodyPr>
          <a:lstStyle/>
          <a:p>
            <a:pPr marL="571500" indent="-571500" algn="l" eaLnBrk="1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Организационно-эстетическую среду</a:t>
            </a:r>
          </a:p>
          <a:p>
            <a:pPr marL="571500" indent="-571500" algn="l" eaLnBrk="1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  <a:p>
            <a:pPr marL="571500" indent="-571500" algn="l" eaLnBrk="1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Стиль образовательного общения</a:t>
            </a:r>
          </a:p>
          <a:p>
            <a:pPr marL="571500" indent="-571500" algn="l" eaLnBrk="1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управления образовательной деятельностью</a:t>
            </a:r>
          </a:p>
          <a:p>
            <a:pPr marL="571500" indent="-571500" algn="l" eaLnBrk="1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Дидактическую структуру</a:t>
            </a:r>
          </a:p>
          <a:p>
            <a:pPr marL="571500" indent="-571500" algn="l" eaLnBrk="1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852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2EBB09-C269-46B5-8C8C-A84FDC9F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853" y="144336"/>
            <a:ext cx="9833442" cy="143124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Эффективные  пути реализации воспитательного потенциала уроков русского языка, литературы, родного языка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BA7C89-47E7-48FD-AFA3-BBD9CA11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7143" y="1674056"/>
            <a:ext cx="9383152" cy="491665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развития речи; </a:t>
            </a:r>
            <a:r>
              <a:rPr lang="ru-RU" sz="2800" dirty="0"/>
              <a:t>	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текстом, представляющим собой отрывок из художественного произведения;	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интегрированные уроки русского языка и литературы, живописи, музыки;</a:t>
            </a:r>
            <a:r>
              <a:rPr lang="ru-RU" sz="28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речевого этикета с использованием наглядности 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пословицами, поговорками, крылатыми выражениями, фразеологизмами;</a:t>
            </a:r>
            <a:r>
              <a:rPr lang="ru-RU" sz="2800" dirty="0"/>
              <a:t>	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о различных функциях языка и т.д.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146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520BA8-AAD2-4725-8D5A-6E21E197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330" y="0"/>
            <a:ext cx="8629261" cy="698565"/>
          </a:xfrm>
        </p:spPr>
        <p:txBody>
          <a:bodyPr/>
          <a:lstStyle/>
          <a:p>
            <a:r>
              <a:rPr lang="ru-RU" dirty="0"/>
              <a:t>Русский язык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7363F9C-89C8-4279-80F0-3D64ED6021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860"/>
          <a:stretch/>
        </p:blipFill>
        <p:spPr>
          <a:xfrm>
            <a:off x="444375" y="683722"/>
            <a:ext cx="6899794" cy="3087139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2BEFF721-BA10-4BA1-9935-0FB81198B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70" t="-829" r="475" b="-1"/>
          <a:stretch/>
        </p:blipFill>
        <p:spPr>
          <a:xfrm>
            <a:off x="4692322" y="3770861"/>
            <a:ext cx="7279238" cy="3087139"/>
          </a:xfrm>
        </p:spPr>
      </p:pic>
    </p:spTree>
    <p:extLst>
      <p:ext uri="{BB962C8B-B14F-4D97-AF65-F5344CB8AC3E}">
        <p14:creationId xmlns:p14="http://schemas.microsoft.com/office/powerpoint/2010/main" xmlns="" val="18956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76FB43-6D0C-42C6-9A79-F8F379DF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152"/>
            <a:ext cx="10515600" cy="721553"/>
          </a:xfrm>
        </p:spPr>
        <p:txBody>
          <a:bodyPr/>
          <a:lstStyle/>
          <a:p>
            <a:r>
              <a:rPr lang="ru-RU" dirty="0"/>
              <a:t>Русский язык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94171DC-309B-4A91-979D-C9F145C56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49128"/>
          <a:stretch/>
        </p:blipFill>
        <p:spPr>
          <a:xfrm>
            <a:off x="238539" y="573897"/>
            <a:ext cx="5950226" cy="219392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E3996F9-A9F8-496E-A9B1-170178403A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0656" y="551028"/>
            <a:ext cx="5658678" cy="233807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48BAF25-A1E5-4B7A-B147-46FF05D98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765" y="2911968"/>
            <a:ext cx="5701926" cy="3906292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xmlns="" id="{D7CB204F-E02F-4D7D-B059-107EA7DEA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56" t="47580" r="32182" b="1548"/>
          <a:stretch/>
        </p:blipFill>
        <p:spPr>
          <a:xfrm>
            <a:off x="1269363" y="2767824"/>
            <a:ext cx="3968092" cy="38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8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65926F-693A-4757-A2E4-9C742E74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986" y="-3493"/>
            <a:ext cx="8951843" cy="681037"/>
          </a:xfrm>
        </p:spPr>
        <p:txBody>
          <a:bodyPr>
            <a:normAutofit fontScale="90000"/>
          </a:bodyPr>
          <a:lstStyle/>
          <a:p>
            <a:r>
              <a:rPr lang="ru-RU" dirty="0"/>
              <a:t>Литературное чтение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E50132D-B20A-49D9-81DE-4CC34CE90E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529" t="37210" r="15182" b="28647"/>
          <a:stretch/>
        </p:blipFill>
        <p:spPr>
          <a:xfrm>
            <a:off x="2478156" y="2774743"/>
            <a:ext cx="3329737" cy="221725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079F4E9A-8B3F-4695-B9DF-C43BBE2BD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681037"/>
            <a:ext cx="3220550" cy="2093706"/>
          </a:xfr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226C35A5-2AEC-47F4-8368-7970DCA33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" t="73630" r="1135" b="-1"/>
          <a:stretch/>
        </p:blipFill>
        <p:spPr>
          <a:xfrm>
            <a:off x="914400" y="5049079"/>
            <a:ext cx="4893493" cy="1808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00190D0-4733-47F4-9FDE-0EE8FFDE4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983" y="2774743"/>
            <a:ext cx="5936974" cy="4162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72193A-8F81-4318-8EAE-3929155E503C}"/>
              </a:ext>
            </a:extLst>
          </p:cNvPr>
          <p:cNvSpPr txBox="1"/>
          <p:nvPr/>
        </p:nvSpPr>
        <p:spPr>
          <a:xfrm>
            <a:off x="9316550" y="1014064"/>
            <a:ext cx="2531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 Толстой «Старый дед и внучек»</a:t>
            </a:r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xmlns="" id="{DC1E0773-4B0E-4D62-805C-4163556F9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6" r="13254" b="62651"/>
          <a:stretch/>
        </p:blipFill>
        <p:spPr>
          <a:xfrm>
            <a:off x="172278" y="365568"/>
            <a:ext cx="3704255" cy="24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391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80ECF3-8C47-4D35-9707-4E22C117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-3865"/>
            <a:ext cx="10515600" cy="605631"/>
          </a:xfrm>
        </p:spPr>
        <p:txBody>
          <a:bodyPr>
            <a:normAutofit fontScale="90000"/>
          </a:bodyPr>
          <a:lstStyle/>
          <a:p>
            <a:r>
              <a:rPr lang="ru-RU" dirty="0"/>
              <a:t>Литературное чтение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1B11B8F-7041-4359-814A-337833C11E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86" t="1166" r="2142" b="2123"/>
          <a:stretch/>
        </p:blipFill>
        <p:spPr>
          <a:xfrm>
            <a:off x="259307" y="2682819"/>
            <a:ext cx="5595583" cy="4124160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CBEFEBDB-8C11-4FB2-90F9-56FD03630B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5999" y="2359663"/>
            <a:ext cx="5595583" cy="449833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7C1DDC-484A-4252-A24A-E7F6CD63F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" y="631167"/>
            <a:ext cx="1937982" cy="18909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6E7DAF7-CAED-49E6-B4DC-9F0C2F8FB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795" y="543116"/>
            <a:ext cx="2390930" cy="1816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6C1399-6AB4-4BCC-BB28-134D7D7EF925}"/>
              </a:ext>
            </a:extLst>
          </p:cNvPr>
          <p:cNvSpPr txBox="1"/>
          <p:nvPr/>
        </p:nvSpPr>
        <p:spPr>
          <a:xfrm>
            <a:off x="2197289" y="1051761"/>
            <a:ext cx="3427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Н.Булгаков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«Анна, не грусти!»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471F31-D90C-4EC8-AF1F-7BC81FC56B42}"/>
              </a:ext>
            </a:extLst>
          </p:cNvPr>
          <p:cNvSpPr txBox="1"/>
          <p:nvPr/>
        </p:nvSpPr>
        <p:spPr>
          <a:xfrm>
            <a:off x="8379725" y="1003661"/>
            <a:ext cx="3311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Осеева «Волшебное слово»</a:t>
            </a:r>
          </a:p>
        </p:txBody>
      </p:sp>
    </p:spTree>
    <p:extLst>
      <p:ext uri="{BB962C8B-B14F-4D97-AF65-F5344CB8AC3E}">
        <p14:creationId xmlns:p14="http://schemas.microsoft.com/office/powerpoint/2010/main" xmlns="" val="2405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D6E696-9ABC-4D97-95F8-DB0C32A2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07" y="146758"/>
            <a:ext cx="10515600" cy="436733"/>
          </a:xfrm>
        </p:spPr>
        <p:txBody>
          <a:bodyPr>
            <a:normAutofit fontScale="90000"/>
          </a:bodyPr>
          <a:lstStyle/>
          <a:p>
            <a:r>
              <a:rPr lang="ru-RU" dirty="0"/>
              <a:t>Родной язык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CD38EC2-3D2C-4A2D-AF0B-2465E1AD5B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892" y="880406"/>
            <a:ext cx="6005401" cy="2925211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D121768A-D43F-4544-A2D6-83BBA6D831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1774" y="880406"/>
            <a:ext cx="5181600" cy="205647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ABD37CD-B3BD-4D52-B2AA-E1C26C8C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6" y="4102532"/>
            <a:ext cx="5942794" cy="20450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F533E15-A000-4AEA-BEC5-BE5B1224C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74" y="2848958"/>
            <a:ext cx="5264335" cy="1912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58B3F38-7CD0-4E17-8C21-0DF0374C3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74" y="4905433"/>
            <a:ext cx="5181600" cy="18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7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+ Воспита 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5" id="{EF68900F-5621-4EFA-8C03-540A27D77856}" vid="{96EF081F-7D84-4255-9957-C4715FADFC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+ Воспита 2</Template>
  <TotalTime>417</TotalTime>
  <Words>226</Words>
  <Application>Microsoft Office PowerPoint</Application>
  <PresentationFormat>Произвольный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+ Воспита 2</vt:lpstr>
      <vt:lpstr> Воспитательный потенциал уроков в начальной школе</vt:lpstr>
      <vt:lpstr>При отборе информации необходимо учитывать следующие факторы:  </vt:lpstr>
      <vt:lpstr>Воспитательный потенциал любого урока включает в себя: </vt:lpstr>
      <vt:lpstr>Эффективные  пути реализации воспитательного потенциала уроков русского языка, литературы, родного языка </vt:lpstr>
      <vt:lpstr>Русский язык</vt:lpstr>
      <vt:lpstr>Русский язык</vt:lpstr>
      <vt:lpstr>Литературное чтение</vt:lpstr>
      <vt:lpstr>Литературное чтение</vt:lpstr>
      <vt:lpstr>Родной язык</vt:lpstr>
      <vt:lpstr>Основные воспитательные функции предмета математики:</vt:lpstr>
      <vt:lpstr>Математика </vt:lpstr>
      <vt:lpstr>Воспитательный  потенциал уроков окружающего мира</vt:lpstr>
      <vt:lpstr>Окружающий мир</vt:lpstr>
      <vt:lpstr>Окружающий мир</vt:lpstr>
      <vt:lpstr>Рекомендации по реализации воспитательного аспекта урока: </vt:lpstr>
      <vt:lpstr>Не забывайте о роли неосознанного воспитания, когда педагог воспитывает каждый день своим примером, своим отношением к ребятам, коллегам.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 Воспитание</dc:title>
  <dc:creator>Эрика</dc:creator>
  <cp:lastModifiedBy>user</cp:lastModifiedBy>
  <cp:revision>7</cp:revision>
  <dcterms:created xsi:type="dcterms:W3CDTF">2021-08-27T16:07:14Z</dcterms:created>
  <dcterms:modified xsi:type="dcterms:W3CDTF">2022-04-13T11:19:49Z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99511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S9.1.0</vt:lpwstr>
  </property>
</Properties>
</file>