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7" r:id="rId7"/>
    <p:sldId id="264" r:id="rId8"/>
    <p:sldId id="262" r:id="rId9"/>
    <p:sldId id="263" r:id="rId10"/>
    <p:sldId id="269" r:id="rId11"/>
    <p:sldId id="270" r:id="rId12"/>
    <p:sldId id="265" r:id="rId13"/>
    <p:sldId id="266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5A7"/>
    <a:srgbClr val="F9F4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0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03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353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925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29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4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8475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57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45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069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330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691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B5121-B61A-4669-BF80-0C9718FF51A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AE944-CC5E-45E4-9637-49BA0FDC58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200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8642" y="1330365"/>
            <a:ext cx="1013567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Воспитательный потенциал  учебного занятия</a:t>
            </a:r>
            <a:endParaRPr lang="ru-RU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64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75774" y="1679447"/>
            <a:ext cx="77144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ажнейшее условие реализации воспитательного потенциала современного урока - </a:t>
            </a:r>
            <a:r>
              <a:rPr lang="ru-RU" sz="32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познавательная деятельность учащихся.</a:t>
            </a:r>
            <a:r>
              <a:rPr lang="ru-RU" b="1" i="1" dirty="0" smtClean="0">
                <a:effectLst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82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68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1494" y="437080"/>
            <a:ext cx="717234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750"/>
              </a:spcBef>
              <a:spcAft>
                <a:spcPts val="900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акторы, побуждающие учащихся к активности:</a:t>
            </a: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79175" y="1061077"/>
            <a:ext cx="2240923" cy="15139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Интерес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Овал 4"/>
          <p:cNvSpPr/>
          <p:nvPr/>
        </p:nvSpPr>
        <p:spPr>
          <a:xfrm>
            <a:off x="6578957" y="1061430"/>
            <a:ext cx="2240923" cy="151395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характер </a:t>
            </a:r>
          </a:p>
        </p:txBody>
      </p:sp>
      <p:sp>
        <p:nvSpPr>
          <p:cNvPr id="6" name="Овал 5"/>
          <p:cNvSpPr/>
          <p:nvPr/>
        </p:nvSpPr>
        <p:spPr>
          <a:xfrm>
            <a:off x="5117206" y="4307898"/>
            <a:ext cx="2240923" cy="151395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846183" y="2428477"/>
            <a:ext cx="2953017" cy="151395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Состязательность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975538" y="2355730"/>
            <a:ext cx="2240923" cy="15139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623811" y="2487098"/>
            <a:ext cx="2868769" cy="1513957"/>
          </a:xfrm>
          <a:prstGeom prst="ellipse">
            <a:avLst/>
          </a:prstGeom>
          <a:solidFill>
            <a:srgbClr val="E7B5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Интегративность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582919" y="4307898"/>
            <a:ext cx="2240923" cy="15139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парах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51494" y="4219255"/>
            <a:ext cx="2240923" cy="151395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9403" y="626606"/>
            <a:ext cx="9890974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успешной реализации воспитательного потенциала учебного занятия необходимо: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1370" y="1489856"/>
            <a:ext cx="816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устанавливать доверительные отношения между учителем и его учащимися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1369" y="1931796"/>
            <a:ext cx="816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побуждать учащихся к соблюдению на уроке общепринятых норм поведения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1369" y="2373736"/>
            <a:ext cx="9028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привлекать внимание учащихся к ценностному аспекту изучаемых на уроках явлений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1370" y="2815676"/>
            <a:ext cx="1071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использовать воспитательные возможности содержания учебного предмета через демонстрацию детям примеров ответственного, гражданского поведения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1369" y="3534615"/>
            <a:ext cx="8345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применять на уроке интерактивные формы работы учащихся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6122" y="3988598"/>
            <a:ext cx="4087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включать в урок игровые процедуры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06122" y="4351698"/>
            <a:ext cx="10720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организовывать шефство мотивированных и эрудированных учащихся над их неуспевающими одноклассниками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66813" y="49647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инициировать и поддерживать исследовательскую деятельность учащихся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34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0006" y="378814"/>
            <a:ext cx="1036749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Воспитательный потенциал урока включает следующие группы возможностей: 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850006" y="1442434"/>
            <a:ext cx="2550017" cy="978794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возможности организации урока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25025" y="804222"/>
            <a:ext cx="7392474" cy="302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интереса к учению, к процессу познания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25025" y="1245389"/>
            <a:ext cx="7392474" cy="2546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сознательной дисциплины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25025" y="1638572"/>
            <a:ext cx="7392474" cy="4960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и навыков организации учащимися своей деятельности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25025" y="2273143"/>
            <a:ext cx="7392474" cy="3361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культуры общения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25025" y="2747891"/>
            <a:ext cx="7392474" cy="3384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оценочных умений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25025" y="3247723"/>
            <a:ext cx="7392474" cy="2762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гуманности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25025" y="4078298"/>
            <a:ext cx="2550017" cy="1772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воспитательных возможностей, обусловленных спецификой учебного предмета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48541" y="4078298"/>
            <a:ext cx="2859111" cy="17725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воспитательных возможностей содержания образования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725769" y="1043189"/>
            <a:ext cx="8770513" cy="10303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25769" y="2781837"/>
            <a:ext cx="8770513" cy="10818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результаты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5769" y="4584879"/>
            <a:ext cx="8770513" cy="10431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результаты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2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zygrysh_rezh_Vladimir_Menshov_197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7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8475" y="1161081"/>
            <a:ext cx="46363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sz="240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ыть хорошим учителем можно, только будучи хорошим воспитателем. Воспитательная работа в процессе обучения - такой же целенаправленный, специально и преднамеренно организованный учителем процесс, в нем есть свои закономерности и особенности.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6672" y="5163702"/>
            <a:ext cx="218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В.А. Сухомлинский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21063" y="1299581"/>
            <a:ext cx="44931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Воспитательная работа в школе тем успешнее, чем больше она связана с учением- главным видом деятельности школьника, с другой стороны, учебный процесс тем эффективнее, чем он более насыщен воспитанием.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74859" y="5163702"/>
            <a:ext cx="1992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В.А. </a:t>
            </a:r>
            <a:r>
              <a:rPr lang="ru-RU" dirty="0" err="1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Караковский</a:t>
            </a:r>
            <a:r>
              <a:rPr lang="ru-RU" dirty="0" smtClean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543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4406" y="953038"/>
            <a:ext cx="9234152" cy="253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предваряет обучение, сопутствует ему через различные виды педагогического сопровождения и доминирует путем различных форм воздействия (социум, личности педагога и родителей, средств массовой информации).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8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3041" y="1455313"/>
            <a:ext cx="92083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же такое воспитание сегодня? Это целенаправленное управление процессом личностного развития ребёнка при создании благоприятных условий. Оно является одной из важнейших составляющих образовательного процесса наряду с обучением. Дополняя друг друга, обучение и воспитание служат единой цели: целостному развитию личности школьника.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8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4557" y="1148039"/>
            <a:ext cx="9053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Потенциал –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совокупность  возможностей, средств, запасов, источников, которые могут быть приведены в действие, использованы для достижения поставленных целей, осуществления плана, решения определенных задач; возможности отдельного лица, общества, государства в определенной области.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2834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758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1375" y="1693910"/>
            <a:ext cx="9375819" cy="38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Воспитательный потенциал урока – это специально организованное, развивающееся в рамках определенной воспитательной системы взаимодействие воспитателей и воспитанников, осуществляемое с целью обеспечения равных возможностей, с одной стороны, а с другой стороны, для реализации каждым ребенком своих потребностей, способностей и интересов в процессе воспитания.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67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649274" y="643944"/>
            <a:ext cx="3013656" cy="1378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</a:p>
        </p:txBody>
      </p:sp>
      <p:sp>
        <p:nvSpPr>
          <p:cNvPr id="5" name="Овал 4"/>
          <p:cNvSpPr/>
          <p:nvPr/>
        </p:nvSpPr>
        <p:spPr>
          <a:xfrm>
            <a:off x="1468192" y="2498501"/>
            <a:ext cx="3078050" cy="1854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мире</a:t>
            </a:r>
          </a:p>
        </p:txBody>
      </p:sp>
      <p:sp>
        <p:nvSpPr>
          <p:cNvPr id="6" name="Овал 5"/>
          <p:cNvSpPr/>
          <p:nvPr/>
        </p:nvSpPr>
        <p:spPr>
          <a:xfrm>
            <a:off x="4327301" y="3931276"/>
            <a:ext cx="4016062" cy="1854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миром</a:t>
            </a:r>
          </a:p>
        </p:txBody>
      </p:sp>
      <p:sp>
        <p:nvSpPr>
          <p:cNvPr id="8" name="Овал 7"/>
          <p:cNvSpPr/>
          <p:nvPr/>
        </p:nvSpPr>
        <p:spPr>
          <a:xfrm>
            <a:off x="8124422" y="2498501"/>
            <a:ext cx="3078050" cy="1854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ценностное отношение к миру</a:t>
            </a:r>
          </a:p>
        </p:txBody>
      </p:sp>
      <p:cxnSp>
        <p:nvCxnSpPr>
          <p:cNvPr id="10" name="Прямая со стрелкой 9"/>
          <p:cNvCxnSpPr>
            <a:stCxn id="4" idx="2"/>
          </p:cNvCxnSpPr>
          <p:nvPr/>
        </p:nvCxnSpPr>
        <p:spPr>
          <a:xfrm>
            <a:off x="6156102" y="2021983"/>
            <a:ext cx="0" cy="1893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198513" y="2021983"/>
            <a:ext cx="1249250" cy="83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08253" y="2037611"/>
            <a:ext cx="1457460" cy="867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57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27301" y="708338"/>
            <a:ext cx="4721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оспитательные аспекты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65371" y="3004118"/>
            <a:ext cx="2907406" cy="12653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Методический </a:t>
            </a:r>
            <a:endParaRPr lang="ru-RU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82592" y="1555645"/>
            <a:ext cx="2657341" cy="12591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Информативный 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4640" y="3034984"/>
            <a:ext cx="2431960" cy="13438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Психологический </a:t>
            </a:r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60620" y="4757403"/>
            <a:ext cx="2766809" cy="12055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Материальный</a:t>
            </a:r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80337" y="4766516"/>
            <a:ext cx="2640170" cy="11964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Контрольный</a:t>
            </a:r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48762" y="3052293"/>
            <a:ext cx="2619497" cy="13265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Организационный</a:t>
            </a:r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95375" y="1555645"/>
            <a:ext cx="2756079" cy="12591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Трудовой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3415" y="4757403"/>
            <a:ext cx="2704563" cy="12055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</a:t>
            </a:r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42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380</Words>
  <Application>Microsoft Office PowerPoint</Application>
  <PresentationFormat>Произвольный</PresentationFormat>
  <Paragraphs>57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ЛИМОНОВ</dc:creator>
  <cp:lastModifiedBy>информатика1</cp:lastModifiedBy>
  <cp:revision>19</cp:revision>
  <dcterms:created xsi:type="dcterms:W3CDTF">2022-04-13T17:05:48Z</dcterms:created>
  <dcterms:modified xsi:type="dcterms:W3CDTF">2022-04-14T08:58:39Z</dcterms:modified>
</cp:coreProperties>
</file>