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63" r:id="rId4"/>
    <p:sldId id="257" r:id="rId5"/>
    <p:sldId id="258" r:id="rId6"/>
    <p:sldId id="259" r:id="rId7"/>
    <p:sldId id="261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некоторыми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0%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все зависит от классного руководителя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0%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dLbl>
              <c:idx val="0"/>
              <c:layout/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0858121901428991E-3"/>
                  <c:y val="0.1817798775641780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Умею создавать благоприятный</c:v>
                </c:pt>
                <c:pt idx="1">
                  <c:v>по-разному: смотря, в каком состоянии дети</c:v>
                </c:pt>
                <c:pt idx="2">
                  <c:v>климат не имеет значения: дети все должны учиться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0.69000000000000006</c:v>
                </c:pt>
                <c:pt idx="1">
                  <c:v>0.31000000000000005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тем, кто хорошо учится</c:v>
                </c:pt>
                <c:pt idx="1">
                  <c:v>да,всем</c:v>
                </c:pt>
                <c:pt idx="2">
                  <c:v>нет,меня волнуют знания детей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0.13</c:v>
                </c:pt>
                <c:pt idx="1">
                  <c:v>0.87000000000000033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dLbl>
              <c:idx val="2"/>
              <c:layout>
                <c:manualLayout>
                  <c:x val="1.5183484008943328E-2"/>
                  <c:y val="0.12004715902449928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нет, я преподаю основы науки</c:v>
                </c:pt>
                <c:pt idx="1">
                  <c:v>да, я пытаюсь</c:v>
                </c:pt>
                <c:pt idx="2">
                  <c:v>иногда это удается, когда особый материал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1">
                  <c:v>0.94000000000000028</c:v>
                </c:pt>
                <c:pt idx="2">
                  <c:v>6.0000000000000026E-2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нет</c:v>
                </c:pt>
                <c:pt idx="1">
                  <c:v>да</c:v>
                </c:pt>
                <c:pt idx="2">
                  <c:v>не во всех классах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6.0000000000000026E-2</c:v>
                </c:pt>
                <c:pt idx="1">
                  <c:v>0.56000000000000005</c:v>
                </c:pt>
                <c:pt idx="2">
                  <c:v>0.38000000000000017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9F862-5091-4E11-8F5C-769217CA86AE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464F3E-D2F9-4EDA-BF01-9B90F4AC33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513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500197"/>
          </a:xfrm>
        </p:spPr>
        <p:txBody>
          <a:bodyPr/>
          <a:lstStyle/>
          <a:p>
            <a:r>
              <a:rPr lang="ru-RU" dirty="0" smtClean="0"/>
              <a:t>Анкета «Воспитательный потенциал урока»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Учитель Информатики\Desktop\img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285992"/>
            <a:ext cx="6786610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Вывод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Варианты </a:t>
            </a:r>
            <a:r>
              <a:rPr lang="ru-RU" dirty="0" smtClean="0"/>
              <a:t>ответов анкеты</a:t>
            </a:r>
            <a:r>
              <a:rPr lang="ru-RU" dirty="0"/>
              <a:t> </a:t>
            </a:r>
            <a:r>
              <a:rPr lang="ru-RU" dirty="0" smtClean="0"/>
              <a:t>позволяют </a:t>
            </a:r>
            <a:r>
              <a:rPr lang="ru-RU" dirty="0"/>
              <a:t>судить о необходимости более глубокого рассмотрения вопроса, </a:t>
            </a:r>
            <a:r>
              <a:rPr lang="ru-RU" dirty="0" smtClean="0"/>
              <a:t>т.к. получается </a:t>
            </a:r>
            <a:r>
              <a:rPr lang="ru-RU" dirty="0"/>
              <a:t>несоответствие между знаниями теории и воплощением её на практике. </a:t>
            </a:r>
          </a:p>
          <a:p>
            <a:pPr marL="0" indent="0">
              <a:buNone/>
            </a:pPr>
            <a:r>
              <a:rPr lang="ru-RU" dirty="0"/>
              <a:t>«Знаю, понимаю, но не принимаю».</a:t>
            </a:r>
          </a:p>
        </p:txBody>
      </p:sp>
    </p:spTree>
    <p:extLst>
      <p:ext uri="{BB962C8B-B14F-4D97-AF65-F5344CB8AC3E}">
        <p14:creationId xmlns:p14="http://schemas.microsoft.com/office/powerpoint/2010/main" val="86477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Обладает ли учебный предмет, который Вы преподаете, особыми воспитательными влияниями на учащихся?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58325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Считаете ли Вы, что благодаря Вашим урокам дети личностно развиваются?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709456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Вы оцениваете психологический климат на Ваших уроках?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96752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Удается ли Вам создавать ситуацию успеха каждому ученику?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81006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Считаете ли Вы, что на уроке Вы с детьми формируете жизненные компетенции?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49197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Удается ли Вам внедрить традицию ответственного отношения к учебе?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998805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Мнение педагогов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    Хороший урок:</a:t>
            </a:r>
          </a:p>
          <a:p>
            <a:pPr lvl="0"/>
            <a:r>
              <a:rPr lang="ru-RU" dirty="0"/>
              <a:t>с</a:t>
            </a:r>
            <a:r>
              <a:rPr lang="ru-RU" dirty="0" smtClean="0"/>
              <a:t>оучастники </a:t>
            </a:r>
            <a:r>
              <a:rPr lang="ru-RU" dirty="0"/>
              <a:t>счастливы от совместного образовательного </a:t>
            </a:r>
            <a:r>
              <a:rPr lang="ru-RU" dirty="0" smtClean="0"/>
              <a:t>процесса;</a:t>
            </a:r>
            <a:endParaRPr lang="ru-RU" dirty="0"/>
          </a:p>
          <a:p>
            <a:pPr lvl="0"/>
            <a:r>
              <a:rPr lang="ru-RU" dirty="0"/>
              <a:t>д</a:t>
            </a:r>
            <a:r>
              <a:rPr lang="ru-RU" dirty="0" smtClean="0"/>
              <a:t>ети </a:t>
            </a:r>
            <a:r>
              <a:rPr lang="ru-RU" dirty="0"/>
              <a:t>приобрели знания в результате учебной деятельности и преодоления </a:t>
            </a:r>
            <a:r>
              <a:rPr lang="ru-RU" dirty="0" smtClean="0"/>
              <a:t>трудностей;</a:t>
            </a:r>
            <a:endParaRPr lang="ru-RU" dirty="0"/>
          </a:p>
          <a:p>
            <a:pPr lvl="0"/>
            <a:r>
              <a:rPr lang="ru-RU" dirty="0"/>
              <a:t>Детям на уроках комфортно и </a:t>
            </a:r>
            <a:r>
              <a:rPr lang="ru-RU" dirty="0" smtClean="0"/>
              <a:t>интересно;</a:t>
            </a:r>
            <a:endParaRPr lang="ru-RU" dirty="0"/>
          </a:p>
          <a:p>
            <a:pPr lvl="0"/>
            <a:r>
              <a:rPr lang="ru-RU" dirty="0"/>
              <a:t>Я вижу результат выполненных работ </a:t>
            </a:r>
            <a:r>
              <a:rPr lang="ru-RU" dirty="0" smtClean="0"/>
              <a:t>учащихся;</a:t>
            </a:r>
            <a:endParaRPr lang="ru-RU" dirty="0"/>
          </a:p>
          <a:p>
            <a:pPr lvl="0"/>
            <a:r>
              <a:rPr lang="ru-RU" dirty="0"/>
              <a:t>Формируются жизненные </a:t>
            </a:r>
            <a:r>
              <a:rPr lang="ru-RU" dirty="0" smtClean="0"/>
              <a:t>компетенции;</a:t>
            </a:r>
            <a:endParaRPr lang="ru-RU" dirty="0"/>
          </a:p>
          <a:p>
            <a:pPr lvl="0"/>
            <a:r>
              <a:rPr lang="ru-RU" dirty="0"/>
              <a:t>удается воодушевить и ученика и </a:t>
            </a:r>
            <a:r>
              <a:rPr lang="ru-RU" dirty="0" smtClean="0"/>
              <a:t>учителя.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959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</a:t>
            </a:r>
            <a:r>
              <a:rPr lang="ru-RU" smtClean="0"/>
              <a:t>нение </a:t>
            </a:r>
            <a:r>
              <a:rPr lang="ru-RU" dirty="0"/>
              <a:t>учащихся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ru-RU" dirty="0" smtClean="0"/>
              <a:t>      Хороший урок:</a:t>
            </a:r>
          </a:p>
          <a:p>
            <a:pPr lvl="0"/>
            <a:r>
              <a:rPr lang="ru-RU" dirty="0" smtClean="0"/>
              <a:t>практическая </a:t>
            </a:r>
            <a:r>
              <a:rPr lang="ru-RU" dirty="0"/>
              <a:t>работа на </a:t>
            </a:r>
            <a:r>
              <a:rPr lang="ru-RU" dirty="0" smtClean="0"/>
              <a:t>уроке;</a:t>
            </a:r>
            <a:endParaRPr lang="ru-RU" dirty="0"/>
          </a:p>
          <a:p>
            <a:pPr lvl="0"/>
            <a:r>
              <a:rPr lang="ru-RU" dirty="0"/>
              <a:t>к</a:t>
            </a:r>
            <a:r>
              <a:rPr lang="ru-RU" dirty="0" smtClean="0"/>
              <a:t>огда получил </a:t>
            </a:r>
            <a:r>
              <a:rPr lang="ru-RU" dirty="0"/>
              <a:t>хорошую оценку,  </a:t>
            </a:r>
            <a:r>
              <a:rPr lang="ru-RU" dirty="0" smtClean="0"/>
              <a:t>поработал;</a:t>
            </a:r>
            <a:endParaRPr lang="ru-RU" dirty="0"/>
          </a:p>
          <a:p>
            <a:pPr lvl="0"/>
            <a:r>
              <a:rPr lang="ru-RU" dirty="0"/>
              <a:t>на уроке было </a:t>
            </a:r>
            <a:r>
              <a:rPr lang="ru-RU" dirty="0" smtClean="0"/>
              <a:t>весело;</a:t>
            </a:r>
            <a:endParaRPr lang="ru-RU" dirty="0"/>
          </a:p>
          <a:p>
            <a:pPr lvl="0"/>
            <a:r>
              <a:rPr lang="ru-RU" dirty="0"/>
              <a:t>когда всё </a:t>
            </a:r>
            <a:r>
              <a:rPr lang="ru-RU" dirty="0" smtClean="0"/>
              <a:t>понятно;</a:t>
            </a:r>
            <a:endParaRPr lang="ru-RU" dirty="0"/>
          </a:p>
          <a:p>
            <a:pPr lvl="0"/>
            <a:r>
              <a:rPr lang="ru-RU" dirty="0"/>
              <a:t>узнаёшь что-то новое для себя и для </a:t>
            </a:r>
            <a:r>
              <a:rPr lang="ru-RU" dirty="0" smtClean="0"/>
              <a:t>других;</a:t>
            </a:r>
            <a:endParaRPr lang="ru-RU" dirty="0"/>
          </a:p>
          <a:p>
            <a:pPr lvl="0"/>
            <a:r>
              <a:rPr lang="ru-RU" dirty="0"/>
              <a:t>интересно и </a:t>
            </a:r>
            <a:r>
              <a:rPr lang="ru-RU" dirty="0" smtClean="0"/>
              <a:t>развлекательно;</a:t>
            </a:r>
            <a:endParaRPr lang="ru-RU" dirty="0"/>
          </a:p>
          <a:p>
            <a:pPr lvl="0"/>
            <a:r>
              <a:rPr lang="ru-RU" dirty="0"/>
              <a:t>если что-то непонятно, то помогает </a:t>
            </a:r>
            <a:r>
              <a:rPr lang="ru-RU" dirty="0" smtClean="0"/>
              <a:t>учитель;</a:t>
            </a:r>
            <a:endParaRPr lang="ru-RU" dirty="0"/>
          </a:p>
          <a:p>
            <a:pPr lvl="0"/>
            <a:r>
              <a:rPr lang="ru-RU" dirty="0"/>
              <a:t>когда приятная </a:t>
            </a:r>
            <a:r>
              <a:rPr lang="ru-RU" dirty="0" smtClean="0"/>
              <a:t>температура;</a:t>
            </a:r>
            <a:endParaRPr lang="ru-RU" dirty="0"/>
          </a:p>
          <a:p>
            <a:pPr lvl="0"/>
            <a:r>
              <a:rPr lang="ru-RU" dirty="0"/>
              <a:t>есть </a:t>
            </a:r>
            <a:r>
              <a:rPr lang="ru-RU" dirty="0" smtClean="0"/>
              <a:t>взаимодействие;</a:t>
            </a:r>
            <a:endParaRPr lang="ru-RU" dirty="0"/>
          </a:p>
          <a:p>
            <a:pPr lvl="0"/>
            <a:r>
              <a:rPr lang="ru-RU" dirty="0"/>
              <a:t>интересно сидеть и </a:t>
            </a:r>
            <a:r>
              <a:rPr lang="ru-RU" dirty="0" smtClean="0"/>
              <a:t>слушать;</a:t>
            </a:r>
            <a:endParaRPr lang="ru-RU" dirty="0"/>
          </a:p>
          <a:p>
            <a:pPr lvl="0"/>
            <a:r>
              <a:rPr lang="ru-RU" dirty="0"/>
              <a:t>есть обратная </a:t>
            </a:r>
            <a:r>
              <a:rPr lang="ru-RU" dirty="0" smtClean="0"/>
              <a:t>связь;</a:t>
            </a:r>
            <a:endParaRPr lang="ru-RU" dirty="0"/>
          </a:p>
          <a:p>
            <a:pPr lvl="0"/>
            <a:r>
              <a:rPr lang="ru-RU" dirty="0"/>
              <a:t>после урока смог сам выполнить домашнее </a:t>
            </a:r>
            <a:r>
              <a:rPr lang="ru-RU" dirty="0" smtClean="0"/>
              <a:t>задание.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367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235</Words>
  <Application>Microsoft Office PowerPoint</Application>
  <PresentationFormat>Экран (4:3)</PresentationFormat>
  <Paragraphs>36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Анкета «Воспитательный потенциал урока»</vt:lpstr>
      <vt:lpstr>Обладает ли учебный предмет, который Вы преподаете, особыми воспитательными влияниями на учащихся?</vt:lpstr>
      <vt:lpstr>Считаете ли Вы, что благодаря Вашим урокам дети личностно развиваются?</vt:lpstr>
      <vt:lpstr>Как Вы оцениваете психологический климат на Ваших уроках? </vt:lpstr>
      <vt:lpstr>Удается ли Вам создавать ситуацию успеха каждому ученику?</vt:lpstr>
      <vt:lpstr>Считаете ли Вы, что на уроке Вы с детьми формируете жизненные компетенции?</vt:lpstr>
      <vt:lpstr>Удается ли Вам внедрить традицию ответственного отношения к учебе?</vt:lpstr>
      <vt:lpstr>Мнение педагогов</vt:lpstr>
      <vt:lpstr>Мнение учащихся</vt:lpstr>
      <vt:lpstr>Вывод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Галина</dc:creator>
  <cp:lastModifiedBy>галина</cp:lastModifiedBy>
  <cp:revision>22</cp:revision>
  <dcterms:created xsi:type="dcterms:W3CDTF">2022-04-11T15:49:26Z</dcterms:created>
  <dcterms:modified xsi:type="dcterms:W3CDTF">2022-04-14T09:52:08Z</dcterms:modified>
</cp:coreProperties>
</file>