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0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05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56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7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1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00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1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89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27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9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6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09875-0FF7-4C8B-9DD7-E7EA95FA7873}" type="datetimeFigureOut">
              <a:rPr lang="ru-RU" smtClean="0"/>
              <a:t>12.05.2022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3722C-A069-41A3-AC9E-E9A33DAD58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3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1zavuch.ru/#/document/99/607175848/ZAP1QAI38H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0943" y="1146629"/>
            <a:ext cx="7772400" cy="3335792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разработке рабочих программ в соответствии с требованиями</a:t>
            </a:r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обновленных ФГОС ООО, ФГОС СОО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821238"/>
            <a:ext cx="6858000" cy="102801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учителей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166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«Планируемые результаты»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179320"/>
            <a:ext cx="8345714" cy="49198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Универсальные кодификаторы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проверяемых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элементов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требований к результатам освоения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АООП: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ВПР;</a:t>
            </a:r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ГИА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ФИПИ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fipi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metodicheskaya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kopilka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433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«Тематическое планирование»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179320"/>
            <a:ext cx="8345714" cy="49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бязательные  элементы: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перечень тем, планируемых для освоения учениками;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количество академических часов, отводимых на освоение каждой темы;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информацию об электронных учебно-методических материалах, которые можно использовать при изучении каждой темы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п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2"/>
              </a:rPr>
              <a:t>. 32.1 ФГОС ООО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0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аложить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часы на текущий контроль в рамках освоения тем и промежуточную аттестацию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244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«Тематическое планирование»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179320"/>
            <a:ext cx="8345714" cy="49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Электронные учебно-методические материалы: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мультимедийные программы;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электронные учебники и задачники;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электронные библиотеки;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виртуальные лаборатории;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игровые программы;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коллекции цифровых образовательных ресурсов.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776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«Тематическое планирование»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854" y="1110953"/>
            <a:ext cx="8345714" cy="5657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Вариант оформления: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61279"/>
              </p:ext>
            </p:extLst>
          </p:nvPr>
        </p:nvGraphicFramePr>
        <p:xfrm>
          <a:off x="550197" y="1769687"/>
          <a:ext cx="7969960" cy="1282422"/>
        </p:xfrm>
        <a:graphic>
          <a:graphicData uri="http://schemas.openxmlformats.org/drawingml/2006/table">
            <a:tbl>
              <a:tblPr firstRow="1" firstCol="1" bandRow="1"/>
              <a:tblGrid>
                <a:gridCol w="642346"/>
                <a:gridCol w="3342241"/>
                <a:gridCol w="1054166"/>
                <a:gridCol w="2931207"/>
              </a:tblGrid>
              <a:tr h="47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 часов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Электронные учебно-методические материалы</a:t>
                      </a:r>
                      <a:endParaRPr lang="ru-RU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9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Раздел:         …………….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…………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122575"/>
              </p:ext>
            </p:extLst>
          </p:nvPr>
        </p:nvGraphicFramePr>
        <p:xfrm>
          <a:off x="504202" y="3442878"/>
          <a:ext cx="8041591" cy="2376808"/>
        </p:xfrm>
        <a:graphic>
          <a:graphicData uri="http://schemas.openxmlformats.org/drawingml/2006/table">
            <a:tbl>
              <a:tblPr firstRow="1" firstCol="1" bandRow="1"/>
              <a:tblGrid>
                <a:gridCol w="665045"/>
                <a:gridCol w="4113417"/>
                <a:gridCol w="886814"/>
                <a:gridCol w="2376315"/>
              </a:tblGrid>
              <a:tr h="576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Тема/раздел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 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часов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Электронные учебно-методические материалы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Повторение изученного в 6-м классе. Множество рациональных чисел. Сравнение рациональных чисел. Числовые выражения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Электронные учебник и задачник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Способы решения числовых выражений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6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Повторение. Понятие уравнения и корня уравнения. Решение уравнений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Электронные учебник и задачник.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Интерактивный урок РЭШ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573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учесть Программу воспитания?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179320"/>
            <a:ext cx="8345714" cy="49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Способы: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указать формы учета рабочей программы воспитания в пояснительной записке к рабочей программе;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оформить приложение к рабочей программе «Формы учета рабочей программы воспитания»;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указать информацию об учете рабочей программы воспитания в разделе «Содержание учебного предмета/учебного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курса»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описании разделов/тем или отдельным блоком;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отразить воспитательный компонент содержания программы в отдельной колонке таблицы тематического планирования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83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учесть Программу воспитания?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179320"/>
            <a:ext cx="8345714" cy="49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781098"/>
              </p:ext>
            </p:extLst>
          </p:nvPr>
        </p:nvGraphicFramePr>
        <p:xfrm>
          <a:off x="376015" y="1059678"/>
          <a:ext cx="8289420" cy="4893094"/>
        </p:xfrm>
        <a:graphic>
          <a:graphicData uri="http://schemas.openxmlformats.org/drawingml/2006/table">
            <a:tbl>
              <a:tblPr firstRow="1" firstCol="1" bandRow="1"/>
              <a:tblGrid>
                <a:gridCol w="683665"/>
                <a:gridCol w="2973935"/>
                <a:gridCol w="1128044"/>
                <a:gridCol w="1486969"/>
                <a:gridCol w="2016807"/>
              </a:tblGrid>
              <a:tr h="1247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Тема/раздел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часов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Электронные учебно-методические материалы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Воспитательный потенциал  темы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Повторение изученного в 6-м классе. Множество рациональных чисел. Сравнение рациональных чисел. Числовые выражения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Электронные учебник и задачник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Использование воспитательных возможностей содержания темы через подбор соответствующих задач для решения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5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Способы решения числовых выражений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Электронные учебник и задачник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Включение в урок игровых процедур для поддержания мотивации обучающихся к получению знаний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11" marR="60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84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модуль рабочей программы 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766" y="1256232"/>
            <a:ext cx="8345714" cy="49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должно включить: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список итоговых планируемых результатов с указанием этапов их формирования и способов оценки (например, текущая/тематическая; устно/письменно/практика);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требования к выставлению отметок за промежуточную аттестацию (при необходимости – с учетом степени значимости отметок за отдельные оценочные процедуры);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график контрольных мероприятий.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156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модуль рабочей программы 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307" y="883215"/>
            <a:ext cx="8576043" cy="5292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/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контрольных мероприятий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861051"/>
              </p:ext>
            </p:extLst>
          </p:nvPr>
        </p:nvGraphicFramePr>
        <p:xfrm>
          <a:off x="743484" y="1919398"/>
          <a:ext cx="7853584" cy="876300"/>
        </p:xfrm>
        <a:graphic>
          <a:graphicData uri="http://schemas.openxmlformats.org/drawingml/2006/table">
            <a:tbl>
              <a:tblPr firstRow="1" firstCol="1" bandRow="1"/>
              <a:tblGrid>
                <a:gridCol w="1239140"/>
                <a:gridCol w="3070371"/>
                <a:gridCol w="1555973"/>
                <a:gridCol w="19881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Тема</a:t>
                      </a:r>
                      <a:r>
                        <a:rPr lang="ru-RU" sz="1800" b="1" dirty="0" smtClean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раздел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Планируемые предметные результаты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Способ оценки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Инструментарий/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Bookman Old Style"/>
                          <a:cs typeface="Times New Roman" pitchFamily="18" charset="0"/>
                        </a:rPr>
                        <a:t>КИМ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Bookman Old Style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Bookman Old Style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Bookman Old Style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Bookman Old Style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9830" y="1019884"/>
            <a:ext cx="69057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Вариант оформления: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ookman Old Style" pitchFamily="18" charset="0"/>
                <a:cs typeface="Times New Roman" pitchFamily="18" charset="0"/>
              </a:rPr>
              <a:t>Оценочные средства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63039"/>
              </p:ext>
            </p:extLst>
          </p:nvPr>
        </p:nvGraphicFramePr>
        <p:xfrm>
          <a:off x="820395" y="3912665"/>
          <a:ext cx="7605758" cy="916681"/>
        </p:xfrm>
        <a:graphic>
          <a:graphicData uri="http://schemas.openxmlformats.org/drawingml/2006/table">
            <a:tbl>
              <a:tblPr firstRow="1" firstCol="1" bandRow="1"/>
              <a:tblGrid>
                <a:gridCol w="1062894"/>
                <a:gridCol w="1641391"/>
                <a:gridCol w="3029944"/>
                <a:gridCol w="187152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 работы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" indent="-17780"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Дата проведения работы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79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9830" y="5255664"/>
            <a:ext cx="8563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к выставлению отметок (критерии оценивания)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3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983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Источники информации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162228"/>
            <a:ext cx="7886700" cy="498909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России от 31.05.2021 г. № 287 « Об утверждении федерального государственного образовательного стандарта  основного общего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образования»;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РФ от 17 мая 2012 г. N 413 "Об утверждении федерального государственного образовательного стандарта среднего общего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образования« (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 изменениями и дополнениями от 29.12.2014 г., 31.12.2015 г., 29.06.2017 г., 24.09.2020г., 11.12.2020 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Минобразования и науки РФ от 17.12.2010 г. №1897 «Об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утверждении федерального государственного образовательного стандарта  основного общего образования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(с изм. и доп.);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Примерная адаптированная основная образовательная программа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основного общего образования (одобрена решением федерального учебно-методического объединения по общему образованию, протокол от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марта 2022 г. № 1/22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Примерная основная общеобразовательная программа среднего общего образования (одобрена решением федерального учебно-методического объединения по общему образованию, протокол от 28 июня 2016 г. № 2/16-3);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Примерная основная общеобразовательная программа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общего образования (одобрена решением федерального учебно-методического объединения по общему образованию, протокол от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8 апреля 2015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г. №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1/15)</a:t>
            </a:r>
          </a:p>
          <a:p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Материалы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Справочной системы 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Завуч» https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://1zavuch.ru</a:t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55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435428"/>
            <a:ext cx="8461827" cy="6081485"/>
          </a:xfrm>
        </p:spPr>
        <p:txBody>
          <a:bodyPr>
            <a:normAutofit fontScale="55000" lnSpcReduction="20000"/>
          </a:bodyPr>
          <a:lstStyle/>
          <a:p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ООО (2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поколение) (6-10 классы):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науки РФ от 17.12.2010г. № 1897 (с посл. измен. 11.12.2020г)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Примерная основная образовательная программа основного общего образования (одобрена решением федерального учебно-методического  объединения по общему образованию (протокол от 08.04.2015г. №1/15)</a:t>
            </a:r>
          </a:p>
          <a:p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Обновленный ФГОС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(5 класс)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31 мая 2021г. № 287;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Примерная адаптированная образовательная программа основного общего образования обучающихся с нарушениями опорно-двигательного аппарата (одобрена решением федерального учебно-методического  объединения по общему образованию (протокол от 18 марта 2022 г. № 1/22))</a:t>
            </a:r>
          </a:p>
          <a:p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 (11 класс):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науки РФ от 17 мая 2012г № 413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ред. от 11.12.2020 г.);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Примерная образовательная программа среднего общего образования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(одобрена решением федерального учебно-методического  объединения по общему образованию (протокол  от 28 июня 2016 г. № 2/16-з).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2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17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рабочим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программам, в соответствии с требованиями ФГОС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11857"/>
              </p:ext>
            </p:extLst>
          </p:nvPr>
        </p:nvGraphicFramePr>
        <p:xfrm>
          <a:off x="420914" y="1436916"/>
          <a:ext cx="8331200" cy="5061639"/>
        </p:xfrm>
        <a:graphic>
          <a:graphicData uri="http://schemas.openxmlformats.org/drawingml/2006/table">
            <a:tbl>
              <a:tblPr firstRow="1" firstCol="1" bandRow="1"/>
              <a:tblGrid>
                <a:gridCol w="4165189">
                  <a:extLst>
                    <a:ext uri="{9D8B030D-6E8A-4147-A177-3AD203B41FA5}">
                      <a16:colId xmlns="" xmlns:a16="http://schemas.microsoft.com/office/drawing/2014/main" val="233589562"/>
                    </a:ext>
                  </a:extLst>
                </a:gridCol>
                <a:gridCol w="4166011">
                  <a:extLst>
                    <a:ext uri="{9D8B030D-6E8A-4147-A177-3AD203B41FA5}">
                      <a16:colId xmlns="" xmlns:a16="http://schemas.microsoft.com/office/drawing/2014/main" val="332650240"/>
                    </a:ext>
                  </a:extLst>
                </a:gridCol>
              </a:tblGrid>
              <a:tr h="304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Обновленный  ФГОС  ООО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ФГОС ООО (2 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покол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.), ФГОС СОО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2053694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содержание учебного предмета, учебного курса, учебного модуля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планируемые результаты  освоения  учебного предмета, курса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9951048"/>
                  </a:ext>
                </a:extLst>
              </a:tr>
              <a:tr h="914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планируемые результаты освоения учебного предмета, учебного курса, учебного модуля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содержание учебного предмета, курса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2949895"/>
                  </a:ext>
                </a:extLst>
              </a:tr>
              <a:tr h="2002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тематическое планирование с указанием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указанием количества академических часов, отводимых на освоение каждой темы, и возможность использования по этой теме ЭОР и ЦОР, которые являются учебно-методическими материалами.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тематическое планирование, в т.ч. с учетом рабочей программы воспитания с указанием количества часов, отводимых на освоение каждой темы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56822156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Рабочие программы учебных предметов, учебных курсов, учебных модулей формируются с учетом рабочей программы воспитания.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938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629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593" y="0"/>
            <a:ext cx="7886700" cy="12749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прописать в пояснительной записке?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371" y="1274988"/>
            <a:ext cx="8505372" cy="5212898"/>
          </a:xfrm>
        </p:spPr>
        <p:txBody>
          <a:bodyPr>
            <a:noAutofit/>
          </a:bodyPr>
          <a:lstStyle/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нормативных правовых актов, регламентирующих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учебного предмета/учебного курса /учебного модуля;</a:t>
            </a: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изучения учебного предмета/учебного курса/учебного модуля;</a:t>
            </a: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учебного предмета/учебного курса/учебного модуля в учебном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плане школы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программы по предметам "Математика", "Информатика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Физика", "Химия", "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Биология« (базовый, углубленный);</a:t>
            </a: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реализации  программы;</a:t>
            </a: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 контроля, промежуточной аттестации; </a:t>
            </a: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УМК учебного предмета/учебного курса/учебного модуля.</a:t>
            </a:r>
          </a:p>
          <a:p>
            <a:pPr lvl="0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86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0188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«Содержание учебного предмета, учебного курса, модуля»</a:t>
            </a:r>
            <a:r>
              <a:rPr lang="ru-RU" sz="3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399" y="1451428"/>
            <a:ext cx="8374743" cy="5036457"/>
          </a:xfrm>
        </p:spPr>
        <p:txBody>
          <a:bodyPr>
            <a:normAutofit lnSpcReduction="10000"/>
          </a:bodyPr>
          <a:lstStyle/>
          <a:p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обозначить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разделы;</a:t>
            </a:r>
          </a:p>
          <a:p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ыделить тематические блоки;</a:t>
            </a:r>
          </a:p>
          <a:p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все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(единицы содержания);</a:t>
            </a:r>
          </a:p>
          <a:p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учесть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 преподавания;</a:t>
            </a:r>
          </a:p>
          <a:p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прописать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практических, лабораторных работ, опытов, экскурсий (там, где предусмотрено программой), проектных и исследовательских работ, вопросы регионального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содержания;</a:t>
            </a:r>
          </a:p>
          <a:p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связи  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курса составляется на уровень обучения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разбивкой по классам. </a:t>
            </a:r>
          </a:p>
        </p:txBody>
      </p:sp>
    </p:spTree>
    <p:extLst>
      <p:ext uri="{BB962C8B-B14F-4D97-AF65-F5344CB8AC3E}">
        <p14:creationId xmlns:p14="http://schemas.microsoft.com/office/powerpoint/2010/main" val="208964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«Планируемые результаты»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1001486"/>
            <a:ext cx="8345714" cy="541382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личностные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предметные. 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Необходимо соотнести планируемые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результаты, прописанные в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ФГОС и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АООП!!!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743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«Планируемые результаты»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1001486"/>
            <a:ext cx="8345714" cy="541382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Задаются в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деятельностной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форме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ФГОС: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«овладение историческими понятиями и их использование для решения учебных и практических задач»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рабочей программе: 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владеть историческими понятиями:……, ……..   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использовать  исторические понятия …., ……  для решения учебных и практических задач.   </a:t>
            </a:r>
          </a:p>
          <a:p>
            <a:pPr marL="0" indent="0"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48173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«Планируемые результаты»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857" y="1495514"/>
            <a:ext cx="8345714" cy="49198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планируемые результаты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подлежат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оценке их достижения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обучающимися!!!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создавать элементарные произведения музыки, фрагменты мелодий или танцев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Инструмент: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творческое задание или музыкальная сюжетная игра.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25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92555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«Планируемые результаты»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220" y="1034041"/>
            <a:ext cx="8345714" cy="491980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Предметные результаты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освоения рабочей программы должны соответствовать как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общим требованиям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АООП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так и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требованиям для конкретного предмета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освоение учениками научных знаний, умений и способов действий, специфических для соответствующей предметной области;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предпосылки научного типа мышления;</a:t>
            </a: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виды деятельности по получению нового знания, его интерпретации, преобразованию и применению в различных учебных ситуациях, в том числе при создании учебных и социальных проектов.</a:t>
            </a: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2182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1133</Words>
  <Application>Microsoft Office PowerPoint</Application>
  <PresentationFormat>Экран (4:3)</PresentationFormat>
  <Paragraphs>184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Требования к разработке рабочих программ в соответствии с требованиями обновленных ФГОС ООО, ФГОС СОО </vt:lpstr>
      <vt:lpstr>Презентация PowerPoint</vt:lpstr>
      <vt:lpstr>Требования к рабочим программам, в соответствии с требованиями ФГОС</vt:lpstr>
      <vt:lpstr> Что прописать в пояснительной записке?  </vt:lpstr>
      <vt:lpstr> Раздел «Содержание учебного предмета, учебного курса, модуля» </vt:lpstr>
      <vt:lpstr> Раздел «Планируемые результаты» </vt:lpstr>
      <vt:lpstr> Раздел «Планируемые результаты» </vt:lpstr>
      <vt:lpstr> Раздел «Планируемые результаты» </vt:lpstr>
      <vt:lpstr> Раздел «Планируемые результаты» </vt:lpstr>
      <vt:lpstr> Раздел «Планируемые результаты» </vt:lpstr>
      <vt:lpstr> Раздел «Тематическое планирование» </vt:lpstr>
      <vt:lpstr> Раздел «Тематическое планирование» </vt:lpstr>
      <vt:lpstr> Раздел «Тематическое планирование» </vt:lpstr>
      <vt:lpstr>Как учесть Программу воспитания?</vt:lpstr>
      <vt:lpstr>Как учесть Программу воспитания?</vt:lpstr>
      <vt:lpstr>Оценочный модуль рабочей программы </vt:lpstr>
      <vt:lpstr>Оценочный модуль рабочей программы </vt:lpstr>
      <vt:lpstr>Источники информации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разработке рабочих программ в соответствии с требованиями обновленных ФГОС ООО, ФГОС СОО </dc:title>
  <dc:creator>HOME</dc:creator>
  <cp:lastModifiedBy>ЗамдикУР</cp:lastModifiedBy>
  <cp:revision>13</cp:revision>
  <dcterms:created xsi:type="dcterms:W3CDTF">2022-05-11T18:08:38Z</dcterms:created>
  <dcterms:modified xsi:type="dcterms:W3CDTF">2022-05-12T07:09:29Z</dcterms:modified>
</cp:coreProperties>
</file>