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77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62" r:id="rId19"/>
    <p:sldId id="273" r:id="rId20"/>
    <p:sldId id="274" r:id="rId21"/>
    <p:sldId id="278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96" d="100"/>
          <a:sy n="96" d="100"/>
        </p:scale>
        <p:origin x="-3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0A24A-9B39-48FC-A59C-4A0902845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0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91045-EB3D-4045-95BB-64B9235449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B5C8C-DB08-4F7C-811C-BE4C854B7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6289A-104F-4603-9730-6400DFFEA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D2AF2-C2EE-4612-B700-382003A27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5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759B3-320E-4179-8798-C2AF8808E8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453F2-EE8F-4E94-8178-0218FD6713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2CFB5-E698-4EB9-8354-0BC323A23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12F2B-F309-4195-8BF0-F0988D64DC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247D-C625-4867-B864-83C2DDD75E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4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057B3-7361-4822-ABA3-C6E05A771D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8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4AC26D-9D2B-4449-945F-86AACF7512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620688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Воспитательный потенциал уроков математики.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6915" y="4653136"/>
            <a:ext cx="52952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ГБОУ АО «Северодвинская СКОШИ»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Альбина Леонидовна Новикова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Апрель 2022 года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8640"/>
            <a:ext cx="7772400" cy="266429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Героизм школьников Ленинграда в том, что они, несмотря на голод, лютые холода посещали школу. Зимой 1942-43г.г. работали 84 из 401 школы, в них занимались ученики, из которых старшеклассников – 725 человека. Вычислите процент работающих школ. Какое количество учеников занималось в школах, если старшеклассники составляли примерно 2,7%? Ответ округлите до целых.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Ответ</a:t>
            </a:r>
            <a:r>
              <a:rPr lang="ru-RU" sz="2000" b="1" dirty="0">
                <a:solidFill>
                  <a:srgbClr val="002060"/>
                </a:solidFill>
              </a:rPr>
              <a:t>: (21%, 26852 ученика)</a:t>
            </a:r>
          </a:p>
          <a:p>
            <a:endParaRPr lang="ru-RU" dirty="0"/>
          </a:p>
        </p:txBody>
      </p:sp>
      <p:pic>
        <p:nvPicPr>
          <p:cNvPr id="2050" name="Picture 2" descr="http://www.maksimov.su/gallery/vi/foto-wow-1/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20717"/>
            <a:ext cx="3875650" cy="29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c.pics.livejournal.com/mordorwind/74447962/17361/17361_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36" y="2588569"/>
            <a:ext cx="451695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75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Воспитывающее обучение – это такое обучение, в процессе которого организуется целенаправленное формирование   запланированных педагогом отношений учащихся к различным явлениям окружающей жизни, с которыми ученик сталкивается на уроке.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41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3182"/>
            <a:ext cx="7772400" cy="82754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«Другие люди»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0872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Отношение проявляется через:  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гуманность,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товарищество,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доброту,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деликатность,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вежливость,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скромность,  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дисциплинированность,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ответственность,   </a:t>
            </a: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ч</a:t>
            </a:r>
            <a:r>
              <a:rPr lang="ru-RU" b="1" dirty="0" smtClean="0">
                <a:solidFill>
                  <a:srgbClr val="002060"/>
                </a:solidFill>
              </a:rPr>
              <a:t>естность.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phonoteka.org/uploads/posts/2021-05/1621905535_16-phonoteka_org-p-fon-dlya-prezentatsii-upravlenie-personalo-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58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Собственное «Я»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роявляется в таких качествах, как: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забота о своём здоровье,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гордость и скромность,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требовательность к себе,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чувство собственного достоинства,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дисциплинированность,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аккуратность, </a:t>
            </a: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обросовестность,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честность.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digus.com.ua/image/catalog/tovar/anteny/p-digu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37" y="4365104"/>
            <a:ext cx="273283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58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76672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«Не делай ничего постыдного ни в присутствии других, ни в тайне. Первым твоим законом должно быть уважение к самому себе».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Пифагор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36912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бщество и коллектив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роявляется в таких качествах, как: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чувство долга,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ответственность,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трудолюбие,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добросовестность,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честность,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озабоченность неудачами товарищей,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радость сопереживания их успехам.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50917"/>
            <a:ext cx="3020566" cy="22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89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03157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Бережное отношение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242886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). На обучение каждого ученика школы государство расходует … руб. в год.  Подсчитайте, во сколько рублей обходится государству обучение учащихся вашего класса, вашей семьи.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2). Каждый из учеников нашего класса получил учебники бесплатно. Сколько стоят эти учебники, если цена (книги) математики….руб., русского языка …. руб. 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3). Сколько государственных средств сэкономит один такой класс, если продлит жизнь учебникам на 2 года, на 5 лет?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cache3.youla.io/files/images/780_780/59/39/593903722c593e0a104a99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85728"/>
            <a:ext cx="2214578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45645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Характеризуется такими качествами, как: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ответственное выполнение домашних  заданий,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подготовка   своего рабочего места, </a:t>
            </a:r>
          </a:p>
          <a:p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исциплинированность,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собранность, </a:t>
            </a:r>
          </a:p>
          <a:p>
            <a:r>
              <a:rPr lang="ru-RU" b="1" dirty="0">
                <a:solidFill>
                  <a:srgbClr val="002060"/>
                </a:solidFill>
              </a:rPr>
              <a:t>ч</a:t>
            </a:r>
            <a:r>
              <a:rPr lang="ru-RU" b="1" dirty="0" smtClean="0">
                <a:solidFill>
                  <a:srgbClr val="002060"/>
                </a:solidFill>
              </a:rPr>
              <a:t>естность,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усердие.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catherineasquithgallery.com/uploads/posts/2021-02/1613567153_174-p-fon-dlya-prezentatsii-professii-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77610" y="10644238"/>
            <a:ext cx="53968650" cy="295275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622"/>
            <a:ext cx="62611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4440358"/>
            <a:ext cx="263370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6215019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 о труде людей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36912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- В классе 30 учеников. Сколько граммов хлеба окажется в пищевых отходах после посещения классом столовой, если каждый оставит полкусочка хлеба, а масса всего кусочка 50 г? 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А </a:t>
            </a:r>
            <a:r>
              <a:rPr lang="ru-RU" b="1" dirty="0">
                <a:solidFill>
                  <a:srgbClr val="002060"/>
                </a:solidFill>
              </a:rPr>
              <a:t>сколько их за неделю выбросил класс?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883993"/>
            <a:ext cx="2817790" cy="18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2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928670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Рабочий делает за смену 8 деталей, а его ученик в 2 раза меньше. Сколько деталей сделают они за смену?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100" name="Picture 4" descr="https://catherineasquithgallery.com/uploads/posts/2021-02/1613567153_174-p-fon-dlya-prezentatsii-professii-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428" y="-14173200"/>
            <a:ext cx="41979796" cy="29527500"/>
          </a:xfrm>
          <a:prstGeom prst="rect">
            <a:avLst/>
          </a:prstGeom>
          <a:noFill/>
        </p:spPr>
      </p:pic>
      <p:pic>
        <p:nvPicPr>
          <p:cNvPr id="4102" name="Picture 6" descr="https://psyfiles.ru/wp-content/uploads/4/5/f/45f0e3718c33d0a2ea02c2a0efe9afd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857496"/>
            <a:ext cx="7470653" cy="371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4942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6632"/>
            <a:ext cx="835292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a typeface="Calibri"/>
              </a:rPr>
              <a:t>Урок – это целенаправленный </a:t>
            </a:r>
            <a:r>
              <a:rPr lang="ru-RU" sz="3600" b="1" dirty="0">
                <a:solidFill>
                  <a:srgbClr val="002060"/>
                </a:solidFill>
                <a:ea typeface="Calibri"/>
              </a:rPr>
              <a:t>диалог учителя и учеников, в ходе которого вырабатывается та или иная жизненная стратегия, формируются определенные черты характера, приобретаются те или иные привычки поведения.</a:t>
            </a:r>
            <a:r>
              <a:rPr lang="ru-RU" sz="3600" b="1" dirty="0">
                <a:solidFill>
                  <a:srgbClr val="002060"/>
                </a:solidFill>
                <a:latin typeface="Calibri"/>
                <a:ea typeface="Calibri"/>
              </a:rPr>
              <a:t> </a:t>
            </a:r>
            <a:endParaRPr lang="ru-RU" sz="3600" b="1" dirty="0" smtClean="0">
              <a:solidFill>
                <a:srgbClr val="002060"/>
              </a:solidFill>
              <a:latin typeface="Calibri"/>
              <a:ea typeface="Calibri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002060"/>
              </a:solidFill>
              <a:latin typeface="Calibri"/>
              <a:ea typeface="Calibri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Поэтому воспитание в процессе обучения рассматривается как обучение принципам жизни.</a:t>
            </a:r>
            <a:endParaRPr lang="ru-RU" sz="3600" b="1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Родина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08720"/>
            <a:ext cx="8064896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Отношение к ней проявляется </a:t>
            </a:r>
            <a:r>
              <a:rPr lang="ru-RU" b="1" dirty="0" smtClean="0">
                <a:solidFill>
                  <a:srgbClr val="002060"/>
                </a:solidFill>
              </a:rPr>
              <a:t>в: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добросовестности и ответственности,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чувстве гордости за её успехи,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озабоченности её трудностями,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желании достичь наивысших успехов в умственном развитии, чтобы принести ей пользу,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общем отношении к учению и своему учебному труду. </a:t>
            </a:r>
          </a:p>
        </p:txBody>
      </p:sp>
    </p:spTree>
    <p:extLst>
      <p:ext uri="{BB962C8B-B14F-4D97-AF65-F5344CB8AC3E}">
        <p14:creationId xmlns:p14="http://schemas.microsoft.com/office/powerpoint/2010/main" val="115108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8640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Задача 1</a:t>
            </a:r>
            <a:r>
              <a:rPr lang="ru-RU" sz="2400" b="1" dirty="0" smtClean="0">
                <a:solidFill>
                  <a:srgbClr val="002060"/>
                </a:solidFill>
              </a:rPr>
              <a:t>. Высота </a:t>
            </a:r>
            <a:r>
              <a:rPr lang="ru-RU" sz="2400" b="1" dirty="0" err="1" smtClean="0">
                <a:solidFill>
                  <a:srgbClr val="002060"/>
                </a:solidFill>
              </a:rPr>
              <a:t>Тайнццкой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башни - 38, 4 метра, Благовещенской – 30,7 метров. На сколько первая выше второй?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Задача 2. </a:t>
            </a:r>
            <a:r>
              <a:rPr lang="ru-RU" sz="2400" b="1" dirty="0">
                <a:solidFill>
                  <a:srgbClr val="002060"/>
                </a:solidFill>
              </a:rPr>
              <a:t>Высота Спасской башни до звезды – 67,3 метра. А Троицкая, тоже до звезды, на 9,05 метров выше. Вычислите высоту Троицкой башни.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39" y="3573016"/>
            <a:ext cx="2126300" cy="3105073"/>
          </a:xfrm>
          <a:prstGeom prst="rect">
            <a:avLst/>
          </a:prstGeom>
        </p:spPr>
      </p:pic>
      <p:pic>
        <p:nvPicPr>
          <p:cNvPr id="5124" name="Picture 4" descr="https://avatars.mds.yandex.net/get-altay/1975185/2a000001700e88ec7e83e4c4f585b9bd8c29/X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r="23665" b="455"/>
          <a:stretch/>
        </p:blipFill>
        <p:spPr bwMode="auto">
          <a:xfrm>
            <a:off x="122989" y="2564904"/>
            <a:ext cx="2320347" cy="34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402" r="18447" b="291"/>
          <a:stretch/>
        </p:blipFill>
        <p:spPr>
          <a:xfrm>
            <a:off x="2506476" y="2585844"/>
            <a:ext cx="2333339" cy="3435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3852" t="4262" r="7727"/>
          <a:stretch/>
        </p:blipFill>
        <p:spPr>
          <a:xfrm>
            <a:off x="4935732" y="3573016"/>
            <a:ext cx="1868515" cy="310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83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274" y="37102"/>
            <a:ext cx="71832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Эстетическое </a:t>
            </a:r>
            <a:r>
              <a:rPr lang="ru-RU" b="1" dirty="0">
                <a:solidFill>
                  <a:srgbClr val="002060"/>
                </a:solidFill>
              </a:rPr>
              <a:t>воспитание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72" y="1029879"/>
            <a:ext cx="8325396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Проводить </a:t>
            </a:r>
            <a:r>
              <a:rPr lang="ru-RU" b="1" dirty="0">
                <a:solidFill>
                  <a:srgbClr val="002060"/>
                </a:solidFill>
              </a:rPr>
              <a:t>беседы </a:t>
            </a:r>
            <a:r>
              <a:rPr lang="ru-RU" b="1" dirty="0" smtClean="0">
                <a:solidFill>
                  <a:srgbClr val="002060"/>
                </a:solidFill>
              </a:rPr>
              <a:t>о: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совершенстве математического языка,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математике </a:t>
            </a:r>
            <a:r>
              <a:rPr lang="ru-RU" sz="2800" b="1" dirty="0">
                <a:solidFill>
                  <a:srgbClr val="002060"/>
                </a:solidFill>
              </a:rPr>
              <a:t>в музыке и живописи,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архитектуре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литературе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о </a:t>
            </a:r>
            <a:r>
              <a:rPr lang="ru-RU" sz="2800" b="1" dirty="0">
                <a:solidFill>
                  <a:srgbClr val="002060"/>
                </a:solidFill>
              </a:rPr>
              <a:t>красоте её формул</a:t>
            </a:r>
            <a:r>
              <a:rPr lang="ru-RU" sz="28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связи </a:t>
            </a:r>
            <a:r>
              <a:rPr lang="ru-RU" sz="2800" b="1" dirty="0">
                <a:solidFill>
                  <a:srgbClr val="002060"/>
                </a:solidFill>
              </a:rPr>
              <a:t>математики с красотой природы.</a:t>
            </a:r>
          </a:p>
        </p:txBody>
      </p:sp>
      <p:pic>
        <p:nvPicPr>
          <p:cNvPr id="1026" name="Picture 2" descr="https://img.fotokonkurs.ru/cache/original/photos/2016/01/30/4/a55554750b7f35c164e866f6b4e7b27e/b7328a5e9180744038a324bedf1810bff3d7db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03648"/>
            <a:ext cx="2016224" cy="15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oto-samoe.ru/wp-content/uploads/2017/08/25-unikalnyh-tvoreniy-prirody-1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45" y="3075865"/>
            <a:ext cx="2026308" cy="12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0.userapi.com/c621827/v621827949/21c45/WyFVim0JY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2" y="5144679"/>
            <a:ext cx="3050140" cy="17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.wp.com/urok.1sept.ru/%D1%81%D1%82%D0%B0%D1%82%D1%8C%D0%B8/590624/presentation/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1930" r="6586" b="12585"/>
          <a:stretch/>
        </p:blipFill>
        <p:spPr bwMode="auto">
          <a:xfrm>
            <a:off x="3275856" y="5144679"/>
            <a:ext cx="2702306" cy="174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694" t="9679" r="27321" b="18082"/>
          <a:stretch/>
        </p:blipFill>
        <p:spPr>
          <a:xfrm>
            <a:off x="215303" y="37102"/>
            <a:ext cx="1601971" cy="943626"/>
          </a:xfrm>
          <a:prstGeom prst="rect">
            <a:avLst/>
          </a:prstGeom>
        </p:spPr>
      </p:pic>
      <p:pic>
        <p:nvPicPr>
          <p:cNvPr id="1034" name="Picture 10" descr="https://cloud.prezentacii.org/18/11/97608/images/screen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24608" r="8453" b="35033"/>
          <a:stretch/>
        </p:blipFill>
        <p:spPr bwMode="auto">
          <a:xfrm>
            <a:off x="6073306" y="5641585"/>
            <a:ext cx="2977465" cy="10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319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4672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Урок математики -  40 минут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</a:rPr>
              <a:t>Каждый ученик за время учебы в школе получает </a:t>
            </a:r>
            <a:r>
              <a:rPr lang="ru-RU" sz="3600" b="1" dirty="0" smtClean="0">
                <a:solidFill>
                  <a:srgbClr val="002060"/>
                </a:solidFill>
              </a:rPr>
              <a:t>около 11 000 </a:t>
            </a:r>
            <a:r>
              <a:rPr lang="ru-RU" sz="3600" b="1" dirty="0">
                <a:solidFill>
                  <a:srgbClr val="002060"/>
                </a:solidFill>
              </a:rPr>
              <a:t>уроков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Урок - главное средство </a:t>
            </a:r>
            <a:r>
              <a:rPr lang="ru-RU" sz="3600" b="1" dirty="0">
                <a:solidFill>
                  <a:srgbClr val="002060"/>
                </a:solidFill>
              </a:rPr>
              <a:t>воспитания личности наших выпускников. </a:t>
            </a:r>
          </a:p>
        </p:txBody>
      </p:sp>
      <p:pic>
        <p:nvPicPr>
          <p:cNvPr id="7170" name="Picture 2" descr="https://www.frcds.ru/wp-content/uploads/2020/10/study9-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3687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Личностные образовательные результаты: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5616624"/>
          </a:xfrm>
        </p:spPr>
        <p:txBody>
          <a:bodyPr/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a typeface="Calibri"/>
              </a:rPr>
              <a:t>Развитие: 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логического 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и критического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мышления; 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культуры 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устной и письменной речи с применением математической терминологии и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символики; 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способности 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к эмоциональному восприятию идей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математики;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воспитание 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качеств личности, обеспечивающих социальную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мобильность;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формирование 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качеств мышления, необходимых для социальной адаптации в современном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</a:rPr>
              <a:t>обществе</a:t>
            </a:r>
            <a:r>
              <a:rPr lang="ru-RU" sz="2400" b="1" dirty="0">
                <a:solidFill>
                  <a:srgbClr val="002060"/>
                </a:solidFill>
                <a:ea typeface="Calibri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48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136904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ea typeface="Calibri"/>
              </a:rPr>
              <a:t>Математика является не просто областью знаний, а существенным элементом общей культуры, языком научного восприятия мира. </a:t>
            </a:r>
            <a:endParaRPr lang="ru-RU" sz="4000" b="1" dirty="0" smtClean="0">
              <a:solidFill>
                <a:srgbClr val="002060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36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Математика   учит: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28067"/>
            <a:ext cx="8208912" cy="513723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строить   и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оптимизировать 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деятельность,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вырабатывать   и   принимать   решения,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проверять действия,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исправлять   ошибки,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различать   аргументированные   и   бездоказательные утверждения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028067"/>
            <a:ext cx="3318356" cy="18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144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2060"/>
                </a:solidFill>
              </a:rPr>
              <a:t>оспитываются   такие   черты   характера: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трудолюбие,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усидчивость,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упорство   в   преследовании   намеченной   цели,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умение   не останавливаться перед трудностями и не впадать в уныние при неудачах.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2060"/>
                </a:solidFill>
              </a:rPr>
              <a:t>оспитание осуществляется посредством четырех факторов: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Через:</a:t>
            </a:r>
          </a:p>
          <a:p>
            <a:pPr marL="457200" indent="-45720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содержание образования; </a:t>
            </a:r>
          </a:p>
          <a:p>
            <a:pPr marL="457200" indent="-45720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методы и формы обучения; </a:t>
            </a:r>
          </a:p>
          <a:p>
            <a:pPr marL="457200" indent="-45720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использование   случайно   возникших   и   специально   созданных воспитывающих ситуаций;</a:t>
            </a:r>
          </a:p>
          <a:p>
            <a:pPr marL="457200" indent="-45720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личность самого учителя (прежде всего и в наибольшей степени).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48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 экологического содержания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571612"/>
            <a:ext cx="8215370" cy="50006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В Сибири ежегодно вырубают 600 тыс. га леса, столько же гибнет от пожаров. Искусственно восстанавливают 200 тыс. га в год. Чтобы компенсировать вырубку, необходимо сажать ежегодно 1,5 млн га 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>
                <a:solidFill>
                  <a:srgbClr val="002060"/>
                </a:solidFill>
              </a:rPr>
              <a:t>Какой процент лесов восстанавливают от того, что необходимо?</a:t>
            </a:r>
          </a:p>
        </p:txBody>
      </p:sp>
      <p:pic>
        <p:nvPicPr>
          <p:cNvPr id="14338" name="Picture 2" descr="https://vesti-ua.net/uploads/posts/2016-07/1469432214_f2fe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643314"/>
            <a:ext cx="5214974" cy="2937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03483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285728"/>
            <a:ext cx="87849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Задачи, способствующих военно-патриотическому воспитанию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1571612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Максимальная скорость советского истребителя военного времени «ЯК - 3» 720 км/ч,   а   немецкого   истребителя   «</a:t>
            </a:r>
            <a:r>
              <a:rPr lang="ru-RU" sz="2400" b="1" dirty="0" err="1" smtClean="0">
                <a:solidFill>
                  <a:srgbClr val="002060"/>
                </a:solidFill>
              </a:rPr>
              <a:t>Мессершмидт</a:t>
            </a:r>
            <a:r>
              <a:rPr lang="ru-RU" sz="2400" b="1" dirty="0" smtClean="0">
                <a:solidFill>
                  <a:srgbClr val="002060"/>
                </a:solidFill>
              </a:rPr>
              <a:t>   –   109»   на   120   км/ч   меньше скорости   «ЯК-3»   и   на   30   км/ч   больше   истребителя   «Фоке – Вульф -190 - А». Найдите скорости немецких истребителей и сравните их со скоростью «ЯК-3»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pbs.twimg.com/media/Di0S61zW4AEP1F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14818"/>
            <a:ext cx="3643338" cy="2412289"/>
          </a:xfrm>
          <a:prstGeom prst="rect">
            <a:avLst/>
          </a:prstGeom>
          <a:noFill/>
        </p:spPr>
      </p:pic>
      <p:pic>
        <p:nvPicPr>
          <p:cNvPr id="13316" name="Picture 4" descr="https://a.d-cd.net/5b9802s-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214818"/>
            <a:ext cx="3643338" cy="2406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566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Восп потенц уроков матем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Восп потенц уроков матем</Template>
  <TotalTime>560</TotalTime>
  <Words>882</Words>
  <Application>Microsoft Office PowerPoint</Application>
  <PresentationFormat>Экран (4:3)</PresentationFormat>
  <Paragraphs>111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Восп потенц уроков матем</vt:lpstr>
      <vt:lpstr>Воспитательный потенциал уроков математики.</vt:lpstr>
      <vt:lpstr>Презентация PowerPoint</vt:lpstr>
      <vt:lpstr>Личностные образовательные результаты:</vt:lpstr>
      <vt:lpstr>Презентация PowerPoint</vt:lpstr>
      <vt:lpstr>Математика   учит: </vt:lpstr>
      <vt:lpstr>Воспитываются   такие   черты   характера: </vt:lpstr>
      <vt:lpstr>Воспитание осуществляется посредством четырех факторов:</vt:lpstr>
      <vt:lpstr>Задачи экологического содержания</vt:lpstr>
      <vt:lpstr>Задачи, способствующих военно-патриотическому воспитанию</vt:lpstr>
      <vt:lpstr>Презентация PowerPoint</vt:lpstr>
      <vt:lpstr>Презентация PowerPoint</vt:lpstr>
      <vt:lpstr>«Другие люди»</vt:lpstr>
      <vt:lpstr>Собственное «Я»</vt:lpstr>
      <vt:lpstr>Презентация PowerPoint</vt:lpstr>
      <vt:lpstr>Общество и коллектив</vt:lpstr>
      <vt:lpstr>Бережное отношение </vt:lpstr>
      <vt:lpstr>Презентация PowerPoint</vt:lpstr>
      <vt:lpstr>Задачи о труде людей </vt:lpstr>
      <vt:lpstr>Презентация PowerPoint</vt:lpstr>
      <vt:lpstr>Родина</vt:lpstr>
      <vt:lpstr>Презентация PowerPoint</vt:lpstr>
      <vt:lpstr>Эстетическое воспитание </vt:lpstr>
      <vt:lpstr>Урок математики -  40 минут </vt:lpstr>
    </vt:vector>
  </TitlesOfParts>
  <Company>ГБОУ АО "Северодвинская СКОШИ"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Воспитательный потенциал уроков математики.</dc:title>
  <dc:creator>Kab113</dc:creator>
  <cp:lastModifiedBy>Kab113</cp:lastModifiedBy>
  <cp:revision>40</cp:revision>
  <dcterms:created xsi:type="dcterms:W3CDTF">2022-04-12T07:03:55Z</dcterms:created>
  <dcterms:modified xsi:type="dcterms:W3CDTF">2022-04-22T18:31:11Z</dcterms:modified>
</cp:coreProperties>
</file>