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Разработка оценочного модуля к рабочей программе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Консультация дл</a:t>
            </a:r>
            <a:r>
              <a:rPr lang="ru-RU" b="1" dirty="0">
                <a:solidFill>
                  <a:schemeClr val="tx1"/>
                </a:solidFill>
              </a:rPr>
              <a:t>я учителей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sz="2400" b="1" dirty="0" smtClean="0">
                <a:solidFill>
                  <a:schemeClr val="tx1"/>
                </a:solidFill>
              </a:rPr>
              <a:t>19 октября 2023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7990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b="1" dirty="0" smtClean="0">
                <a:solidFill>
                  <a:srgbClr val="002060"/>
                </a:solidFill>
              </a:rPr>
              <a:t>Требования </a:t>
            </a:r>
            <a:r>
              <a:rPr lang="ru-RU" sz="3600" b="1" dirty="0">
                <a:solidFill>
                  <a:srgbClr val="002060"/>
                </a:solidFill>
              </a:rPr>
              <a:t>к выставлению отметок за промежуточную аттестацию </a:t>
            </a:r>
            <a:br>
              <a:rPr lang="ru-RU" sz="3600" b="1" dirty="0">
                <a:solidFill>
                  <a:srgbClr val="002060"/>
                </a:solidFill>
              </a:rPr>
            </a:b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55000" lnSpcReduction="20000"/>
          </a:bodyPr>
          <a:lstStyle/>
          <a:p>
            <a:r>
              <a:rPr lang="ru-RU" sz="3600" dirty="0"/>
              <a:t>При оценивании планируемых результатов обучения химии </a:t>
            </a:r>
            <a:r>
              <a:rPr lang="ru-RU" sz="3600" dirty="0" smtClean="0"/>
              <a:t>учащихся</a:t>
            </a:r>
          </a:p>
          <a:p>
            <a:pPr marL="0" indent="0">
              <a:buNone/>
            </a:pPr>
            <a:r>
              <a:rPr lang="ru-RU" sz="3600" dirty="0" smtClean="0"/>
              <a:t>с </a:t>
            </a:r>
            <a:r>
              <a:rPr lang="ru-RU" sz="3600" dirty="0"/>
              <a:t>НОДА </a:t>
            </a:r>
            <a:r>
              <a:rPr lang="ru-RU" sz="3600" dirty="0" smtClean="0"/>
              <a:t>  учитываются </a:t>
            </a:r>
            <a:r>
              <a:rPr lang="ru-RU" sz="3600" dirty="0"/>
              <a:t>такие индивидуальные особенности их развития, как: </a:t>
            </a: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уровень </a:t>
            </a:r>
            <a:r>
              <a:rPr lang="ru-RU" sz="3600" dirty="0"/>
              <a:t>развития моторики рук</a:t>
            </a:r>
            <a:r>
              <a:rPr lang="ru-RU" sz="3600" dirty="0" smtClean="0"/>
              <a:t>,</a:t>
            </a:r>
          </a:p>
          <a:p>
            <a:pPr>
              <a:buFontTx/>
              <a:buChar char="-"/>
            </a:pPr>
            <a:r>
              <a:rPr lang="ru-RU" sz="3600" dirty="0" smtClean="0"/>
              <a:t> </a:t>
            </a:r>
            <a:r>
              <a:rPr lang="ru-RU" sz="3600" dirty="0"/>
              <a:t>уровень владения устной экспрессивной речью, </a:t>
            </a: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уровень </a:t>
            </a:r>
            <a:r>
              <a:rPr lang="ru-RU" sz="3600" dirty="0"/>
              <a:t>работоспособности на уроке (истощаемость центральной нервной системы).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smtClean="0"/>
              <a:t>Исходя </a:t>
            </a:r>
            <a:r>
              <a:rPr lang="ru-RU" sz="3600" dirty="0"/>
              <a:t>из этого, для учащихся </a:t>
            </a:r>
            <a:r>
              <a:rPr lang="ru-RU" sz="3600" dirty="0" smtClean="0"/>
              <a:t>используются  индивидуальные </a:t>
            </a:r>
            <a:r>
              <a:rPr lang="ru-RU" sz="3600" dirty="0"/>
              <a:t>формы контроля результатов обучения химии. При сниженной работоспособности, выраженных нарушениях моторики рук </a:t>
            </a:r>
            <a:r>
              <a:rPr lang="ru-RU" sz="3600" dirty="0" smtClean="0"/>
              <a:t>  увеличивается временя </a:t>
            </a:r>
            <a:r>
              <a:rPr lang="ru-RU" sz="3600" dirty="0"/>
              <a:t>для выполнения контрольных и самостоятельных работ. Контрольные, самостоятельные и практические работы </a:t>
            </a:r>
            <a:r>
              <a:rPr lang="ru-RU" sz="3600" dirty="0" smtClean="0"/>
              <a:t> могут </a:t>
            </a:r>
            <a:r>
              <a:rPr lang="ru-RU" sz="3600" dirty="0"/>
              <a:t>предлагаться с использованием электронных систем тестирования, иного программного обеспечения, обеспечивающего персонифицированный учет учебных достижений обучающихся. Текущий контроль в форме устного опроса при низком качестве устной экспрессивной речи учащихся </a:t>
            </a:r>
            <a:r>
              <a:rPr lang="ru-RU" sz="3600" dirty="0" smtClean="0"/>
              <a:t>  заменяется </a:t>
            </a:r>
            <a:r>
              <a:rPr lang="ru-RU" sz="3600" dirty="0"/>
              <a:t>письменными формами.</a:t>
            </a:r>
          </a:p>
        </p:txBody>
      </p:sp>
    </p:spTree>
    <p:extLst>
      <p:ext uri="{BB962C8B-B14F-4D97-AF65-F5344CB8AC3E}">
        <p14:creationId xmlns:p14="http://schemas.microsoft.com/office/powerpoint/2010/main" val="8484904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График </a:t>
            </a:r>
            <a:r>
              <a:rPr lang="ru-RU" b="1" dirty="0">
                <a:solidFill>
                  <a:srgbClr val="002060"/>
                </a:solidFill>
              </a:rPr>
              <a:t>контрольных мероприятий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7591829"/>
              </p:ext>
            </p:extLst>
          </p:nvPr>
        </p:nvGraphicFramePr>
        <p:xfrm>
          <a:off x="457200" y="1600200"/>
          <a:ext cx="8229600" cy="30754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8496"/>
                <a:gridCol w="4464496"/>
                <a:gridCol w="23866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Класс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Контрольное мероприятие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Дата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        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Стартовая диагностическая работа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12.09.23</a:t>
                      </a: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Практическая работа № 1 «Правила техники безопасности и некоторые виды работ в кабинете химии»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14.09.23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Контрольная работа по теме «Вещества и химические реакции»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16.11.23</a:t>
                      </a:r>
                    </a:p>
                  </a:txBody>
                  <a:tcPr marL="68580" marR="68580" marT="0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          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Входная диагностическая работа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+mn-lt"/>
                          <a:ea typeface="Calibri"/>
                          <a:cs typeface="Times New Roman"/>
                        </a:rPr>
                        <a:t>05.09.23</a:t>
                      </a: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Контрольная работа по теме «Основные классы неорганических соединений»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21.11.23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25745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Нормативная база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001419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Федеральный закон №273-ФЗ от 29.12.2012 №273-ФЗ «Об образовании в РФ»</a:t>
            </a:r>
          </a:p>
          <a:p>
            <a:r>
              <a:rPr lang="ru-RU" sz="1800" dirty="0" smtClean="0"/>
              <a:t>Федеральные государственные стандарты общего образования </a:t>
            </a:r>
          </a:p>
          <a:p>
            <a:r>
              <a:rPr lang="ru-RU" sz="1800" dirty="0" smtClean="0"/>
              <a:t>Федеральные образовательные программы </a:t>
            </a:r>
          </a:p>
          <a:p>
            <a:r>
              <a:rPr lang="ru-RU" sz="1800" dirty="0" smtClean="0"/>
              <a:t>Приказ </a:t>
            </a:r>
            <a:r>
              <a:rPr lang="ru-RU" sz="1800" dirty="0" err="1" smtClean="0"/>
              <a:t>Минпросвещения</a:t>
            </a:r>
            <a:r>
              <a:rPr lang="ru-RU" sz="1800" dirty="0" smtClean="0"/>
              <a:t>  России от 22.03.2021г. «Об утверждении порядка организации и осуществления образовательной деятельности по основным общеобразовательным программам – программам начального общего, основного общего и среднего общего образования»</a:t>
            </a:r>
          </a:p>
          <a:p>
            <a:r>
              <a:rPr lang="ru-RU" sz="1800" dirty="0" smtClean="0"/>
              <a:t>Письмо </a:t>
            </a:r>
            <a:r>
              <a:rPr lang="ru-RU" sz="1800" dirty="0" err="1" smtClean="0"/>
              <a:t>Минпросвещения</a:t>
            </a:r>
            <a:r>
              <a:rPr lang="ru-RU" sz="1800" dirty="0" smtClean="0"/>
              <a:t> России от 13.01.2023 № 03-49 «Методические рекомендации по системе оценки достижения обучающимися планируемых результатов освоения программ начального, общего, основного общего и среднего общего образования.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7812101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Оценочные процедуры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85000" lnSpcReduction="20000"/>
          </a:bodyPr>
          <a:lstStyle/>
          <a:p>
            <a:r>
              <a:rPr lang="ru-RU" sz="2000" b="1" i="1" dirty="0" smtClean="0"/>
              <a:t>Диагностика</a:t>
            </a:r>
            <a:r>
              <a:rPr lang="ru-RU" sz="2000" i="1" dirty="0" smtClean="0"/>
              <a:t> – </a:t>
            </a:r>
            <a:r>
              <a:rPr lang="ru-RU" sz="2000" dirty="0" smtClean="0"/>
              <a:t>контрольный замер, срез</a:t>
            </a:r>
          </a:p>
          <a:p>
            <a:r>
              <a:rPr lang="ru-RU" sz="2000" b="1" i="1" dirty="0" smtClean="0"/>
              <a:t>Мониторинг </a:t>
            </a:r>
            <a:r>
              <a:rPr lang="ru-RU" sz="2000" i="1" dirty="0" smtClean="0"/>
              <a:t>– </a:t>
            </a:r>
            <a:r>
              <a:rPr lang="ru-RU" sz="2000" dirty="0" smtClean="0"/>
              <a:t>систематическое стандартизированное наблюдение за состоянием образования и динамикой изменений его результатов</a:t>
            </a:r>
          </a:p>
          <a:p>
            <a:r>
              <a:rPr lang="ru-RU" sz="2000" b="1" i="1" dirty="0" smtClean="0"/>
              <a:t>Критерий </a:t>
            </a:r>
            <a:r>
              <a:rPr lang="ru-RU" sz="2000" i="1" dirty="0" smtClean="0"/>
              <a:t>– </a:t>
            </a:r>
            <a:r>
              <a:rPr lang="ru-RU" sz="2000" dirty="0" smtClean="0"/>
              <a:t>признак, на основании которого производится оценка, классификация оцениваемого объекта</a:t>
            </a:r>
          </a:p>
          <a:p>
            <a:r>
              <a:rPr lang="ru-RU" sz="2000" b="1" i="1" dirty="0" smtClean="0"/>
              <a:t>Измерение</a:t>
            </a:r>
            <a:r>
              <a:rPr lang="ru-RU" sz="2000" i="1" dirty="0" smtClean="0"/>
              <a:t>- </a:t>
            </a:r>
            <a:r>
              <a:rPr lang="ru-RU" sz="2000" dirty="0" smtClean="0"/>
              <a:t>оценка уровня образовательных достижений с помощью </a:t>
            </a:r>
            <a:r>
              <a:rPr lang="ru-RU" sz="2000" dirty="0" err="1" smtClean="0"/>
              <a:t>КИМов</a:t>
            </a:r>
            <a:r>
              <a:rPr lang="ru-RU" sz="2000" dirty="0" smtClean="0"/>
              <a:t>, имеющих стандартизированную форму, содержание которых соответствует реализуемым программам.</a:t>
            </a:r>
          </a:p>
          <a:p>
            <a:r>
              <a:rPr lang="ru-RU" sz="2000" b="1" i="1" dirty="0" smtClean="0"/>
              <a:t>Стартовая диагностика </a:t>
            </a:r>
            <a:r>
              <a:rPr lang="ru-RU" sz="2000" i="1" dirty="0" smtClean="0"/>
              <a:t>– </a:t>
            </a:r>
            <a:r>
              <a:rPr lang="ru-RU" sz="2000" dirty="0" smtClean="0"/>
              <a:t>процедура оценки готовности к обучению на каждом уровне общего образования</a:t>
            </a:r>
          </a:p>
          <a:p>
            <a:r>
              <a:rPr lang="ru-RU" sz="2000" b="1" i="1" dirty="0" smtClean="0"/>
              <a:t>Текущая оценка </a:t>
            </a:r>
            <a:r>
              <a:rPr lang="ru-RU" sz="2000" i="1" dirty="0" smtClean="0"/>
              <a:t>– </a:t>
            </a:r>
            <a:r>
              <a:rPr lang="ru-RU" sz="2000" dirty="0" smtClean="0"/>
              <a:t>процедура оценки индивидуального продвижения в освоении программы </a:t>
            </a:r>
            <a:r>
              <a:rPr lang="ru-RU" sz="2000" dirty="0"/>
              <a:t>учебного предмета и определяемую учителем в соответствии с целями изучения тематического раздела, учебного модуля, учебного периода и пр.</a:t>
            </a:r>
            <a:endParaRPr lang="ru-RU" sz="2000" dirty="0" smtClean="0"/>
          </a:p>
          <a:p>
            <a:r>
              <a:rPr lang="ru-RU" sz="2000" b="1" i="1" dirty="0" smtClean="0"/>
              <a:t>Тематическая оценка </a:t>
            </a:r>
            <a:r>
              <a:rPr lang="ru-RU" sz="2000" i="1" dirty="0" smtClean="0"/>
              <a:t>– </a:t>
            </a:r>
            <a:r>
              <a:rPr lang="ru-RU" sz="2000" dirty="0" smtClean="0"/>
              <a:t>процедура оценки уровня достижения тематических планируемых результатов по предмету</a:t>
            </a:r>
          </a:p>
          <a:p>
            <a:r>
              <a:rPr lang="ru-RU" sz="2000" b="1" i="1" dirty="0" smtClean="0"/>
              <a:t>Комплексная   работа -  </a:t>
            </a:r>
            <a:r>
              <a:rPr lang="ru-RU" sz="2000" dirty="0" smtClean="0"/>
              <a:t>процедура оценки   </a:t>
            </a:r>
            <a:r>
              <a:rPr lang="ru-RU" sz="2000" dirty="0"/>
              <a:t>достижения обучающимися предметных и </a:t>
            </a:r>
            <a:r>
              <a:rPr lang="ru-RU" sz="2000" dirty="0" err="1"/>
              <a:t>метапредметных</a:t>
            </a:r>
            <a:r>
              <a:rPr lang="ru-RU" sz="2000" dirty="0"/>
              <a:t> образовательных </a:t>
            </a:r>
            <a:r>
              <a:rPr lang="ru-RU" sz="2000" dirty="0" smtClean="0"/>
              <a:t>результатов</a:t>
            </a:r>
          </a:p>
          <a:p>
            <a:r>
              <a:rPr lang="ru-RU" sz="2000" b="1" i="1" dirty="0" smtClean="0"/>
              <a:t>.</a:t>
            </a:r>
            <a:r>
              <a:rPr lang="ru-RU" sz="2000" b="1" i="1" dirty="0"/>
              <a:t>Промежуточная </a:t>
            </a:r>
            <a:r>
              <a:rPr lang="ru-RU" sz="2000" b="1" i="1" dirty="0" smtClean="0"/>
              <a:t>аттестация </a:t>
            </a:r>
            <a:r>
              <a:rPr lang="ru-RU" sz="2000" i="1" dirty="0" smtClean="0"/>
              <a:t>– </a:t>
            </a:r>
            <a:r>
              <a:rPr lang="ru-RU" sz="2000" dirty="0" smtClean="0"/>
              <a:t>процедура аттестации обучающихся в конце каждой четверти (полугодия) и в конце года по каждому  изучаемому предмету</a:t>
            </a:r>
          </a:p>
          <a:p>
            <a:r>
              <a:rPr lang="ru-RU" sz="2000" b="1" i="1" dirty="0" smtClean="0"/>
              <a:t>Государственная итоговая аттестация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34423267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Особенности оценки предметных результатов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/>
              <a:t>Оценка предметных результатов </a:t>
            </a:r>
            <a:r>
              <a:rPr lang="ru-RU" sz="2400" dirty="0" smtClean="0"/>
              <a:t>ведётся </a:t>
            </a:r>
            <a:r>
              <a:rPr lang="ru-RU" sz="2400" dirty="0"/>
              <a:t>каждым педагогическим работником в ходе процедур текущей, промежуточной и итоговой оценки, а также администрацией образовательной организации в ходе </a:t>
            </a:r>
            <a:r>
              <a:rPr lang="ru-RU" sz="2400" dirty="0" err="1"/>
              <a:t>внутришкольного</a:t>
            </a:r>
            <a:r>
              <a:rPr lang="ru-RU" sz="2400" dirty="0"/>
              <a:t> мониторинга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В связи с обновлением ФГОС общего образования при определении содержания оценки предметных результатов необходимо обратить внимание на новые компоненты содержания по каждому учебному предмету и на обязательные планируемые результаты на конец каждого учебного года, отражённые во ФГОС общего образования и </a:t>
            </a:r>
            <a:r>
              <a:rPr lang="ru-RU" sz="2400" dirty="0" smtClean="0"/>
              <a:t>федеральных </a:t>
            </a:r>
            <a:r>
              <a:rPr lang="ru-RU" sz="2400" dirty="0"/>
              <a:t>основных общеобразовательных программах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48499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Требования к заданиям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/>
              <a:t>использование изучаемого материала при решении учебных задач, различающихся сложностью предметного </a:t>
            </a:r>
            <a:r>
              <a:rPr lang="ru-RU" sz="2800" dirty="0" smtClean="0"/>
              <a:t>содержания;</a:t>
            </a:r>
          </a:p>
          <a:p>
            <a:r>
              <a:rPr lang="ru-RU" sz="2800" dirty="0" smtClean="0"/>
              <a:t>сочетание </a:t>
            </a:r>
            <a:r>
              <a:rPr lang="ru-RU" sz="2800" dirty="0"/>
              <a:t>универсальных познавательных действий и операций, использование специфических для предмета способов действий и видов деятельности по получению нового знания, его интерпретации, применению и преобразованию при решении учебных задач/проблем, в том числе в ходе поисковой деятельности, учебно-исследовательской и учебно-проектной деятельности; </a:t>
            </a:r>
            <a:endParaRPr lang="ru-RU" sz="2800" dirty="0" smtClean="0"/>
          </a:p>
          <a:p>
            <a:r>
              <a:rPr lang="ru-RU" sz="2800" dirty="0" smtClean="0"/>
              <a:t>осознанное </a:t>
            </a:r>
            <a:r>
              <a:rPr lang="ru-RU" sz="2800" dirty="0"/>
              <a:t>использование приобретённых знаний и способов действий при решении </a:t>
            </a:r>
            <a:r>
              <a:rPr lang="ru-RU" sz="2800" dirty="0" err="1"/>
              <a:t>внеучебных</a:t>
            </a:r>
            <a:r>
              <a:rPr lang="ru-RU" sz="2800" dirty="0"/>
              <a:t> проблем, различающихся сложностью предметного содержания, читательских умений, контекста, а также сочетание когнитивных операций.</a:t>
            </a:r>
          </a:p>
        </p:txBody>
      </p:sp>
    </p:spTree>
    <p:extLst>
      <p:ext uri="{BB962C8B-B14F-4D97-AF65-F5344CB8AC3E}">
        <p14:creationId xmlns:p14="http://schemas.microsoft.com/office/powerpoint/2010/main" val="18224903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Критерии оценки предметных результатов (из ФАОП)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Для оценки предметных результатов используются критерии: знание и понимание, применение, функциональность.</a:t>
            </a:r>
          </a:p>
          <a:p>
            <a:r>
              <a:rPr lang="ru-RU" sz="2000" dirty="0" smtClean="0"/>
              <a:t>Критерий </a:t>
            </a:r>
            <a:r>
              <a:rPr lang="ru-RU" sz="2000" b="1" dirty="0"/>
              <a:t>«знание и понимание» </a:t>
            </a:r>
            <a:r>
              <a:rPr lang="ru-RU" sz="2000" dirty="0"/>
              <a:t>включает знание и понимание роли изучаемой области знания и (или) вида деятельности в различных контекстах, знание и понимание терминологии, понятий и идей, а также процедурных знаний или алгоритмов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Критерий </a:t>
            </a:r>
            <a:r>
              <a:rPr lang="ru-RU" sz="2000" b="1" dirty="0"/>
              <a:t>«применение» </a:t>
            </a:r>
            <a:r>
              <a:rPr lang="ru-RU" sz="2000" dirty="0"/>
              <a:t>включает:</a:t>
            </a:r>
          </a:p>
          <a:p>
            <a:pPr marL="0" indent="0">
              <a:buNone/>
            </a:pPr>
            <a:r>
              <a:rPr lang="ru-RU" sz="2000" dirty="0" smtClean="0"/>
              <a:t>-  использование </a:t>
            </a:r>
            <a:r>
              <a:rPr lang="ru-RU" sz="2000" dirty="0"/>
              <a:t>изучаемого материала при решении учебных задач, различающихся сложностью предметного содержания, сочетанием универсальных познавательных действий и операций, степенью проработанности в учебном процессе;</a:t>
            </a:r>
          </a:p>
          <a:p>
            <a:pPr marL="0" indent="0">
              <a:buNone/>
            </a:pPr>
            <a:r>
              <a:rPr lang="ru-RU" sz="2000" dirty="0" smtClean="0"/>
              <a:t>-  использование </a:t>
            </a:r>
            <a:r>
              <a:rPr lang="ru-RU" sz="2000" dirty="0"/>
              <a:t>специфических для предмета способов действий и видов деятельности по получению нового знания, его интерпретации, применению и преобразованию при решении учебных задач или проблем, в том числе в ходе поисковой деятельности, учебно-исследовательской и учебно-проектной деятельности.</a:t>
            </a:r>
          </a:p>
          <a:p>
            <a:endParaRPr lang="ru-RU" sz="20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694443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Критерии оценки предметных результатов (из ФАОП)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Критерий </a:t>
            </a:r>
            <a:r>
              <a:rPr lang="ru-RU" sz="2000" b="1" dirty="0"/>
              <a:t>«функциональность» </a:t>
            </a:r>
            <a:r>
              <a:rPr lang="ru-RU" sz="2000" dirty="0"/>
              <a:t>включает осознанное использование приобретенных знаний и способов действий при решении </a:t>
            </a:r>
            <a:r>
              <a:rPr lang="ru-RU" sz="2000" dirty="0" err="1"/>
              <a:t>внеучебных</a:t>
            </a:r>
            <a:r>
              <a:rPr lang="ru-RU" sz="2000" dirty="0"/>
              <a:t> проблем, различающихся сложностью предметного содержания, читательских умений, контекста, а также сочетанием когнитивных операций.</a:t>
            </a:r>
          </a:p>
          <a:p>
            <a:pPr marL="0" indent="0">
              <a:buNone/>
            </a:pPr>
            <a:r>
              <a:rPr lang="ru-RU" sz="2000" dirty="0" smtClean="0"/>
              <a:t>Оценка </a:t>
            </a:r>
            <a:r>
              <a:rPr lang="ru-RU" sz="2000" dirty="0"/>
              <a:t>функциональной грамотности направлена на выявление способности обучающихся применять предметные знания и умения во </a:t>
            </a:r>
            <a:r>
              <a:rPr lang="ru-RU" sz="2000" dirty="0" err="1"/>
              <a:t>внеучебной</a:t>
            </a:r>
            <a:r>
              <a:rPr lang="ru-RU" sz="2000" dirty="0"/>
              <a:t> ситуации, в реальной жизни.</a:t>
            </a:r>
          </a:p>
          <a:p>
            <a:r>
              <a:rPr lang="ru-RU" sz="2000" dirty="0" smtClean="0"/>
              <a:t>Оценка </a:t>
            </a:r>
            <a:r>
              <a:rPr lang="ru-RU" sz="2000" dirty="0"/>
              <a:t>предметных результатов осуществляется педагогическим работником в ходе процедур </a:t>
            </a:r>
            <a:r>
              <a:rPr lang="ru-RU" sz="2000" b="1" dirty="0"/>
              <a:t>текущего, тематического, промежуточного и итогового контроля.</a:t>
            </a:r>
          </a:p>
          <a:p>
            <a:r>
              <a:rPr lang="ru-RU" sz="2000" dirty="0" smtClean="0"/>
              <a:t>    </a:t>
            </a:r>
            <a:r>
              <a:rPr lang="ru-RU" sz="2000" b="1" dirty="0" smtClean="0"/>
              <a:t>Особенности </a:t>
            </a:r>
            <a:r>
              <a:rPr lang="ru-RU" sz="2000" b="1" dirty="0"/>
              <a:t>оценки по отдельному учебному предмету фиксируются в приложении к </a:t>
            </a:r>
            <a:r>
              <a:rPr lang="ru-RU" sz="2000" b="1" dirty="0" smtClean="0"/>
              <a:t>АООП.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467887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Описание оценки предметных результатов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000" dirty="0"/>
              <a:t>список итоговых планируемых результатов с указанием этапов их формирования и способов оценки (например, текущая (тематическая), устно (письменно), практика);</a:t>
            </a:r>
          </a:p>
          <a:p>
            <a:r>
              <a:rPr lang="ru-RU" sz="3000" dirty="0"/>
              <a:t>требования к выставлению отметок за промежуточную аттестацию (при необходимости с учетом степени значимости отметок за отдельные оценочные процедуры);</a:t>
            </a:r>
          </a:p>
          <a:p>
            <a:r>
              <a:rPr lang="ru-RU" sz="3000" dirty="0"/>
              <a:t>график контрольных мероприятий.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6117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Список </a:t>
            </a:r>
            <a:r>
              <a:rPr lang="ru-RU" sz="2000" b="1" dirty="0">
                <a:solidFill>
                  <a:srgbClr val="002060"/>
                </a:solidFill>
              </a:rPr>
              <a:t>итоговых планируемых </a:t>
            </a:r>
            <a:r>
              <a:rPr lang="ru-RU" sz="2000" b="1" dirty="0" smtClean="0">
                <a:solidFill>
                  <a:srgbClr val="002060"/>
                </a:solidFill>
              </a:rPr>
              <a:t>результатов </a:t>
            </a:r>
            <a:r>
              <a:rPr lang="ru-RU" sz="2000" b="1" dirty="0">
                <a:solidFill>
                  <a:srgbClr val="002060"/>
                </a:solidFill>
              </a:rPr>
              <a:t>с указанием этапов их формирования </a:t>
            </a:r>
            <a:r>
              <a:rPr lang="ru-RU" sz="2000" b="1" dirty="0" smtClean="0">
                <a:solidFill>
                  <a:srgbClr val="002060"/>
                </a:solidFill>
              </a:rPr>
              <a:t>и </a:t>
            </a:r>
            <a:r>
              <a:rPr lang="ru-RU" sz="2000" b="1" dirty="0">
                <a:solidFill>
                  <a:srgbClr val="002060"/>
                </a:solidFill>
              </a:rPr>
              <a:t>способов оценки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738923"/>
              </p:ext>
            </p:extLst>
          </p:nvPr>
        </p:nvGraphicFramePr>
        <p:xfrm>
          <a:off x="395536" y="1124744"/>
          <a:ext cx="8147248" cy="557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6848"/>
                <a:gridCol w="1728192"/>
                <a:gridCol w="187220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Планируемые результаты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Этап формирования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 оценки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•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раскрывать смысл основных химических понятий: атом, молекула, химический элемент, простое вещество, сложное вещество, смесь (однородная и неоднородная), валентность, 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течение учебного</a:t>
                      </a:r>
                      <a:r>
                        <a:rPr lang="ru-RU" baseline="0" dirty="0" smtClean="0"/>
                        <a:t> года/1 четверть/тема 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Химический диктант, тематический контроль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•следовать правилам пользования химической посудой и лабораторным</a:t>
                      </a:r>
                    </a:p>
                    <a:p>
                      <a:r>
                        <a:rPr lang="ru-RU" dirty="0" smtClean="0"/>
                        <a:t>оборудованием, а также правилам обращения с веществами в соответствии с инструкциями по выполнению лабораторных химических опытов 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течение учебного года/1 четверть/тема ….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Практическая работа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•описывать и характеризовать табличную форму Периодической системы химических</a:t>
                      </a:r>
                    </a:p>
                    <a:p>
                      <a:r>
                        <a:rPr lang="ru-RU" dirty="0" smtClean="0"/>
                        <a:t>элементов: различать понятия «главная подгруппа (А-группа)» и «побочная подгруппа (Б-группа)», малые и большие периоды, 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течение учебного года/1 четверть/тема ….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Устный опрос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2225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995</Words>
  <Application>Microsoft Office PowerPoint</Application>
  <PresentationFormat>Экран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Разработка оценочного модуля к рабочей программе</vt:lpstr>
      <vt:lpstr>Нормативная база</vt:lpstr>
      <vt:lpstr>Оценочные процедуры</vt:lpstr>
      <vt:lpstr>Особенности оценки предметных результатов</vt:lpstr>
      <vt:lpstr>Требования к заданиям</vt:lpstr>
      <vt:lpstr>Критерии оценки предметных результатов (из ФАОП)</vt:lpstr>
      <vt:lpstr>Критерии оценки предметных результатов (из ФАОП)</vt:lpstr>
      <vt:lpstr>Описание оценки предметных результатов </vt:lpstr>
      <vt:lpstr>Список итоговых планируемых результатов с указанием этапов их формирования и способов оценки</vt:lpstr>
      <vt:lpstr> Требования к выставлению отметок за промежуточную аттестацию  </vt:lpstr>
      <vt:lpstr>График контрольных мероприятий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оценочного модуля к рабочей программе</dc:title>
  <dc:creator>ЗамдикУР</dc:creator>
  <cp:lastModifiedBy>ЗамдикУР</cp:lastModifiedBy>
  <cp:revision>12</cp:revision>
  <dcterms:created xsi:type="dcterms:W3CDTF">2023-10-19T07:04:13Z</dcterms:created>
  <dcterms:modified xsi:type="dcterms:W3CDTF">2023-10-19T09:27:54Z</dcterms:modified>
</cp:coreProperties>
</file>