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65" r:id="rId3"/>
    <p:sldId id="266" r:id="rId4"/>
    <p:sldId id="260" r:id="rId5"/>
    <p:sldId id="259" r:id="rId6"/>
    <p:sldId id="257" r:id="rId7"/>
    <p:sldId id="267" r:id="rId8"/>
    <p:sldId id="268" r:id="rId9"/>
    <p:sldId id="269" r:id="rId10"/>
    <p:sldId id="270" r:id="rId11"/>
    <p:sldId id="275" r:id="rId12"/>
    <p:sldId id="282" r:id="rId13"/>
    <p:sldId id="271" r:id="rId14"/>
    <p:sldId id="272" r:id="rId15"/>
    <p:sldId id="281" r:id="rId16"/>
    <p:sldId id="273" r:id="rId17"/>
    <p:sldId id="274" r:id="rId18"/>
    <p:sldId id="276" r:id="rId19"/>
    <p:sldId id="277" r:id="rId20"/>
    <p:sldId id="278" r:id="rId21"/>
    <p:sldId id="279" r:id="rId22"/>
    <p:sldId id="262" r:id="rId23"/>
    <p:sldId id="280" r:id="rId24"/>
    <p:sldId id="264" r:id="rId25"/>
    <p:sldId id="283" r:id="rId26"/>
    <p:sldId id="284" r:id="rId27"/>
    <p:sldId id="285" r:id="rId28"/>
    <p:sldId id="286" r:id="rId29"/>
    <p:sldId id="288" r:id="rId30"/>
    <p:sldId id="263" r:id="rId3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14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56BCB-7D2F-4332-9322-BBD47061F8F4}" type="datetimeFigureOut">
              <a:rPr lang="ru-RU" smtClean="0"/>
              <a:t>22.11.2018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A45F24-0B6D-455A-B2BE-79973EE8A91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765959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56BCB-7D2F-4332-9322-BBD47061F8F4}" type="datetimeFigureOut">
              <a:rPr lang="ru-RU" smtClean="0"/>
              <a:t>22.11.2018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A45F24-0B6D-455A-B2BE-79973EE8A91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2049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56BCB-7D2F-4332-9322-BBD47061F8F4}" type="datetimeFigureOut">
              <a:rPr lang="ru-RU" smtClean="0"/>
              <a:t>22.11.2018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A45F24-0B6D-455A-B2BE-79973EE8A91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933906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56BCB-7D2F-4332-9322-BBD47061F8F4}" type="datetimeFigureOut">
              <a:rPr lang="ru-RU" smtClean="0"/>
              <a:t>22.11.2018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A45F24-0B6D-455A-B2BE-79973EE8A91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785488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56BCB-7D2F-4332-9322-BBD47061F8F4}" type="datetimeFigureOut">
              <a:rPr lang="ru-RU" smtClean="0"/>
              <a:t>22.11.2018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A45F24-0B6D-455A-B2BE-79973EE8A91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288125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56BCB-7D2F-4332-9322-BBD47061F8F4}" type="datetimeFigureOut">
              <a:rPr lang="ru-RU" smtClean="0"/>
              <a:t>22.11.2018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A45F24-0B6D-455A-B2BE-79973EE8A91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971943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56BCB-7D2F-4332-9322-BBD47061F8F4}" type="datetimeFigureOut">
              <a:rPr lang="ru-RU" smtClean="0"/>
              <a:t>22.11.2018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A45F24-0B6D-455A-B2BE-79973EE8A91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462687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56BCB-7D2F-4332-9322-BBD47061F8F4}" type="datetimeFigureOut">
              <a:rPr lang="ru-RU" smtClean="0"/>
              <a:t>22.11.2018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A45F24-0B6D-455A-B2BE-79973EE8A91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407087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56BCB-7D2F-4332-9322-BBD47061F8F4}" type="datetimeFigureOut">
              <a:rPr lang="ru-RU" smtClean="0"/>
              <a:t>22.11.2018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A45F24-0B6D-455A-B2BE-79973EE8A91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666429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56BCB-7D2F-4332-9322-BBD47061F8F4}" type="datetimeFigureOut">
              <a:rPr lang="ru-RU" smtClean="0"/>
              <a:t>22.11.2018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A45F24-0B6D-455A-B2BE-79973EE8A91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152647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56BCB-7D2F-4332-9322-BBD47061F8F4}" type="datetimeFigureOut">
              <a:rPr lang="ru-RU" smtClean="0"/>
              <a:t>22.11.2018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A45F24-0B6D-455A-B2BE-79973EE8A91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075272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056BCB-7D2F-4332-9322-BBD47061F8F4}" type="datetimeFigureOut">
              <a:rPr lang="ru-RU" smtClean="0"/>
              <a:t>22.11.2018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A45F24-0B6D-455A-B2BE-79973EE8A91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275536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196752"/>
            <a:ext cx="7772400" cy="2448272"/>
          </a:xfrm>
        </p:spPr>
        <p:txBody>
          <a:bodyPr>
            <a:normAutofit/>
          </a:bodyPr>
          <a:lstStyle/>
          <a:p>
            <a:r>
              <a:rPr lang="ru-RU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Как разработать </a:t>
            </a:r>
            <a:r>
              <a:rPr lang="ru-RU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</a:t>
            </a:r>
            <a:r>
              <a:rPr lang="ru-RU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онтрольно-измерительные материалы по учебному предмету </a:t>
            </a:r>
            <a:endParaRPr lang="ru-RU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827584" y="3720719"/>
            <a:ext cx="74888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Консультация для учителей</a:t>
            </a:r>
            <a:endParaRPr lang="ru-RU" sz="2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211960" y="5517232"/>
            <a:ext cx="439248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Составила Богданова Л.Ю., зам. </a:t>
            </a:r>
            <a:r>
              <a:rPr lang="ru-RU" sz="1600" b="1" dirty="0" err="1" smtClean="0">
                <a:latin typeface="Times New Roman" pitchFamily="18" charset="0"/>
                <a:cs typeface="Times New Roman" pitchFamily="18" charset="0"/>
              </a:rPr>
              <a:t>дир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. по УВР</a:t>
            </a:r>
            <a:endParaRPr lang="ru-RU" sz="16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024299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54162"/>
          </a:xfrm>
        </p:spPr>
        <p:txBody>
          <a:bodyPr>
            <a:normAutofit fontScale="90000"/>
          </a:bodyPr>
          <a:lstStyle/>
          <a:p>
            <a:r>
              <a:rPr lang="ru-RU" sz="36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6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Спецификация – </a:t>
            </a:r>
            <a:br>
              <a:rPr lang="ru-RU" sz="36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1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подробный </a:t>
            </a:r>
            <a:r>
              <a:rPr lang="ru-RU" sz="31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план содержания КИМ и процедуры </a:t>
            </a:r>
            <a:r>
              <a:rPr lang="ru-RU" sz="31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проведения контрольной работы. 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36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772816"/>
            <a:ext cx="8229600" cy="4353347"/>
          </a:xfrm>
        </p:spPr>
        <p:txBody>
          <a:bodyPr>
            <a:normAutofit fontScale="62500" lnSpcReduction="20000"/>
          </a:bodyPr>
          <a:lstStyle/>
          <a:p>
            <a:pPr marL="514350" indent="-514350">
              <a:spcBef>
                <a:spcPct val="55000"/>
              </a:spcBef>
              <a:buAutoNum type="arabicPeriod"/>
            </a:pPr>
            <a:r>
              <a:rPr lang="ru-RU" alt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Пояснительная </a:t>
            </a:r>
            <a:r>
              <a:rPr lang="ru-RU" alt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записка (нормативные и </a:t>
            </a:r>
            <a:r>
              <a:rPr lang="ru-RU" alt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методические</a:t>
            </a:r>
          </a:p>
          <a:p>
            <a:pPr marL="0" indent="0">
              <a:spcBef>
                <a:spcPct val="55000"/>
              </a:spcBef>
              <a:buNone/>
            </a:pPr>
            <a:r>
              <a:rPr lang="ru-RU" alt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основания</a:t>
            </a:r>
            <a:r>
              <a:rPr lang="ru-RU" alt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общая цель проведения СКР)</a:t>
            </a:r>
          </a:p>
          <a:p>
            <a:pPr>
              <a:spcBef>
                <a:spcPct val="55000"/>
              </a:spcBef>
              <a:buNone/>
            </a:pPr>
            <a:r>
              <a:rPr lang="ru-RU" alt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Характеристика </a:t>
            </a:r>
            <a:r>
              <a:rPr lang="ru-RU" alt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заданий (распределение заданий </a:t>
            </a:r>
            <a:r>
              <a:rPr lang="ru-RU" alt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</a:t>
            </a:r>
          </a:p>
          <a:p>
            <a:pPr>
              <a:spcBef>
                <a:spcPct val="55000"/>
              </a:spcBef>
              <a:buNone/>
            </a:pPr>
            <a:r>
              <a:rPr lang="ru-RU" alt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разделам </a:t>
            </a:r>
            <a:r>
              <a:rPr lang="ru-RU" alt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(темам) программы, виды заданий, </a:t>
            </a:r>
            <a:r>
              <a:rPr lang="ru-RU" alt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соотношение</a:t>
            </a:r>
          </a:p>
          <a:p>
            <a:pPr>
              <a:spcBef>
                <a:spcPct val="55000"/>
              </a:spcBef>
              <a:buNone/>
            </a:pPr>
            <a:r>
              <a:rPr lang="ru-RU" alt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заданий </a:t>
            </a:r>
            <a:r>
              <a:rPr lang="ru-RU" alt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базового и повышенного уровня, план СКР)</a:t>
            </a:r>
          </a:p>
          <a:p>
            <a:pPr>
              <a:spcBef>
                <a:spcPct val="55000"/>
              </a:spcBef>
              <a:buNone/>
            </a:pPr>
            <a:r>
              <a:rPr lang="ru-RU" alt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alt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alt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Инструкция </a:t>
            </a:r>
            <a:r>
              <a:rPr lang="ru-RU" alt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проверке и оценке работ</a:t>
            </a:r>
          </a:p>
          <a:p>
            <a:pPr>
              <a:spcBef>
                <a:spcPct val="55000"/>
              </a:spcBef>
              <a:buNone/>
            </a:pPr>
            <a:r>
              <a:rPr lang="ru-RU" alt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ru-RU" alt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Инструктажи (для учителя, для учащихся)</a:t>
            </a:r>
          </a:p>
          <a:p>
            <a:pPr>
              <a:spcBef>
                <a:spcPct val="55000"/>
              </a:spcBef>
              <a:buNone/>
            </a:pPr>
            <a:r>
              <a:rPr lang="ru-RU" alt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ru-RU" alt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alt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Способ </a:t>
            </a:r>
            <a:r>
              <a:rPr lang="ru-RU" alt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определения итоговой оценки (расчеты на </a:t>
            </a:r>
            <a:r>
              <a:rPr lang="ru-RU" alt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основе</a:t>
            </a:r>
          </a:p>
          <a:p>
            <a:pPr>
              <a:spcBef>
                <a:spcPct val="55000"/>
              </a:spcBef>
              <a:buNone/>
            </a:pPr>
            <a:r>
              <a:rPr lang="ru-RU" alt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принципа </a:t>
            </a:r>
            <a:r>
              <a:rPr lang="ru-RU" alt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сложения)</a:t>
            </a:r>
          </a:p>
          <a:p>
            <a:pPr>
              <a:spcBef>
                <a:spcPct val="55000"/>
              </a:spcBef>
              <a:buNone/>
            </a:pPr>
            <a:r>
              <a:rPr lang="ru-RU" alt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ru-RU" alt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alt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Рекомендации </a:t>
            </a:r>
            <a:r>
              <a:rPr lang="ru-RU" alt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вводу данных в электронную форму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214282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13195"/>
          </a:xfrm>
        </p:spPr>
        <p:txBody>
          <a:bodyPr>
            <a:normAutofit fontScale="90000"/>
          </a:bodyPr>
          <a:lstStyle/>
          <a:p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Форма для проектирования содержания КР</a:t>
            </a:r>
            <a:endParaRPr lang="ru-RU" sz="32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21707833"/>
              </p:ext>
            </p:extLst>
          </p:nvPr>
        </p:nvGraphicFramePr>
        <p:xfrm>
          <a:off x="258713" y="934331"/>
          <a:ext cx="8642350" cy="9499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80815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368152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584176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2376264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2232943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 задания</a:t>
                      </a:r>
                      <a:endParaRPr lang="ru-RU" sz="16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Уровень сложности</a:t>
                      </a:r>
                      <a:endParaRPr lang="ru-RU" sz="16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Максималь-ный</a:t>
                      </a:r>
                      <a:r>
                        <a:rPr lang="ru-RU" sz="16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балл</a:t>
                      </a:r>
                      <a:endParaRPr lang="ru-RU" sz="16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Код контролируемого</a:t>
                      </a:r>
                    </a:p>
                    <a:p>
                      <a:pPr algn="ctr"/>
                      <a:r>
                        <a:rPr lang="ru-RU" sz="16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элемента содержания</a:t>
                      </a:r>
                      <a:endParaRPr lang="ru-RU" sz="16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Контролируемый элемент содержания</a:t>
                      </a:r>
                      <a:endParaRPr lang="ru-RU" sz="16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266077" y="5229200"/>
            <a:ext cx="842493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Планирование содержания </a:t>
            </a:r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к.р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позволяет определить уровень сложности каждого задания: базовый или повышенный, назначить максимальный балл за полностью выполненное задание.</a:t>
            </a:r>
          </a:p>
          <a:p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86091" y="1968797"/>
            <a:ext cx="356582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r>
              <a:rPr lang="ru-RU" dirty="0" smtClean="0"/>
              <a:t>:</a:t>
            </a:r>
            <a:endParaRPr lang="ru-RU" dirty="0"/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26775114"/>
              </p:ext>
            </p:extLst>
          </p:nvPr>
        </p:nvGraphicFramePr>
        <p:xfrm>
          <a:off x="286092" y="2362717"/>
          <a:ext cx="8614972" cy="2680399"/>
        </p:xfrm>
        <a:graphic>
          <a:graphicData uri="http://schemas.openxmlformats.org/drawingml/2006/table">
            <a:tbl>
              <a:tblPr firstRow="1" firstCol="1" bandRow="1"/>
              <a:tblGrid>
                <a:gridCol w="844589">
                  <a:extLst>
                    <a:ext uri="{9D8B030D-6E8A-4147-A177-3AD203B41FA5}">
                      <a16:colId xmlns:a16="http://schemas.microsoft.com/office/drawing/2014/main" xmlns="" val="114877908"/>
                    </a:ext>
                  </a:extLst>
                </a:gridCol>
                <a:gridCol w="1150273">
                  <a:extLst>
                    <a:ext uri="{9D8B030D-6E8A-4147-A177-3AD203B41FA5}">
                      <a16:colId xmlns:a16="http://schemas.microsoft.com/office/drawing/2014/main" xmlns="" val="570620592"/>
                    </a:ext>
                  </a:extLst>
                </a:gridCol>
                <a:gridCol w="1354942">
                  <a:extLst>
                    <a:ext uri="{9D8B030D-6E8A-4147-A177-3AD203B41FA5}">
                      <a16:colId xmlns:a16="http://schemas.microsoft.com/office/drawing/2014/main" xmlns="" val="1822568085"/>
                    </a:ext>
                  </a:extLst>
                </a:gridCol>
                <a:gridCol w="1532819">
                  <a:extLst>
                    <a:ext uri="{9D8B030D-6E8A-4147-A177-3AD203B41FA5}">
                      <a16:colId xmlns:a16="http://schemas.microsoft.com/office/drawing/2014/main" xmlns="" val="2976133976"/>
                    </a:ext>
                  </a:extLst>
                </a:gridCol>
                <a:gridCol w="3732349">
                  <a:extLst>
                    <a:ext uri="{9D8B030D-6E8A-4147-A177-3AD203B41FA5}">
                      <a16:colId xmlns:a16="http://schemas.microsoft.com/office/drawing/2014/main" xmlns="" val="2500924870"/>
                    </a:ext>
                  </a:extLst>
                </a:gridCol>
              </a:tblGrid>
              <a:tr h="824026">
                <a:tc>
                  <a:txBody>
                    <a:bodyPr/>
                    <a:lstStyle/>
                    <a:p>
                      <a:pPr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№ </a:t>
                      </a:r>
                      <a:r>
                        <a:rPr lang="ru-RU" sz="16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зада-</a:t>
                      </a:r>
                      <a:r>
                        <a:rPr lang="ru-RU" sz="1600" b="1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ния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Уровень сложности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Максималь</a:t>
                      </a:r>
                      <a:r>
                        <a:rPr lang="ru-RU" sz="16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</a:p>
                    <a:p>
                      <a:pPr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ный</a:t>
                      </a:r>
                      <a:r>
                        <a:rPr lang="ru-RU" sz="16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балл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Код </a:t>
                      </a:r>
                      <a:r>
                        <a:rPr lang="ru-RU" sz="1600" b="1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контролируе-мого</a:t>
                      </a:r>
                      <a:r>
                        <a:rPr lang="ru-RU" sz="16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элемента содержания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Контролируемый элемент содержания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77960401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А1</a:t>
                      </a:r>
                      <a:endParaRPr lang="ru-RU" sz="14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базовый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4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1.2.</a:t>
                      </a:r>
                      <a:endParaRPr lang="ru-RU" sz="14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ea typeface="TimesNewRoman"/>
                          <a:cs typeface="Times New Roman" panose="02020603050405020304" pitchFamily="18" charset="0"/>
                        </a:rPr>
                        <a:t>Периодический закон и Периодическая система химических элементов Д.И.  Менделеева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574456413"/>
                  </a:ext>
                </a:extLst>
              </a:tr>
              <a:tr h="951865">
                <a:tc>
                  <a:txBody>
                    <a:bodyPr/>
                    <a:lstStyle/>
                    <a:p>
                      <a:pPr fontAlgn="base">
                        <a:lnSpc>
                          <a:spcPts val="21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С-2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Высокий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4.5.3.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ea typeface="TimesNewRoman"/>
                          <a:cs typeface="Times New Roman" panose="02020603050405020304" pitchFamily="18" charset="0"/>
                        </a:rPr>
                        <a:t>Вычисление количества вещества, массы или объема вещества по количеству вещества, массе или объему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ea typeface="TimesNewRoman"/>
                          <a:cs typeface="Times New Roman" panose="02020603050405020304" pitchFamily="18" charset="0"/>
                        </a:rPr>
                        <a:t>одного из реагентов или продуктов реакции.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28601834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914456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ext Box 4"/>
          <p:cNvSpPr txBox="1">
            <a:spLocks noChangeArrowheads="1"/>
          </p:cNvSpPr>
          <p:nvPr/>
        </p:nvSpPr>
        <p:spPr bwMode="auto">
          <a:xfrm>
            <a:off x="468313" y="333375"/>
            <a:ext cx="8135937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indent="265113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"/>
              <a:tabLst>
                <a:tab pos="358775" algn="l"/>
              </a:tabLst>
              <a:defRPr sz="3200">
                <a:solidFill>
                  <a:schemeClr val="tx2"/>
                </a:solidFill>
                <a:latin typeface="Franklin Gothic Book" panose="020B0503020102020204" pitchFamily="34" charset="0"/>
              </a:defRPr>
            </a:lvl1pPr>
            <a:lvl2pPr marL="717550" indent="-28575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"/>
              <a:tabLst>
                <a:tab pos="358775" algn="l"/>
              </a:tabLst>
              <a:defRPr sz="2800">
                <a:solidFill>
                  <a:schemeClr val="tx2"/>
                </a:solidFill>
                <a:latin typeface="Franklin Gothic Book" panose="020B05030201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"/>
              <a:tabLst>
                <a:tab pos="358775" algn="l"/>
              </a:tabLst>
              <a:defRPr sz="2400">
                <a:solidFill>
                  <a:schemeClr val="tx2"/>
                </a:solidFill>
                <a:latin typeface="Franklin Gothic Book" panose="020B05030201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"/>
              <a:tabLst>
                <a:tab pos="358775" algn="l"/>
              </a:tabLst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tabLst>
                <a:tab pos="358775" algn="l"/>
              </a:tabLst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tabLst>
                <a:tab pos="358775" algn="l"/>
              </a:tabLst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tabLst>
                <a:tab pos="358775" algn="l"/>
              </a:tabLst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tabLst>
                <a:tab pos="358775" algn="l"/>
              </a:tabLst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tabLst>
                <a:tab pos="358775" algn="l"/>
              </a:tabLst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9pPr>
          </a:lstStyle>
          <a:p>
            <a:pPr eaLnBrk="1" hangingPunct="1">
              <a:spcBef>
                <a:spcPct val="15000"/>
              </a:spcBef>
              <a:buClrTx/>
              <a:buSzTx/>
              <a:buFontTx/>
              <a:buNone/>
            </a:pPr>
            <a:r>
              <a:rPr lang="ru-RU" altLang="ru-RU" sz="1800" dirty="0" smtClean="0">
                <a:solidFill>
                  <a:schemeClr val="tx1"/>
                </a:solidFill>
                <a:latin typeface="Arial" panose="020B0604020202020204" pitchFamily="34" charset="0"/>
              </a:rPr>
              <a:t> </a:t>
            </a:r>
            <a:endParaRPr lang="ru-RU" altLang="ru-RU" sz="1800" dirty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173062" name="Text Box 6"/>
          <p:cNvSpPr txBox="1">
            <a:spLocks noChangeArrowheads="1"/>
          </p:cNvSpPr>
          <p:nvPr/>
        </p:nvSpPr>
        <p:spPr bwMode="auto">
          <a:xfrm>
            <a:off x="1043608" y="1038433"/>
            <a:ext cx="5616103" cy="32316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"/>
              <a:defRPr sz="3200">
                <a:solidFill>
                  <a:schemeClr val="tx2"/>
                </a:solidFill>
                <a:latin typeface="Franklin Gothic Book" panose="020B05030201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"/>
              <a:defRPr sz="2800">
                <a:solidFill>
                  <a:schemeClr val="tx2"/>
                </a:solidFill>
                <a:latin typeface="Franklin Gothic Book" panose="020B05030201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"/>
              <a:defRPr sz="2400">
                <a:solidFill>
                  <a:schemeClr val="tx2"/>
                </a:solidFill>
                <a:latin typeface="Franklin Gothic Book" panose="020B05030201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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9pPr>
          </a:lstStyle>
          <a:p>
            <a:pPr eaLnBrk="1" hangingPunct="1">
              <a:spcBef>
                <a:spcPct val="25000"/>
              </a:spcBef>
              <a:buClrTx/>
              <a:buSzTx/>
              <a:buFontTx/>
              <a:buChar char="•"/>
            </a:pPr>
            <a:r>
              <a:rPr lang="ru-RU" alt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 выбором ответа</a:t>
            </a:r>
          </a:p>
          <a:p>
            <a:pPr eaLnBrk="1" hangingPunct="1">
              <a:spcBef>
                <a:spcPct val="25000"/>
              </a:spcBef>
              <a:buClrTx/>
              <a:buSzTx/>
              <a:buFontTx/>
              <a:buChar char="•"/>
            </a:pPr>
            <a:r>
              <a:rPr lang="ru-RU" alt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множественным ответом </a:t>
            </a:r>
          </a:p>
          <a:p>
            <a:pPr eaLnBrk="1" hangingPunct="1">
              <a:spcBef>
                <a:spcPct val="25000"/>
              </a:spcBef>
              <a:buClrTx/>
              <a:buSzTx/>
              <a:buFontTx/>
              <a:buChar char="•"/>
            </a:pPr>
            <a:r>
              <a:rPr lang="ru-RU" alt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установление соответствия</a:t>
            </a:r>
          </a:p>
          <a:p>
            <a:pPr eaLnBrk="1" hangingPunct="1">
              <a:spcBef>
                <a:spcPct val="25000"/>
              </a:spcBef>
              <a:buClrTx/>
              <a:buSzTx/>
              <a:buFontTx/>
              <a:buChar char="•"/>
            </a:pPr>
            <a:r>
              <a:rPr lang="ru-RU" alt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 кратким ответом </a:t>
            </a:r>
          </a:p>
          <a:p>
            <a:pPr eaLnBrk="1" hangingPunct="1">
              <a:spcBef>
                <a:spcPct val="25000"/>
              </a:spcBef>
              <a:buClrTx/>
              <a:buSzTx/>
              <a:buFontTx/>
              <a:buChar char="•"/>
            </a:pPr>
            <a:r>
              <a:rPr lang="ru-RU" alt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установление последовательности </a:t>
            </a:r>
          </a:p>
          <a:p>
            <a:pPr eaLnBrk="1" hangingPunct="1">
              <a:spcBef>
                <a:spcPct val="25000"/>
              </a:spcBef>
              <a:buClrTx/>
              <a:buSzTx/>
              <a:buFontTx/>
              <a:buChar char="•"/>
            </a:pPr>
            <a:r>
              <a:rPr lang="ru-RU" alt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 развёрнутым ответом </a:t>
            </a:r>
          </a:p>
          <a:p>
            <a:pPr eaLnBrk="1" hangingPunct="1">
              <a:spcBef>
                <a:spcPct val="25000"/>
              </a:spcBef>
              <a:buClrTx/>
              <a:buSzTx/>
              <a:buFontTx/>
              <a:buChar char="•"/>
            </a:pPr>
            <a:r>
              <a:rPr lang="ru-RU" alt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…</a:t>
            </a:r>
          </a:p>
        </p:txBody>
      </p:sp>
      <p:sp>
        <p:nvSpPr>
          <p:cNvPr id="173063" name="Text Box 7"/>
          <p:cNvSpPr txBox="1">
            <a:spLocks noChangeArrowheads="1"/>
          </p:cNvSpPr>
          <p:nvPr/>
        </p:nvSpPr>
        <p:spPr bwMode="auto">
          <a:xfrm>
            <a:off x="2411760" y="366167"/>
            <a:ext cx="5400600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"/>
              <a:defRPr sz="3200">
                <a:solidFill>
                  <a:schemeClr val="tx2"/>
                </a:solidFill>
                <a:latin typeface="Franklin Gothic Book" panose="020B05030201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"/>
              <a:defRPr sz="2800">
                <a:solidFill>
                  <a:schemeClr val="tx2"/>
                </a:solidFill>
                <a:latin typeface="Franklin Gothic Book" panose="020B05030201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"/>
              <a:defRPr sz="2400">
                <a:solidFill>
                  <a:schemeClr val="tx2"/>
                </a:solidFill>
                <a:latin typeface="Franklin Gothic Book" panose="020B05030201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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ru-RU" altLang="ru-RU" sz="3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Виды заданий</a:t>
            </a:r>
          </a:p>
        </p:txBody>
      </p:sp>
      <p:sp>
        <p:nvSpPr>
          <p:cNvPr id="173064" name="Text Box 8"/>
          <p:cNvSpPr txBox="1">
            <a:spLocks noChangeArrowheads="1"/>
          </p:cNvSpPr>
          <p:nvPr/>
        </p:nvSpPr>
        <p:spPr bwMode="auto">
          <a:xfrm>
            <a:off x="539750" y="4652963"/>
            <a:ext cx="8424863" cy="19389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"/>
              <a:defRPr sz="3200">
                <a:solidFill>
                  <a:schemeClr val="tx2"/>
                </a:solidFill>
                <a:latin typeface="Franklin Gothic Book" panose="020B05030201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"/>
              <a:defRPr sz="2800">
                <a:solidFill>
                  <a:schemeClr val="tx2"/>
                </a:solidFill>
                <a:latin typeface="Franklin Gothic Book" panose="020B05030201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"/>
              <a:defRPr sz="2400">
                <a:solidFill>
                  <a:schemeClr val="tx2"/>
                </a:solidFill>
                <a:latin typeface="Franklin Gothic Book" panose="020B05030201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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ru-RU" alt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При </a:t>
            </a:r>
            <a:r>
              <a:rPr lang="ru-RU" alt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выборе </a:t>
            </a:r>
            <a:r>
              <a:rPr lang="ru-RU" alt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заданий учитывается:</a:t>
            </a:r>
            <a:endParaRPr lang="ru-RU" altLang="ru-RU" sz="2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spcBef>
                <a:spcPct val="50000"/>
              </a:spcBef>
              <a:buClrTx/>
              <a:buSzTx/>
              <a:buFontTx/>
              <a:buChar char="•"/>
            </a:pPr>
            <a:r>
              <a:rPr lang="ru-RU" alt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количество планируемых результатов, подлежащих проверке;</a:t>
            </a:r>
          </a:p>
          <a:p>
            <a:pPr eaLnBrk="1" hangingPunct="1">
              <a:spcBef>
                <a:spcPct val="50000"/>
              </a:spcBef>
              <a:buClrTx/>
              <a:buSzTx/>
              <a:buFontTx/>
              <a:buChar char="•"/>
            </a:pPr>
            <a:r>
              <a:rPr lang="ru-RU" alt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специфика предмета </a:t>
            </a:r>
          </a:p>
        </p:txBody>
      </p:sp>
    </p:spTree>
    <p:extLst>
      <p:ext uri="{BB962C8B-B14F-4D97-AF65-F5344CB8AC3E}">
        <p14:creationId xmlns:p14="http://schemas.microsoft.com/office/powerpoint/2010/main" val="35192958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8058"/>
          </a:xfrm>
        </p:spPr>
        <p:txBody>
          <a:bodyPr>
            <a:normAutofit fontScale="90000"/>
          </a:bodyPr>
          <a:lstStyle/>
          <a:p>
            <a:pPr algn="l"/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616624"/>
          </a:xfrm>
        </p:spPr>
        <p:txBody>
          <a:bodyPr>
            <a:normAutofit/>
          </a:bodyPr>
          <a:lstStyle/>
          <a:p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Распределение заданий по частям работы</a:t>
            </a:r>
          </a:p>
          <a:p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83065328"/>
              </p:ext>
            </p:extLst>
          </p:nvPr>
        </p:nvGraphicFramePr>
        <p:xfrm>
          <a:off x="457200" y="1772816"/>
          <a:ext cx="8363273" cy="3003761"/>
        </p:xfrm>
        <a:graphic>
          <a:graphicData uri="http://schemas.openxmlformats.org/drawingml/2006/table">
            <a:tbl>
              <a:tblPr firstRow="1" firstCol="1" bandRow="1"/>
              <a:tblGrid>
                <a:gridCol w="667094">
                  <a:extLst>
                    <a:ext uri="{9D8B030D-6E8A-4147-A177-3AD203B41FA5}">
                      <a16:colId xmlns:a16="http://schemas.microsoft.com/office/drawing/2014/main" xmlns="" val="1617508985"/>
                    </a:ext>
                  </a:extLst>
                </a:gridCol>
                <a:gridCol w="1369609">
                  <a:extLst>
                    <a:ext uri="{9D8B030D-6E8A-4147-A177-3AD203B41FA5}">
                      <a16:colId xmlns:a16="http://schemas.microsoft.com/office/drawing/2014/main" xmlns="" val="1619877583"/>
                    </a:ext>
                  </a:extLst>
                </a:gridCol>
                <a:gridCol w="1496534">
                  <a:extLst>
                    <a:ext uri="{9D8B030D-6E8A-4147-A177-3AD203B41FA5}">
                      <a16:colId xmlns:a16="http://schemas.microsoft.com/office/drawing/2014/main" xmlns="" val="942880487"/>
                    </a:ext>
                  </a:extLst>
                </a:gridCol>
                <a:gridCol w="2087867">
                  <a:extLst>
                    <a:ext uri="{9D8B030D-6E8A-4147-A177-3AD203B41FA5}">
                      <a16:colId xmlns:a16="http://schemas.microsoft.com/office/drawing/2014/main" xmlns="" val="256527173"/>
                    </a:ext>
                  </a:extLst>
                </a:gridCol>
                <a:gridCol w="2742169">
                  <a:extLst>
                    <a:ext uri="{9D8B030D-6E8A-4147-A177-3AD203B41FA5}">
                      <a16:colId xmlns:a16="http://schemas.microsoft.com/office/drawing/2014/main" xmlns="" val="3007331041"/>
                    </a:ext>
                  </a:extLst>
                </a:gridCol>
              </a:tblGrid>
              <a:tr h="93858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b="1" i="1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№</a:t>
                      </a:r>
                      <a:endParaRPr lang="ru-RU" sz="2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b="1" i="1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Части работы</a:t>
                      </a:r>
                      <a:endParaRPr lang="ru-RU" sz="2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b="1" i="1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Колич. заданий</a:t>
                      </a:r>
                      <a:endParaRPr lang="ru-RU" sz="2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b="1" i="1" kern="120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Максималь-ный</a:t>
                      </a:r>
                      <a:r>
                        <a:rPr lang="ru-RU" sz="2400" b="1" i="1" kern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400" b="1" i="1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балл</a:t>
                      </a:r>
                      <a:endParaRPr lang="ru-RU" sz="2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b="1" i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Тип задания</a:t>
                      </a:r>
                      <a:endParaRPr lang="ru-RU" sz="2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988135238"/>
                  </a:ext>
                </a:extLst>
              </a:tr>
              <a:tr h="39897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b="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2400" b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b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Часть А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b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b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b="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 выбором ответа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803136551"/>
                  </a:ext>
                </a:extLst>
              </a:tr>
              <a:tr h="39897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b="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2400" b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b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Часть В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b="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b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b="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 выбором ответа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468012193"/>
                  </a:ext>
                </a:extLst>
              </a:tr>
              <a:tr h="79793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b="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2400" b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b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Часть С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b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b="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b="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 развернутым ответом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563908232"/>
                  </a:ext>
                </a:extLst>
              </a:tr>
              <a:tr h="469294"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b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Итого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b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19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b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28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b="0" i="1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40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733308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636158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90066"/>
          </a:xfrm>
        </p:spPr>
        <p:txBody>
          <a:bodyPr>
            <a:noAutofit/>
          </a:bodyPr>
          <a:lstStyle/>
          <a:p>
            <a:pPr algn="l"/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Пример:</a:t>
            </a:r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361459"/>
          </a:xfrm>
        </p:spPr>
        <p:txBody>
          <a:bodyPr>
            <a:normAutofit/>
          </a:bodyPr>
          <a:lstStyle/>
          <a:p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Распределение заданий по содержанию</a:t>
            </a:r>
          </a:p>
          <a:p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1123044"/>
              </p:ext>
            </p:extLst>
          </p:nvPr>
        </p:nvGraphicFramePr>
        <p:xfrm>
          <a:off x="457200" y="1412777"/>
          <a:ext cx="8229601" cy="4625194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498210">
                  <a:extLst>
                    <a:ext uri="{9D8B030D-6E8A-4147-A177-3AD203B41FA5}">
                      <a16:colId xmlns:a16="http://schemas.microsoft.com/office/drawing/2014/main" xmlns="" val="3273486313"/>
                    </a:ext>
                  </a:extLst>
                </a:gridCol>
                <a:gridCol w="3440141">
                  <a:extLst>
                    <a:ext uri="{9D8B030D-6E8A-4147-A177-3AD203B41FA5}">
                      <a16:colId xmlns:a16="http://schemas.microsoft.com/office/drawing/2014/main" xmlns="" val="1583748396"/>
                    </a:ext>
                  </a:extLst>
                </a:gridCol>
                <a:gridCol w="1699727">
                  <a:extLst>
                    <a:ext uri="{9D8B030D-6E8A-4147-A177-3AD203B41FA5}">
                      <a16:colId xmlns:a16="http://schemas.microsoft.com/office/drawing/2014/main" xmlns="" val="2397909290"/>
                    </a:ext>
                  </a:extLst>
                </a:gridCol>
                <a:gridCol w="1194044">
                  <a:extLst>
                    <a:ext uri="{9D8B030D-6E8A-4147-A177-3AD203B41FA5}">
                      <a16:colId xmlns:a16="http://schemas.microsoft.com/office/drawing/2014/main" xmlns="" val="2645690679"/>
                    </a:ext>
                  </a:extLst>
                </a:gridCol>
                <a:gridCol w="1397479">
                  <a:extLst>
                    <a:ext uri="{9D8B030D-6E8A-4147-A177-3AD203B41FA5}">
                      <a16:colId xmlns:a16="http://schemas.microsoft.com/office/drawing/2014/main" xmlns="" val="2925691072"/>
                    </a:ext>
                  </a:extLst>
                </a:gridCol>
              </a:tblGrid>
              <a:tr h="78356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№ п/п</a:t>
                      </a:r>
                      <a:endParaRPr lang="ru-RU" sz="18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Блоки тем</a:t>
                      </a:r>
                      <a:endParaRPr lang="ru-RU" sz="18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№ заданий</a:t>
                      </a:r>
                      <a:endParaRPr lang="ru-RU" sz="18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Количество заданий</a:t>
                      </a:r>
                      <a:endParaRPr lang="ru-RU" sz="18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%  от общего количества</a:t>
                      </a:r>
                      <a:endParaRPr lang="ru-RU" sz="18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313069638"/>
                  </a:ext>
                </a:extLst>
              </a:tr>
              <a:tr h="105074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6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Периодический закон и периодическая система химических элементов. Строение атома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А-1</a:t>
                      </a:r>
                      <a:r>
                        <a:rPr lang="ru-RU" sz="1600" b="1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, А-2</a:t>
                      </a: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, В-1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6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15,8%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957386983"/>
                  </a:ext>
                </a:extLst>
              </a:tr>
              <a:tr h="51638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6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Химическая связь и степень окисления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А-3</a:t>
                      </a:r>
                      <a:r>
                        <a:rPr lang="ru-RU" sz="1600" b="1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, А-4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6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10,5%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812020065"/>
                  </a:ext>
                </a:extLst>
              </a:tr>
              <a:tr h="81249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6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Называть вещества, классифицировать, описывать.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Соединения химических элементов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А-5</a:t>
                      </a:r>
                      <a:r>
                        <a:rPr lang="ru-RU" sz="1600" b="1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, А-6, А-7</a:t>
                      </a: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ru-RU" sz="1600" b="1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А-8</a:t>
                      </a: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, В-2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6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26,3%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4140794250"/>
                  </a:ext>
                </a:extLst>
              </a:tr>
              <a:tr h="57606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6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Химические реакции. Электролитическая диссоциация</a:t>
                      </a:r>
                      <a:endParaRPr lang="ru-RU" sz="16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А-9</a:t>
                      </a:r>
                      <a:r>
                        <a:rPr lang="ru-RU" sz="1600" b="1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, А-10 ,А-11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В-3, С-1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6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26,3%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822206022"/>
                  </a:ext>
                </a:extLst>
              </a:tr>
              <a:tr h="78356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6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Способы получения веществ, применение веществ и химических реакций </a:t>
                      </a:r>
                      <a:endParaRPr lang="ru-RU" sz="16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А-12, </a:t>
                      </a:r>
                      <a:r>
                        <a:rPr lang="ru-RU" sz="1600" b="1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А-13</a:t>
                      </a: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ru-RU" sz="1600" b="1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В-4</a:t>
                      </a: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endParaRPr lang="ru-RU" sz="1600" b="1" dirty="0" smtClean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С-2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6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21%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79040196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642241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ext Box 4"/>
          <p:cNvSpPr txBox="1">
            <a:spLocks noChangeArrowheads="1"/>
          </p:cNvSpPr>
          <p:nvPr/>
        </p:nvSpPr>
        <p:spPr bwMode="auto">
          <a:xfrm>
            <a:off x="468313" y="404813"/>
            <a:ext cx="80645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"/>
              <a:defRPr sz="3200">
                <a:solidFill>
                  <a:schemeClr val="tx2"/>
                </a:solidFill>
                <a:latin typeface="Franklin Gothic Book" panose="020B05030201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"/>
              <a:defRPr sz="2800">
                <a:solidFill>
                  <a:schemeClr val="tx2"/>
                </a:solidFill>
                <a:latin typeface="Franklin Gothic Book" panose="020B05030201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"/>
              <a:defRPr sz="2400">
                <a:solidFill>
                  <a:schemeClr val="tx2"/>
                </a:solidFill>
                <a:latin typeface="Franklin Gothic Book" panose="020B05030201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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9pPr>
          </a:lstStyle>
          <a:p>
            <a:pPr eaLnBrk="1" hangingPunct="1">
              <a:spcBef>
                <a:spcPct val="55000"/>
              </a:spcBef>
              <a:buClrTx/>
              <a:buSzTx/>
              <a:buFontTx/>
              <a:buNone/>
            </a:pPr>
            <a:r>
              <a:rPr lang="ru-RU" altLang="ru-RU" sz="1800" dirty="0" smtClean="0">
                <a:solidFill>
                  <a:schemeClr val="tx1"/>
                </a:solidFill>
                <a:latin typeface="Arial" panose="020B0604020202020204" pitchFamily="34" charset="0"/>
              </a:rPr>
              <a:t> </a:t>
            </a:r>
            <a:r>
              <a:rPr lang="ru-RU" altLang="ru-RU" sz="24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Соотношение </a:t>
            </a:r>
            <a:r>
              <a:rPr lang="ru-RU" altLang="ru-RU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заданий базового и повышенного уровня</a:t>
            </a:r>
          </a:p>
        </p:txBody>
      </p:sp>
      <p:grpSp>
        <p:nvGrpSpPr>
          <p:cNvPr id="21507" name="Group 16"/>
          <p:cNvGrpSpPr>
            <a:grpSpLocks/>
          </p:cNvGrpSpPr>
          <p:nvPr/>
        </p:nvGrpSpPr>
        <p:grpSpPr bwMode="auto">
          <a:xfrm>
            <a:off x="468314" y="1050926"/>
            <a:ext cx="8496300" cy="1801812"/>
            <a:chOff x="295" y="935"/>
            <a:chExt cx="5352" cy="1135"/>
          </a:xfrm>
        </p:grpSpPr>
        <p:sp>
          <p:nvSpPr>
            <p:cNvPr id="21515" name="Rectangle 5"/>
            <p:cNvSpPr>
              <a:spLocks noChangeArrowheads="1"/>
            </p:cNvSpPr>
            <p:nvPr/>
          </p:nvSpPr>
          <p:spPr bwMode="auto">
            <a:xfrm>
              <a:off x="1927" y="935"/>
              <a:ext cx="1452" cy="454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rgbClr val="33CC3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"/>
                <a:defRPr sz="32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"/>
                <a:defRPr sz="28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"/>
                <a:defRPr sz="24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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ru-RU" altLang="ru-RU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Задания</a:t>
              </a:r>
            </a:p>
          </p:txBody>
        </p:sp>
        <p:sp>
          <p:nvSpPr>
            <p:cNvPr id="21516" name="Rectangle 6"/>
            <p:cNvSpPr>
              <a:spLocks noChangeArrowheads="1"/>
            </p:cNvSpPr>
            <p:nvPr/>
          </p:nvSpPr>
          <p:spPr bwMode="auto">
            <a:xfrm>
              <a:off x="295" y="1616"/>
              <a:ext cx="2087" cy="454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rgbClr val="33CC3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"/>
                <a:defRPr sz="32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"/>
                <a:defRPr sz="28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"/>
                <a:defRPr sz="24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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ru-RU" altLang="ru-RU" sz="2000" b="1" dirty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Базовый уровень </a:t>
              </a:r>
            </a:p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ru-RU" altLang="ru-RU" sz="2000" b="1" dirty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сложности</a:t>
              </a:r>
            </a:p>
          </p:txBody>
        </p:sp>
        <p:sp>
          <p:nvSpPr>
            <p:cNvPr id="21517" name="Rectangle 7"/>
            <p:cNvSpPr>
              <a:spLocks noChangeArrowheads="1"/>
            </p:cNvSpPr>
            <p:nvPr/>
          </p:nvSpPr>
          <p:spPr bwMode="auto">
            <a:xfrm>
              <a:off x="2608" y="1616"/>
              <a:ext cx="3039" cy="454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rgbClr val="33CC3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"/>
                <a:defRPr sz="32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"/>
                <a:defRPr sz="28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"/>
                <a:defRPr sz="24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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ru-RU" altLang="ru-RU" sz="2000" b="1" dirty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Повышенный уровень </a:t>
              </a:r>
            </a:p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ru-RU" altLang="ru-RU" sz="2000" b="1" dirty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сложности</a:t>
              </a:r>
            </a:p>
          </p:txBody>
        </p:sp>
        <p:sp>
          <p:nvSpPr>
            <p:cNvPr id="21518" name="Line 8"/>
            <p:cNvSpPr>
              <a:spLocks noChangeShapeType="1"/>
            </p:cNvSpPr>
            <p:nvPr/>
          </p:nvSpPr>
          <p:spPr bwMode="auto">
            <a:xfrm>
              <a:off x="2064" y="1389"/>
              <a:ext cx="0" cy="227"/>
            </a:xfrm>
            <a:prstGeom prst="line">
              <a:avLst/>
            </a:prstGeom>
            <a:noFill/>
            <a:ln w="38100">
              <a:solidFill>
                <a:srgbClr val="33CC33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1519" name="Line 9"/>
            <p:cNvSpPr>
              <a:spLocks noChangeShapeType="1"/>
            </p:cNvSpPr>
            <p:nvPr/>
          </p:nvSpPr>
          <p:spPr bwMode="auto">
            <a:xfrm>
              <a:off x="3288" y="1389"/>
              <a:ext cx="0" cy="227"/>
            </a:xfrm>
            <a:prstGeom prst="line">
              <a:avLst/>
            </a:prstGeom>
            <a:noFill/>
            <a:ln w="38100">
              <a:solidFill>
                <a:srgbClr val="33CC33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174097" name="Group 17"/>
          <p:cNvGrpSpPr>
            <a:grpSpLocks/>
          </p:cNvGrpSpPr>
          <p:nvPr/>
        </p:nvGrpSpPr>
        <p:grpSpPr bwMode="auto">
          <a:xfrm>
            <a:off x="457429" y="3037186"/>
            <a:ext cx="8496300" cy="2089150"/>
            <a:chOff x="295" y="2069"/>
            <a:chExt cx="5352" cy="1316"/>
          </a:xfrm>
        </p:grpSpPr>
        <p:sp>
          <p:nvSpPr>
            <p:cNvPr id="21509" name="Rectangle 10"/>
            <p:cNvSpPr>
              <a:spLocks noChangeArrowheads="1"/>
            </p:cNvSpPr>
            <p:nvPr/>
          </p:nvSpPr>
          <p:spPr bwMode="auto">
            <a:xfrm>
              <a:off x="295" y="2069"/>
              <a:ext cx="2086" cy="681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rgbClr val="33CC3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"/>
                <a:defRPr sz="32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"/>
                <a:defRPr sz="28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"/>
                <a:defRPr sz="24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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ru-RU" altLang="ru-RU" sz="20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проверяют уровень</a:t>
              </a:r>
            </a:p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ru-RU" altLang="ru-RU" sz="20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достижения </a:t>
              </a:r>
              <a:r>
                <a:rPr lang="ru-RU" altLang="ru-RU" sz="2000" b="1" dirty="0">
                  <a:solidFill>
                    <a:srgbClr val="FF33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предметных</a:t>
              </a:r>
              <a:r>
                <a:rPr lang="ru-RU" altLang="ru-RU" sz="2000" b="1" dirty="0">
                  <a:solidFill>
                    <a:srgbClr val="3F007E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</a:p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ru-RU" altLang="ru-RU" sz="20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планируемых результатов</a:t>
              </a:r>
            </a:p>
          </p:txBody>
        </p:sp>
        <p:sp>
          <p:nvSpPr>
            <p:cNvPr id="21510" name="Rectangle 11"/>
            <p:cNvSpPr>
              <a:spLocks noChangeArrowheads="1"/>
            </p:cNvSpPr>
            <p:nvPr/>
          </p:nvSpPr>
          <p:spPr bwMode="auto">
            <a:xfrm>
              <a:off x="2608" y="2069"/>
              <a:ext cx="3039" cy="681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33CC3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"/>
                <a:defRPr sz="32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"/>
                <a:defRPr sz="28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"/>
                <a:defRPr sz="24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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ru-RU" altLang="ru-RU" sz="20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проверяют уровень достижения </a:t>
              </a:r>
            </a:p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ru-RU" altLang="ru-RU" sz="2000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предметных и </a:t>
              </a:r>
              <a:r>
                <a:rPr lang="ru-RU" altLang="ru-RU" sz="2000" b="1" dirty="0" err="1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метапредметных</a:t>
              </a:r>
              <a:r>
                <a:rPr lang="ru-RU" altLang="ru-RU" sz="2000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</a:p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ru-RU" altLang="ru-RU" sz="20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планируемых результатов</a:t>
              </a:r>
            </a:p>
          </p:txBody>
        </p:sp>
        <p:sp>
          <p:nvSpPr>
            <p:cNvPr id="21511" name="Rectangle 12"/>
            <p:cNvSpPr>
              <a:spLocks noChangeArrowheads="1"/>
            </p:cNvSpPr>
            <p:nvPr/>
          </p:nvSpPr>
          <p:spPr bwMode="auto">
            <a:xfrm>
              <a:off x="295" y="2750"/>
              <a:ext cx="2086" cy="272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33CC3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"/>
                <a:defRPr sz="32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"/>
                <a:defRPr sz="28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"/>
                <a:defRPr sz="24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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ru-RU" altLang="ru-RU" sz="20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≈75%</a:t>
              </a:r>
            </a:p>
          </p:txBody>
        </p:sp>
        <p:sp>
          <p:nvSpPr>
            <p:cNvPr id="21512" name="Rectangle 13"/>
            <p:cNvSpPr>
              <a:spLocks noChangeArrowheads="1"/>
            </p:cNvSpPr>
            <p:nvPr/>
          </p:nvSpPr>
          <p:spPr bwMode="auto">
            <a:xfrm>
              <a:off x="2608" y="2750"/>
              <a:ext cx="3039" cy="272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33CC3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"/>
                <a:defRPr sz="32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"/>
                <a:defRPr sz="28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"/>
                <a:defRPr sz="24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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ru-RU" altLang="ru-RU" sz="20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≈25%</a:t>
              </a:r>
            </a:p>
          </p:txBody>
        </p:sp>
        <p:sp>
          <p:nvSpPr>
            <p:cNvPr id="21513" name="Rectangle 14"/>
            <p:cNvSpPr>
              <a:spLocks noChangeArrowheads="1"/>
            </p:cNvSpPr>
            <p:nvPr/>
          </p:nvSpPr>
          <p:spPr bwMode="auto">
            <a:xfrm>
              <a:off x="2608" y="3022"/>
              <a:ext cx="3039" cy="363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33CC3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"/>
                <a:defRPr sz="32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"/>
                <a:defRPr sz="28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"/>
                <a:defRPr sz="24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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ru-RU" altLang="ru-RU" sz="1800" b="1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Не мене 2 баллов</a:t>
              </a:r>
              <a:endParaRPr lang="ru-RU" altLang="ru-RU" sz="1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1514" name="Rectangle 15"/>
            <p:cNvSpPr>
              <a:spLocks noChangeArrowheads="1"/>
            </p:cNvSpPr>
            <p:nvPr/>
          </p:nvSpPr>
          <p:spPr bwMode="auto">
            <a:xfrm>
              <a:off x="295" y="3022"/>
              <a:ext cx="2086" cy="363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33CC33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"/>
                <a:defRPr sz="32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"/>
                <a:defRPr sz="28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"/>
                <a:defRPr sz="24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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ru-RU" altLang="ru-RU" sz="20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1 балл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6752299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740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>
            <a:noAutofit/>
          </a:bodyPr>
          <a:lstStyle/>
          <a:p>
            <a:pPr algn="l"/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Пример:</a:t>
            </a:r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289451"/>
          </a:xfrm>
        </p:spPr>
        <p:txBody>
          <a:bodyPr/>
          <a:lstStyle/>
          <a:p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Распределение заданий по уровням сложности</a:t>
            </a:r>
          </a:p>
          <a:p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93275382"/>
              </p:ext>
            </p:extLst>
          </p:nvPr>
        </p:nvGraphicFramePr>
        <p:xfrm>
          <a:off x="539553" y="1556791"/>
          <a:ext cx="8147246" cy="4248473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527750">
                  <a:extLst>
                    <a:ext uri="{9D8B030D-6E8A-4147-A177-3AD203B41FA5}">
                      <a16:colId xmlns:a16="http://schemas.microsoft.com/office/drawing/2014/main" xmlns="" val="2142322017"/>
                    </a:ext>
                  </a:extLst>
                </a:gridCol>
                <a:gridCol w="2568593">
                  <a:extLst>
                    <a:ext uri="{9D8B030D-6E8A-4147-A177-3AD203B41FA5}">
                      <a16:colId xmlns:a16="http://schemas.microsoft.com/office/drawing/2014/main" xmlns="" val="3999039507"/>
                    </a:ext>
                  </a:extLst>
                </a:gridCol>
                <a:gridCol w="1800200">
                  <a:extLst>
                    <a:ext uri="{9D8B030D-6E8A-4147-A177-3AD203B41FA5}">
                      <a16:colId xmlns:a16="http://schemas.microsoft.com/office/drawing/2014/main" xmlns="" val="37786473"/>
                    </a:ext>
                  </a:extLst>
                </a:gridCol>
                <a:gridCol w="1728192">
                  <a:extLst>
                    <a:ext uri="{9D8B030D-6E8A-4147-A177-3AD203B41FA5}">
                      <a16:colId xmlns:a16="http://schemas.microsoft.com/office/drawing/2014/main" xmlns="" val="4107565185"/>
                    </a:ext>
                  </a:extLst>
                </a:gridCol>
                <a:gridCol w="1522511">
                  <a:extLst>
                    <a:ext uri="{9D8B030D-6E8A-4147-A177-3AD203B41FA5}">
                      <a16:colId xmlns:a16="http://schemas.microsoft.com/office/drawing/2014/main" xmlns="" val="1027315410"/>
                    </a:ext>
                  </a:extLst>
                </a:gridCol>
              </a:tblGrid>
              <a:tr h="141615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№ п/п</a:t>
                      </a:r>
                      <a:endParaRPr lang="ru-RU" sz="20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Уровни</a:t>
                      </a:r>
                      <a:endParaRPr lang="ru-RU" sz="20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№ заданий</a:t>
                      </a:r>
                      <a:endParaRPr lang="ru-RU" sz="20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Количество заданий</a:t>
                      </a:r>
                      <a:endParaRPr lang="ru-RU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%  от общего количества</a:t>
                      </a:r>
                      <a:endParaRPr lang="ru-RU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430075517"/>
                  </a:ext>
                </a:extLst>
              </a:tr>
              <a:tr h="70807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20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Базовый</a:t>
                      </a:r>
                      <a:endParaRPr lang="ru-RU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А-1 - А-13</a:t>
                      </a:r>
                      <a:endParaRPr lang="ru-RU" sz="20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13</a:t>
                      </a:r>
                      <a:endParaRPr lang="ru-RU" sz="20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68,5%</a:t>
                      </a:r>
                      <a:endParaRPr lang="ru-RU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943284161"/>
                  </a:ext>
                </a:extLst>
              </a:tr>
              <a:tr h="70807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20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Повышенный</a:t>
                      </a:r>
                      <a:endParaRPr lang="ru-RU" sz="20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В-1 – </a:t>
                      </a:r>
                      <a:r>
                        <a:rPr lang="ru-RU" sz="2000" b="1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В-4</a:t>
                      </a:r>
                      <a:endParaRPr lang="ru-RU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20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21%</a:t>
                      </a:r>
                      <a:endParaRPr lang="ru-RU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197221432"/>
                  </a:ext>
                </a:extLst>
              </a:tr>
              <a:tr h="70807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20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Высокий</a:t>
                      </a:r>
                      <a:endParaRPr lang="ru-RU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С-1</a:t>
                      </a:r>
                      <a:r>
                        <a:rPr lang="ru-RU" sz="2000" b="1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, С-2</a:t>
                      </a:r>
                      <a:endParaRPr lang="ru-RU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20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10,5%</a:t>
                      </a:r>
                      <a:endParaRPr lang="ru-RU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41548100"/>
                  </a:ext>
                </a:extLst>
              </a:tr>
              <a:tr h="70807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0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Итого:</a:t>
                      </a:r>
                      <a:endParaRPr lang="ru-RU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0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19</a:t>
                      </a:r>
                      <a:endParaRPr lang="ru-RU" sz="20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  <a:endParaRPr lang="ru-RU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04065174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475435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90066"/>
          </a:xfrm>
        </p:spPr>
        <p:txBody>
          <a:bodyPr>
            <a:noAutofit/>
          </a:bodyPr>
          <a:lstStyle/>
          <a:p>
            <a:pPr algn="l"/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Пример:</a:t>
            </a:r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361459"/>
          </a:xfrm>
        </p:spPr>
        <p:txBody>
          <a:bodyPr/>
          <a:lstStyle/>
          <a:p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Предметные умения</a:t>
            </a:r>
          </a:p>
          <a:p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14670422"/>
              </p:ext>
            </p:extLst>
          </p:nvPr>
        </p:nvGraphicFramePr>
        <p:xfrm>
          <a:off x="457200" y="1254771"/>
          <a:ext cx="8229599" cy="5348734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528102">
                  <a:extLst>
                    <a:ext uri="{9D8B030D-6E8A-4147-A177-3AD203B41FA5}">
                      <a16:colId xmlns:a16="http://schemas.microsoft.com/office/drawing/2014/main" xmlns="" val="3750459932"/>
                    </a:ext>
                  </a:extLst>
                </a:gridCol>
                <a:gridCol w="3471693">
                  <a:extLst>
                    <a:ext uri="{9D8B030D-6E8A-4147-A177-3AD203B41FA5}">
                      <a16:colId xmlns:a16="http://schemas.microsoft.com/office/drawing/2014/main" xmlns="" val="740144841"/>
                    </a:ext>
                  </a:extLst>
                </a:gridCol>
                <a:gridCol w="1627486">
                  <a:extLst>
                    <a:ext uri="{9D8B030D-6E8A-4147-A177-3AD203B41FA5}">
                      <a16:colId xmlns:a16="http://schemas.microsoft.com/office/drawing/2014/main" xmlns="" val="2816178964"/>
                    </a:ext>
                  </a:extLst>
                </a:gridCol>
                <a:gridCol w="1295831">
                  <a:extLst>
                    <a:ext uri="{9D8B030D-6E8A-4147-A177-3AD203B41FA5}">
                      <a16:colId xmlns:a16="http://schemas.microsoft.com/office/drawing/2014/main" xmlns="" val="4067274304"/>
                    </a:ext>
                  </a:extLst>
                </a:gridCol>
                <a:gridCol w="1306487">
                  <a:extLst>
                    <a:ext uri="{9D8B030D-6E8A-4147-A177-3AD203B41FA5}">
                      <a16:colId xmlns:a16="http://schemas.microsoft.com/office/drawing/2014/main" xmlns="" val="2910666968"/>
                    </a:ext>
                  </a:extLst>
                </a:gridCol>
              </a:tblGrid>
              <a:tr h="72979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ru-RU" sz="18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№ п/п</a:t>
                      </a:r>
                      <a:endParaRPr lang="ru-RU" sz="18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ru-RU" sz="18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Предметные умения</a:t>
                      </a:r>
                      <a:endParaRPr lang="ru-RU" sz="18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ru-RU" sz="18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№ заданий</a:t>
                      </a:r>
                      <a:endParaRPr lang="ru-RU" sz="18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ru-RU" sz="1800" b="1" dirty="0" err="1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Количест</a:t>
                      </a:r>
                      <a:r>
                        <a:rPr lang="ru-RU" sz="1800" b="1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-во </a:t>
                      </a:r>
                      <a:r>
                        <a:rPr lang="ru-RU" sz="18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заданий</a:t>
                      </a:r>
                      <a:endParaRPr lang="ru-RU" sz="18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ru-RU" sz="18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%  от общего </a:t>
                      </a:r>
                      <a:r>
                        <a:rPr lang="ru-RU" sz="1800" b="1" dirty="0" err="1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количест-ва</a:t>
                      </a:r>
                      <a:endParaRPr lang="ru-RU" sz="18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531100815"/>
                  </a:ext>
                </a:extLst>
              </a:tr>
              <a:tr h="97306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ru-RU" sz="16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6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Описывать строение атома, свойства элементов и их соединений по положению в периодической системе                        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А-1, А-2, А-4, 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В-1, В-2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ru-RU" sz="16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6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26%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4070164213"/>
                  </a:ext>
                </a:extLst>
              </a:tr>
              <a:tr h="72979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ru-RU" sz="16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6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Определять вид химической связи, степень окисления химических элементов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А-5</a:t>
                      </a:r>
                      <a:r>
                        <a:rPr lang="ru-RU" sz="1600" b="1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, А-6, С-1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ru-RU" sz="16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6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16%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403629510"/>
                  </a:ext>
                </a:extLst>
              </a:tr>
              <a:tr h="72979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ru-RU" sz="16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6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Называть вещества, классифицировать их, описывать свойства и способы получения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ru-RU" sz="16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А-7, А-8, А-11, А-14, В-3</a:t>
                      </a:r>
                      <a:endParaRPr lang="ru-RU" sz="16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ru-RU" sz="16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6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26%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275333871"/>
                  </a:ext>
                </a:extLst>
              </a:tr>
              <a:tr h="72979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ru-RU" sz="16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6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ru-RU" sz="16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Составлять уравнения химических реакций разных типов, уравнения ЭД </a:t>
                      </a:r>
                      <a:endParaRPr lang="ru-RU" sz="16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А-9</a:t>
                      </a:r>
                      <a:r>
                        <a:rPr lang="ru-RU" sz="1600" b="1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, А-10,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ru-RU" sz="1600" b="1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А-11,</a:t>
                      </a:r>
                      <a:r>
                        <a:rPr lang="ru-RU" sz="1600" b="1" baseline="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="1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В-3, С-1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ru-RU" sz="16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6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26%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78077030"/>
                  </a:ext>
                </a:extLst>
              </a:tr>
              <a:tr h="72979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ru-RU" sz="16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6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ru-RU" sz="16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Проводить вычисления по химическим формулам и уравнениям</a:t>
                      </a:r>
                      <a:endParaRPr lang="ru-RU" sz="16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А-12</a:t>
                      </a:r>
                      <a:r>
                        <a:rPr lang="ru-RU" sz="1600" b="1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, В-4, С-2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ru-RU" sz="16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6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16%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58775488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252950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 fontScale="90000"/>
          </a:bodyPr>
          <a:lstStyle/>
          <a:p>
            <a:r>
              <a:rPr lang="ru-RU" sz="36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6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Инструкция </a:t>
            </a:r>
            <a:r>
              <a:rPr lang="ru-RU" sz="3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проверке и оценке работ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Инструкция для проверяющих содержит:</a:t>
            </a:r>
          </a:p>
          <a:p>
            <a:pPr lvl="0"/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правила оценки 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контрольной работы;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правила оценки всей работы;</a:t>
            </a:r>
          </a:p>
          <a:p>
            <a:pPr lvl="0"/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ключ к работе.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997856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40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0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Инструктажи </a:t>
            </a:r>
            <a:r>
              <a:rPr lang="ru-RU" sz="3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(для учителя, для учащихся)</a:t>
            </a:r>
            <a:r>
              <a:rPr lang="ru-RU" sz="3600" dirty="0"/>
              <a:t/>
            </a:r>
            <a:br>
              <a:rPr lang="ru-RU" sz="3600" dirty="0"/>
            </a:b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470852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3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Пример:</a:t>
            </a:r>
          </a:p>
          <a:p>
            <a:pPr marL="0" indent="0">
              <a:buNone/>
            </a:pPr>
            <a:r>
              <a:rPr lang="ru-RU" sz="2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Инструкция </a:t>
            </a:r>
            <a:r>
              <a:rPr lang="ru-RU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учащихся</a:t>
            </a:r>
          </a:p>
          <a:p>
            <a:pPr marL="0" indent="0"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Тест состоит из 3 частей (А, В и С) и включает 19 заданий (А-13, В-4, С-2). На его выполнение отводится 40 минут. Задания рекомендуется выполнять по порядку. Если не удается выполнить сразу, перейдите к следующему. Если останется время, вернитесь к пропущенным заданиям. Постарайтесь выполнить как можно больше заданий и набрать наибольшее количество баллов.</a:t>
            </a:r>
          </a:p>
          <a:p>
            <a:pPr marL="0" indent="0" algn="ctr">
              <a:buNone/>
            </a:pP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Желаем успеха!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241601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88640"/>
            <a:ext cx="8229600" cy="6408712"/>
          </a:xfrm>
        </p:spPr>
        <p:txBody>
          <a:bodyPr>
            <a:normAutofit fontScale="92500" lnSpcReduction="10000"/>
          </a:bodyPr>
          <a:lstStyle/>
          <a:p>
            <a:r>
              <a:rPr lang="ru-RU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Контрольные измерительные  материалы </a:t>
            </a:r>
          </a:p>
          <a:p>
            <a:pPr marL="0" indent="0">
              <a:buNone/>
            </a:pPr>
            <a:r>
              <a:rPr lang="ru-RU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(КИМ)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endParaRPr lang="ru-RU" dirty="0"/>
          </a:p>
          <a:p>
            <a:r>
              <a:rPr lang="ru-RU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Контрольные оценочные материалы </a:t>
            </a:r>
          </a:p>
          <a:p>
            <a:pPr marL="0" indent="0">
              <a:buNone/>
            </a:pPr>
            <a:r>
              <a:rPr lang="ru-RU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(КОМ)</a:t>
            </a:r>
          </a:p>
          <a:p>
            <a:pPr marL="0" indent="0">
              <a:buNone/>
            </a:pPr>
            <a:endParaRPr lang="ru-RU" dirty="0"/>
          </a:p>
          <a:p>
            <a:pPr marL="0" indent="0" algn="ctr">
              <a:buNone/>
            </a:pPr>
            <a:endParaRPr lang="ru-RU" dirty="0" smtClean="0"/>
          </a:p>
          <a:p>
            <a:pPr marL="0" indent="0">
              <a:buNone/>
            </a:pPr>
            <a:endParaRPr lang="ru-RU" dirty="0"/>
          </a:p>
          <a:p>
            <a:r>
              <a:rPr lang="ru-RU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Стандартизированная контрольная работа</a:t>
            </a:r>
          </a:p>
          <a:p>
            <a:pPr marL="0" indent="0">
              <a:buNone/>
            </a:pPr>
            <a:r>
              <a:rPr lang="ru-RU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(СКР)</a:t>
            </a:r>
            <a:endParaRPr lang="ru-RU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Двойная стрелка вверх/вниз 4"/>
          <p:cNvSpPr/>
          <p:nvPr/>
        </p:nvSpPr>
        <p:spPr>
          <a:xfrm>
            <a:off x="4329687" y="1448780"/>
            <a:ext cx="45719" cy="1152128"/>
          </a:xfrm>
          <a:prstGeom prst="up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Двойная стрелка вверх/вниз 5"/>
          <p:cNvSpPr/>
          <p:nvPr/>
        </p:nvSpPr>
        <p:spPr>
          <a:xfrm>
            <a:off x="4283968" y="3861048"/>
            <a:ext cx="45719" cy="1152128"/>
          </a:xfrm>
          <a:prstGeom prst="up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533984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>
              <a:spcBef>
                <a:spcPct val="55000"/>
              </a:spcBef>
            </a:pPr>
            <a:r>
              <a:rPr lang="ru-RU" altLang="ru-RU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Способ определения итоговой оценки </a:t>
            </a:r>
            <a:r>
              <a:rPr lang="ru-RU" altLang="ru-RU" sz="28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altLang="ru-RU" sz="28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altLang="ru-RU" sz="28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altLang="ru-RU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расчеты на </a:t>
            </a:r>
            <a:r>
              <a:rPr lang="ru-RU" altLang="ru-RU" sz="28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основе принципа </a:t>
            </a:r>
            <a:r>
              <a:rPr lang="ru-RU" altLang="ru-RU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сложения)</a:t>
            </a:r>
            <a:br>
              <a:rPr lang="ru-RU" altLang="ru-RU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8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57403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ru-RU" sz="3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Пример:</a:t>
            </a:r>
          </a:p>
          <a:p>
            <a:pPr marL="0" indent="0">
              <a:buNone/>
            </a:pPr>
            <a:r>
              <a:rPr lang="ru-RU" sz="3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Нормы оценивания</a:t>
            </a:r>
            <a:endParaRPr lang="ru-RU" sz="3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Верное 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выполнение каждого задания </a:t>
            </a:r>
            <a:r>
              <a:rPr lang="ru-RU" sz="3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части А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 первое задание части В (</a:t>
            </a:r>
            <a:r>
              <a:rPr lang="ru-RU" sz="3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В-1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оценивается </a:t>
            </a:r>
            <a:r>
              <a:rPr lang="ru-RU" sz="3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 баллом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 правильное выполнение заданий В-2, В-3, В-4 учащиеся заработают </a:t>
            </a:r>
            <a:r>
              <a:rPr lang="ru-RU" sz="3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 балла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(1 балл за половину верного задания). </a:t>
            </a:r>
          </a:p>
          <a:p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верное выполнение задания </a:t>
            </a:r>
            <a:r>
              <a:rPr lang="ru-RU" sz="3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С1, С2 – 8 баллов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(за каждое по 4 балла).</a:t>
            </a:r>
          </a:p>
          <a:p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получения отметки </a:t>
            </a:r>
            <a:r>
              <a:rPr lang="ru-RU" sz="3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«3»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необходимо набрать </a:t>
            </a:r>
            <a:r>
              <a:rPr lang="ru-RU" sz="3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 баллов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получения отметки </a:t>
            </a:r>
            <a:r>
              <a:rPr lang="ru-RU" sz="3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«4»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необходимо набрать </a:t>
            </a:r>
            <a:r>
              <a:rPr lang="ru-RU" sz="3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17- 21,5 баллов.</a:t>
            </a:r>
            <a:endParaRPr lang="ru-RU" sz="3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получения отметки </a:t>
            </a:r>
            <a:r>
              <a:rPr lang="ru-RU" sz="3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«5»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необходимо выполнить набрать </a:t>
            </a:r>
            <a:r>
              <a:rPr lang="ru-RU" sz="3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22-28</a:t>
            </a:r>
          </a:p>
          <a:p>
            <a:pPr marL="0" indent="0">
              <a:buNone/>
            </a:pPr>
            <a:r>
              <a:rPr lang="ru-RU" sz="3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баллов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5932974"/>
              </p:ext>
            </p:extLst>
          </p:nvPr>
        </p:nvGraphicFramePr>
        <p:xfrm>
          <a:off x="1043608" y="5229200"/>
          <a:ext cx="6077585" cy="652272"/>
        </p:xfrm>
        <a:graphic>
          <a:graphicData uri="http://schemas.openxmlformats.org/drawingml/2006/table">
            <a:tbl>
              <a:tblPr firstRow="1" firstCol="1" bandRow="1"/>
              <a:tblGrid>
                <a:gridCol w="1320165">
                  <a:extLst>
                    <a:ext uri="{9D8B030D-6E8A-4147-A177-3AD203B41FA5}">
                      <a16:colId xmlns:a16="http://schemas.microsoft.com/office/drawing/2014/main" xmlns="" val="2397276521"/>
                    </a:ext>
                  </a:extLst>
                </a:gridCol>
                <a:gridCol w="1189355">
                  <a:extLst>
                    <a:ext uri="{9D8B030D-6E8A-4147-A177-3AD203B41FA5}">
                      <a16:colId xmlns:a16="http://schemas.microsoft.com/office/drawing/2014/main" xmlns="" val="3207120037"/>
                    </a:ext>
                  </a:extLst>
                </a:gridCol>
                <a:gridCol w="1189355">
                  <a:extLst>
                    <a:ext uri="{9D8B030D-6E8A-4147-A177-3AD203B41FA5}">
                      <a16:colId xmlns:a16="http://schemas.microsoft.com/office/drawing/2014/main" xmlns="" val="138880486"/>
                    </a:ext>
                  </a:extLst>
                </a:gridCol>
                <a:gridCol w="1189355">
                  <a:extLst>
                    <a:ext uri="{9D8B030D-6E8A-4147-A177-3AD203B41FA5}">
                      <a16:colId xmlns:a16="http://schemas.microsoft.com/office/drawing/2014/main" xmlns="" val="2154438886"/>
                    </a:ext>
                  </a:extLst>
                </a:gridCol>
                <a:gridCol w="1189355">
                  <a:extLst>
                    <a:ext uri="{9D8B030D-6E8A-4147-A177-3AD203B41FA5}">
                      <a16:colId xmlns:a16="http://schemas.microsoft.com/office/drawing/2014/main" xmlns="" val="779928504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Баллы</a:t>
                      </a:r>
                      <a:endParaRPr lang="ru-RU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менее 10</a:t>
                      </a:r>
                      <a:endParaRPr lang="ru-RU" sz="20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10 - 16</a:t>
                      </a:r>
                      <a:endParaRPr lang="ru-RU" sz="20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17-21</a:t>
                      </a:r>
                      <a:endParaRPr lang="ru-RU" sz="20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22 - 28</a:t>
                      </a:r>
                      <a:endParaRPr lang="ru-RU" sz="20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45721752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Отметка</a:t>
                      </a:r>
                      <a:endParaRPr lang="ru-RU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15248478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139951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908720"/>
            <a:ext cx="8229600" cy="4525963"/>
          </a:xfrm>
        </p:spPr>
        <p:txBody>
          <a:bodyPr/>
          <a:lstStyle/>
          <a:p>
            <a:pPr marL="0" indent="0">
              <a:buNone/>
            </a:pP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ru-RU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2 </a:t>
            </a:r>
            <a:r>
              <a:rPr lang="ru-RU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варианта контрольно-оценочных </a:t>
            </a:r>
            <a:r>
              <a:rPr lang="ru-RU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материалов (текст контрольной работы)</a:t>
            </a:r>
            <a:endParaRPr lang="ru-RU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03275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 fontScale="90000"/>
          </a:bodyPr>
          <a:lstStyle/>
          <a:p>
            <a:r>
              <a:rPr lang="ru-RU" sz="36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Форма протокола контрольной работы</a:t>
            </a:r>
            <a:endParaRPr lang="ru-RU" sz="36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98215978"/>
              </p:ext>
            </p:extLst>
          </p:nvPr>
        </p:nvGraphicFramePr>
        <p:xfrm>
          <a:off x="457200" y="1052513"/>
          <a:ext cx="8229600" cy="23063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144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  <a:gridCol w="882352">
                  <a:extLst>
                    <a:ext uri="{9D8B030D-6E8A-4147-A177-3AD203B41FA5}">
                      <a16:colId xmlns:a16="http://schemas.microsoft.com/office/drawing/2014/main" xmlns="" val="20007"/>
                    </a:ext>
                  </a:extLst>
                </a:gridCol>
                <a:gridCol w="946448">
                  <a:extLst>
                    <a:ext uri="{9D8B030D-6E8A-4147-A177-3AD203B41FA5}">
                      <a16:colId xmlns:a16="http://schemas.microsoft.com/office/drawing/2014/main" xmlns="" val="20008"/>
                    </a:ext>
                  </a:extLst>
                </a:gridCol>
              </a:tblGrid>
              <a:tr h="370840">
                <a:tc rowSpan="2"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Ф.И. ученика</a:t>
                      </a:r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Уровень сложности</a:t>
                      </a:r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Баллы за выполнение</a:t>
                      </a:r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sz="1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sz="1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sz="1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sz="1600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Всего баллов</a:t>
                      </a:r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Отметка</a:t>
                      </a:r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задание</a:t>
                      </a:r>
                      <a:r>
                        <a:rPr lang="ru-RU" sz="16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1</a:t>
                      </a:r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задание 2</a:t>
                      </a:r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задание</a:t>
                      </a:r>
                      <a:r>
                        <a:rPr lang="ru-RU" sz="16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3</a:t>
                      </a:r>
                      <a:endParaRPr lang="ru-RU" sz="16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задание</a:t>
                      </a:r>
                      <a:r>
                        <a:rPr lang="ru-RU" sz="16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4</a:t>
                      </a:r>
                      <a:endParaRPr lang="ru-RU" sz="16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…</a:t>
                      </a:r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539552" y="3549669"/>
            <a:ext cx="79928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Протокол позволит учителю выявить уровень усвоения планируемых результатов индивидуально и всего класса, проблемные места и типичные ошибки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828481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Электронная </a:t>
            </a:r>
            <a:r>
              <a:rPr lang="ru-RU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форма обработки результатов </a:t>
            </a:r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56464830"/>
              </p:ext>
            </p:extLst>
          </p:nvPr>
        </p:nvGraphicFramePr>
        <p:xfrm>
          <a:off x="489046" y="1437471"/>
          <a:ext cx="8229608" cy="2301471"/>
        </p:xfrm>
        <a:graphic>
          <a:graphicData uri="http://schemas.openxmlformats.org/drawingml/2006/table">
            <a:tbl>
              <a:tblPr/>
              <a:tblGrid>
                <a:gridCol w="1399387">
                  <a:extLst>
                    <a:ext uri="{9D8B030D-6E8A-4147-A177-3AD203B41FA5}">
                      <a16:colId xmlns:a16="http://schemas.microsoft.com/office/drawing/2014/main" xmlns="" val="3542126565"/>
                    </a:ext>
                  </a:extLst>
                </a:gridCol>
                <a:gridCol w="524770">
                  <a:extLst>
                    <a:ext uri="{9D8B030D-6E8A-4147-A177-3AD203B41FA5}">
                      <a16:colId xmlns:a16="http://schemas.microsoft.com/office/drawing/2014/main" xmlns="" val="1214304272"/>
                    </a:ext>
                  </a:extLst>
                </a:gridCol>
                <a:gridCol w="327982">
                  <a:extLst>
                    <a:ext uri="{9D8B030D-6E8A-4147-A177-3AD203B41FA5}">
                      <a16:colId xmlns:a16="http://schemas.microsoft.com/office/drawing/2014/main" xmlns="" val="109660758"/>
                    </a:ext>
                  </a:extLst>
                </a:gridCol>
                <a:gridCol w="327982">
                  <a:extLst>
                    <a:ext uri="{9D8B030D-6E8A-4147-A177-3AD203B41FA5}">
                      <a16:colId xmlns:a16="http://schemas.microsoft.com/office/drawing/2014/main" xmlns="" val="448946658"/>
                    </a:ext>
                  </a:extLst>
                </a:gridCol>
                <a:gridCol w="327982">
                  <a:extLst>
                    <a:ext uri="{9D8B030D-6E8A-4147-A177-3AD203B41FA5}">
                      <a16:colId xmlns:a16="http://schemas.microsoft.com/office/drawing/2014/main" xmlns="" val="1184272274"/>
                    </a:ext>
                  </a:extLst>
                </a:gridCol>
                <a:gridCol w="327982">
                  <a:extLst>
                    <a:ext uri="{9D8B030D-6E8A-4147-A177-3AD203B41FA5}">
                      <a16:colId xmlns:a16="http://schemas.microsoft.com/office/drawing/2014/main" xmlns="" val="258411040"/>
                    </a:ext>
                  </a:extLst>
                </a:gridCol>
                <a:gridCol w="327982">
                  <a:extLst>
                    <a:ext uri="{9D8B030D-6E8A-4147-A177-3AD203B41FA5}">
                      <a16:colId xmlns:a16="http://schemas.microsoft.com/office/drawing/2014/main" xmlns="" val="1246118381"/>
                    </a:ext>
                  </a:extLst>
                </a:gridCol>
                <a:gridCol w="336181">
                  <a:extLst>
                    <a:ext uri="{9D8B030D-6E8A-4147-A177-3AD203B41FA5}">
                      <a16:colId xmlns:a16="http://schemas.microsoft.com/office/drawing/2014/main" xmlns="" val="37247321"/>
                    </a:ext>
                  </a:extLst>
                </a:gridCol>
                <a:gridCol w="327982">
                  <a:extLst>
                    <a:ext uri="{9D8B030D-6E8A-4147-A177-3AD203B41FA5}">
                      <a16:colId xmlns:a16="http://schemas.microsoft.com/office/drawing/2014/main" xmlns="" val="2221865182"/>
                    </a:ext>
                  </a:extLst>
                </a:gridCol>
                <a:gridCol w="327982">
                  <a:extLst>
                    <a:ext uri="{9D8B030D-6E8A-4147-A177-3AD203B41FA5}">
                      <a16:colId xmlns:a16="http://schemas.microsoft.com/office/drawing/2014/main" xmlns="" val="804658836"/>
                    </a:ext>
                  </a:extLst>
                </a:gridCol>
                <a:gridCol w="327982">
                  <a:extLst>
                    <a:ext uri="{9D8B030D-6E8A-4147-A177-3AD203B41FA5}">
                      <a16:colId xmlns:a16="http://schemas.microsoft.com/office/drawing/2014/main" xmlns="" val="244423149"/>
                    </a:ext>
                  </a:extLst>
                </a:gridCol>
                <a:gridCol w="327982">
                  <a:extLst>
                    <a:ext uri="{9D8B030D-6E8A-4147-A177-3AD203B41FA5}">
                      <a16:colId xmlns:a16="http://schemas.microsoft.com/office/drawing/2014/main" xmlns="" val="1585903716"/>
                    </a:ext>
                  </a:extLst>
                </a:gridCol>
                <a:gridCol w="327982">
                  <a:extLst>
                    <a:ext uri="{9D8B030D-6E8A-4147-A177-3AD203B41FA5}">
                      <a16:colId xmlns:a16="http://schemas.microsoft.com/office/drawing/2014/main" xmlns="" val="141850265"/>
                    </a:ext>
                  </a:extLst>
                </a:gridCol>
                <a:gridCol w="327982">
                  <a:extLst>
                    <a:ext uri="{9D8B030D-6E8A-4147-A177-3AD203B41FA5}">
                      <a16:colId xmlns:a16="http://schemas.microsoft.com/office/drawing/2014/main" xmlns="" val="1449156188"/>
                    </a:ext>
                  </a:extLst>
                </a:gridCol>
                <a:gridCol w="327982">
                  <a:extLst>
                    <a:ext uri="{9D8B030D-6E8A-4147-A177-3AD203B41FA5}">
                      <a16:colId xmlns:a16="http://schemas.microsoft.com/office/drawing/2014/main" xmlns="" val="1249193932"/>
                    </a:ext>
                  </a:extLst>
                </a:gridCol>
                <a:gridCol w="327982">
                  <a:extLst>
                    <a:ext uri="{9D8B030D-6E8A-4147-A177-3AD203B41FA5}">
                      <a16:colId xmlns:a16="http://schemas.microsoft.com/office/drawing/2014/main" xmlns="" val="1099076232"/>
                    </a:ext>
                  </a:extLst>
                </a:gridCol>
                <a:gridCol w="327982">
                  <a:extLst>
                    <a:ext uri="{9D8B030D-6E8A-4147-A177-3AD203B41FA5}">
                      <a16:colId xmlns:a16="http://schemas.microsoft.com/office/drawing/2014/main" xmlns="" val="1961706136"/>
                    </a:ext>
                  </a:extLst>
                </a:gridCol>
                <a:gridCol w="327982">
                  <a:extLst>
                    <a:ext uri="{9D8B030D-6E8A-4147-A177-3AD203B41FA5}">
                      <a16:colId xmlns:a16="http://schemas.microsoft.com/office/drawing/2014/main" xmlns="" val="3615339828"/>
                    </a:ext>
                  </a:extLst>
                </a:gridCol>
                <a:gridCol w="524770">
                  <a:extLst>
                    <a:ext uri="{9D8B030D-6E8A-4147-A177-3AD203B41FA5}">
                      <a16:colId xmlns:a16="http://schemas.microsoft.com/office/drawing/2014/main" xmlns="" val="2703755481"/>
                    </a:ext>
                  </a:extLst>
                </a:gridCol>
                <a:gridCol w="524770">
                  <a:extLst>
                    <a:ext uri="{9D8B030D-6E8A-4147-A177-3AD203B41FA5}">
                      <a16:colId xmlns:a16="http://schemas.microsoft.com/office/drawing/2014/main" xmlns="" val="1274550351"/>
                    </a:ext>
                  </a:extLst>
                </a:gridCol>
              </a:tblGrid>
              <a:tr h="257942">
                <a:tc rowSpan="2"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Фамилия имя</a:t>
                      </a:r>
                    </a:p>
                  </a:txBody>
                  <a:tcPr marL="8197" marR="8197" marT="81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 </a:t>
                      </a:r>
                      <a:endParaRPr lang="ru-RU" sz="1600" b="1" i="0" u="none" strike="noStrike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 fontAlgn="b"/>
                      <a:r>
                        <a:rPr lang="ru-RU" sz="1600" b="1" i="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в-та</a:t>
                      </a:r>
                      <a:endParaRPr lang="ru-RU" sz="1600" b="1" i="0" u="none" strike="noStrike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197" marR="8197" marT="81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16"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 задания</a:t>
                      </a:r>
                    </a:p>
                  </a:txBody>
                  <a:tcPr marL="8197" marR="8197" marT="81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0" i="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8197" marR="8197" marT="81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0" i="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8197" marR="8197" marT="81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234844226"/>
                  </a:ext>
                </a:extLst>
              </a:tr>
              <a:tr h="25794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8197" marR="8197" marT="81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8197" marR="8197" marT="81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8197" marR="8197" marT="81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8197" marR="8197" marT="81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marL="8197" marR="8197" marT="81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</a:p>
                  </a:txBody>
                  <a:tcPr marL="8197" marR="8197" marT="81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</a:p>
                  </a:txBody>
                  <a:tcPr marL="8197" marR="8197" marT="81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</a:p>
                  </a:txBody>
                  <a:tcPr marL="8197" marR="8197" marT="81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</a:p>
                  </a:txBody>
                  <a:tcPr marL="8197" marR="8197" marT="81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</a:p>
                  </a:txBody>
                  <a:tcPr marL="8197" marR="8197" marT="81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</a:p>
                  </a:txBody>
                  <a:tcPr marL="8197" marR="8197" marT="81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</a:p>
                  </a:txBody>
                  <a:tcPr marL="8197" marR="8197" marT="81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</a:t>
                      </a:r>
                    </a:p>
                  </a:txBody>
                  <a:tcPr marL="8197" marR="8197" marT="81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</a:t>
                      </a:r>
                    </a:p>
                  </a:txBody>
                  <a:tcPr marL="8197" marR="8197" marT="81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</a:t>
                      </a:r>
                    </a:p>
                  </a:txBody>
                  <a:tcPr marL="8197" marR="8197" marT="81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</a:t>
                      </a:r>
                    </a:p>
                  </a:txBody>
                  <a:tcPr marL="8197" marR="8197" marT="81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1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Балл</a:t>
                      </a:r>
                    </a:p>
                  </a:txBody>
                  <a:tcPr marL="8197" marR="8197" marT="81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1" i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Отметка</a:t>
                      </a:r>
                    </a:p>
                  </a:txBody>
                  <a:tcPr marL="8197" marR="8197" marT="81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710666419"/>
                  </a:ext>
                </a:extLst>
              </a:tr>
              <a:tr h="257942"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effectLst/>
                          <a:latin typeface="Arial Cyr" panose="020B0604020202020204" pitchFamily="34" charset="0"/>
                        </a:rPr>
                        <a:t> </a:t>
                      </a:r>
                    </a:p>
                  </a:txBody>
                  <a:tcPr marL="8197" marR="8197" marT="81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effectLst/>
                          <a:latin typeface="Arial Cyr" panose="020B0604020202020204" pitchFamily="34" charset="0"/>
                        </a:rPr>
                        <a:t> </a:t>
                      </a:r>
                    </a:p>
                  </a:txBody>
                  <a:tcPr marL="8197" marR="8197" marT="81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effectLst/>
                          <a:latin typeface="Arial Cyr" panose="020B0604020202020204" pitchFamily="34" charset="0"/>
                        </a:rPr>
                        <a:t> </a:t>
                      </a:r>
                    </a:p>
                  </a:txBody>
                  <a:tcPr marL="8197" marR="8197" marT="81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effectLst/>
                          <a:latin typeface="Arial Cyr" panose="020B0604020202020204" pitchFamily="34" charset="0"/>
                        </a:rPr>
                        <a:t> </a:t>
                      </a:r>
                    </a:p>
                  </a:txBody>
                  <a:tcPr marL="8197" marR="8197" marT="81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effectLst/>
                          <a:latin typeface="Arial Cyr" panose="020B0604020202020204" pitchFamily="34" charset="0"/>
                        </a:rPr>
                        <a:t> </a:t>
                      </a:r>
                    </a:p>
                  </a:txBody>
                  <a:tcPr marL="8197" marR="8197" marT="81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effectLst/>
                          <a:latin typeface="Arial Cyr" panose="020B0604020202020204" pitchFamily="34" charset="0"/>
                        </a:rPr>
                        <a:t> </a:t>
                      </a:r>
                    </a:p>
                  </a:txBody>
                  <a:tcPr marL="8197" marR="8197" marT="81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effectLst/>
                          <a:latin typeface="Arial Cyr" panose="020B0604020202020204" pitchFamily="34" charset="0"/>
                        </a:rPr>
                        <a:t> </a:t>
                      </a:r>
                    </a:p>
                  </a:txBody>
                  <a:tcPr marL="8197" marR="8197" marT="81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effectLst/>
                          <a:latin typeface="Arial Cyr" panose="020B0604020202020204" pitchFamily="34" charset="0"/>
                        </a:rPr>
                        <a:t> </a:t>
                      </a:r>
                    </a:p>
                  </a:txBody>
                  <a:tcPr marL="8197" marR="8197" marT="81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 dirty="0">
                          <a:effectLst/>
                          <a:latin typeface="Arial Cyr" panose="020B0604020202020204" pitchFamily="34" charset="0"/>
                        </a:rPr>
                        <a:t> </a:t>
                      </a:r>
                    </a:p>
                  </a:txBody>
                  <a:tcPr marL="8197" marR="8197" marT="81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 dirty="0">
                          <a:effectLst/>
                          <a:latin typeface="Arial Cyr" panose="020B0604020202020204" pitchFamily="34" charset="0"/>
                        </a:rPr>
                        <a:t> </a:t>
                      </a:r>
                    </a:p>
                  </a:txBody>
                  <a:tcPr marL="8197" marR="8197" marT="81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 dirty="0">
                          <a:effectLst/>
                          <a:latin typeface="Arial Cyr" panose="020B0604020202020204" pitchFamily="34" charset="0"/>
                        </a:rPr>
                        <a:t> </a:t>
                      </a:r>
                    </a:p>
                  </a:txBody>
                  <a:tcPr marL="8197" marR="8197" marT="81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effectLst/>
                          <a:latin typeface="Arial Cyr" panose="020B0604020202020204" pitchFamily="34" charset="0"/>
                        </a:rPr>
                        <a:t> </a:t>
                      </a:r>
                    </a:p>
                  </a:txBody>
                  <a:tcPr marL="8197" marR="8197" marT="81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effectLst/>
                          <a:latin typeface="Arial Cyr" panose="020B0604020202020204" pitchFamily="34" charset="0"/>
                        </a:rPr>
                        <a:t> </a:t>
                      </a:r>
                    </a:p>
                  </a:txBody>
                  <a:tcPr marL="8197" marR="8197" marT="81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effectLst/>
                          <a:latin typeface="Arial Cyr" panose="020B0604020202020204" pitchFamily="34" charset="0"/>
                        </a:rPr>
                        <a:t> </a:t>
                      </a:r>
                    </a:p>
                  </a:txBody>
                  <a:tcPr marL="8197" marR="8197" marT="81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 dirty="0">
                          <a:effectLst/>
                          <a:latin typeface="Arial Cyr" panose="020B0604020202020204" pitchFamily="34" charset="0"/>
                        </a:rPr>
                        <a:t> </a:t>
                      </a:r>
                    </a:p>
                  </a:txBody>
                  <a:tcPr marL="8197" marR="8197" marT="81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 dirty="0">
                          <a:effectLst/>
                          <a:latin typeface="Arial Cyr" panose="020B0604020202020204" pitchFamily="34" charset="0"/>
                        </a:rPr>
                        <a:t> </a:t>
                      </a:r>
                    </a:p>
                  </a:txBody>
                  <a:tcPr marL="8197" marR="8197" marT="81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 dirty="0">
                          <a:effectLst/>
                          <a:latin typeface="Arial Cyr" panose="020B0604020202020204" pitchFamily="34" charset="0"/>
                        </a:rPr>
                        <a:t> </a:t>
                      </a:r>
                    </a:p>
                  </a:txBody>
                  <a:tcPr marL="8197" marR="8197" marT="81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 dirty="0">
                          <a:effectLst/>
                          <a:latin typeface="Arial Cyr" panose="020B0604020202020204" pitchFamily="34" charset="0"/>
                        </a:rPr>
                        <a:t> </a:t>
                      </a:r>
                    </a:p>
                  </a:txBody>
                  <a:tcPr marL="8197" marR="8197" marT="81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0" i="0" u="none" strike="noStrike" dirty="0">
                          <a:effectLst/>
                          <a:latin typeface="Arial Cyr" panose="020B0604020202020204" pitchFamily="34" charset="0"/>
                        </a:rPr>
                        <a:t>0</a:t>
                      </a:r>
                    </a:p>
                  </a:txBody>
                  <a:tcPr marL="8197" marR="8197" marT="81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0" i="0" u="none" strike="noStrike" dirty="0">
                          <a:effectLst/>
                          <a:latin typeface="Arial Cyr" panose="020B0604020202020204" pitchFamily="34" charset="0"/>
                        </a:rPr>
                        <a:t>2</a:t>
                      </a:r>
                    </a:p>
                  </a:txBody>
                  <a:tcPr marL="8197" marR="8197" marT="81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40182856"/>
                  </a:ext>
                </a:extLst>
              </a:tr>
              <a:tr h="257942"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effectLst/>
                          <a:latin typeface="Arial Cyr" panose="020B0604020202020204" pitchFamily="34" charset="0"/>
                        </a:rPr>
                        <a:t> </a:t>
                      </a:r>
                    </a:p>
                  </a:txBody>
                  <a:tcPr marL="8197" marR="8197" marT="81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 dirty="0">
                          <a:effectLst/>
                          <a:latin typeface="Arial Cyr" panose="020B0604020202020204" pitchFamily="34" charset="0"/>
                        </a:rPr>
                        <a:t> </a:t>
                      </a:r>
                    </a:p>
                  </a:txBody>
                  <a:tcPr marL="8197" marR="8197" marT="81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effectLst/>
                          <a:latin typeface="Arial Cyr" panose="020B0604020202020204" pitchFamily="34" charset="0"/>
                        </a:rPr>
                        <a:t> </a:t>
                      </a:r>
                    </a:p>
                  </a:txBody>
                  <a:tcPr marL="8197" marR="8197" marT="81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effectLst/>
                          <a:latin typeface="Arial Cyr" panose="020B0604020202020204" pitchFamily="34" charset="0"/>
                        </a:rPr>
                        <a:t> </a:t>
                      </a:r>
                    </a:p>
                  </a:txBody>
                  <a:tcPr marL="8197" marR="8197" marT="81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effectLst/>
                          <a:latin typeface="Arial Cyr" panose="020B0604020202020204" pitchFamily="34" charset="0"/>
                        </a:rPr>
                        <a:t> </a:t>
                      </a:r>
                    </a:p>
                  </a:txBody>
                  <a:tcPr marL="8197" marR="8197" marT="81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effectLst/>
                          <a:latin typeface="Arial Cyr" panose="020B0604020202020204" pitchFamily="34" charset="0"/>
                        </a:rPr>
                        <a:t> </a:t>
                      </a:r>
                    </a:p>
                  </a:txBody>
                  <a:tcPr marL="8197" marR="8197" marT="81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effectLst/>
                          <a:latin typeface="Arial Cyr" panose="020B0604020202020204" pitchFamily="34" charset="0"/>
                        </a:rPr>
                        <a:t> </a:t>
                      </a:r>
                    </a:p>
                  </a:txBody>
                  <a:tcPr marL="8197" marR="8197" marT="81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effectLst/>
                          <a:latin typeface="Arial Cyr" panose="020B0604020202020204" pitchFamily="34" charset="0"/>
                        </a:rPr>
                        <a:t> </a:t>
                      </a:r>
                    </a:p>
                  </a:txBody>
                  <a:tcPr marL="8197" marR="8197" marT="81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effectLst/>
                          <a:latin typeface="Arial Cyr" panose="020B0604020202020204" pitchFamily="34" charset="0"/>
                        </a:rPr>
                        <a:t> </a:t>
                      </a:r>
                    </a:p>
                  </a:txBody>
                  <a:tcPr marL="8197" marR="8197" marT="81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effectLst/>
                          <a:latin typeface="Arial Cyr" panose="020B0604020202020204" pitchFamily="34" charset="0"/>
                        </a:rPr>
                        <a:t> </a:t>
                      </a:r>
                    </a:p>
                  </a:txBody>
                  <a:tcPr marL="8197" marR="8197" marT="81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 dirty="0">
                          <a:effectLst/>
                          <a:latin typeface="Arial Cyr" panose="020B0604020202020204" pitchFamily="34" charset="0"/>
                        </a:rPr>
                        <a:t> </a:t>
                      </a:r>
                    </a:p>
                  </a:txBody>
                  <a:tcPr marL="8197" marR="8197" marT="81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 dirty="0">
                          <a:effectLst/>
                          <a:latin typeface="Arial Cyr" panose="020B0604020202020204" pitchFamily="34" charset="0"/>
                        </a:rPr>
                        <a:t> </a:t>
                      </a:r>
                    </a:p>
                  </a:txBody>
                  <a:tcPr marL="8197" marR="8197" marT="81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 dirty="0">
                          <a:effectLst/>
                          <a:latin typeface="Arial Cyr" panose="020B0604020202020204" pitchFamily="34" charset="0"/>
                        </a:rPr>
                        <a:t> </a:t>
                      </a:r>
                    </a:p>
                  </a:txBody>
                  <a:tcPr marL="8197" marR="8197" marT="81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effectLst/>
                          <a:latin typeface="Arial Cyr" panose="020B0604020202020204" pitchFamily="34" charset="0"/>
                        </a:rPr>
                        <a:t> </a:t>
                      </a:r>
                    </a:p>
                  </a:txBody>
                  <a:tcPr marL="8197" marR="8197" marT="81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effectLst/>
                          <a:latin typeface="Arial Cyr" panose="020B0604020202020204" pitchFamily="34" charset="0"/>
                        </a:rPr>
                        <a:t> </a:t>
                      </a:r>
                    </a:p>
                  </a:txBody>
                  <a:tcPr marL="8197" marR="8197" marT="81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effectLst/>
                          <a:latin typeface="Arial Cyr" panose="020B0604020202020204" pitchFamily="34" charset="0"/>
                        </a:rPr>
                        <a:t> </a:t>
                      </a:r>
                    </a:p>
                  </a:txBody>
                  <a:tcPr marL="8197" marR="8197" marT="81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effectLst/>
                          <a:latin typeface="Arial Cyr" panose="020B0604020202020204" pitchFamily="34" charset="0"/>
                        </a:rPr>
                        <a:t> </a:t>
                      </a:r>
                    </a:p>
                  </a:txBody>
                  <a:tcPr marL="8197" marR="8197" marT="81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effectLst/>
                          <a:latin typeface="Arial Cyr" panose="020B0604020202020204" pitchFamily="34" charset="0"/>
                        </a:rPr>
                        <a:t> </a:t>
                      </a:r>
                    </a:p>
                  </a:txBody>
                  <a:tcPr marL="8197" marR="8197" marT="81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0" i="0" u="none" strike="noStrike" dirty="0">
                          <a:effectLst/>
                          <a:latin typeface="Arial Cyr" panose="020B0604020202020204" pitchFamily="34" charset="0"/>
                        </a:rPr>
                        <a:t>0</a:t>
                      </a:r>
                    </a:p>
                  </a:txBody>
                  <a:tcPr marL="8197" marR="8197" marT="81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0" i="0" u="none" strike="noStrike" dirty="0">
                          <a:effectLst/>
                          <a:latin typeface="Arial Cyr" panose="020B0604020202020204" pitchFamily="34" charset="0"/>
                        </a:rPr>
                        <a:t>2</a:t>
                      </a:r>
                    </a:p>
                  </a:txBody>
                  <a:tcPr marL="8197" marR="8197" marT="81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470814785"/>
                  </a:ext>
                </a:extLst>
              </a:tr>
              <a:tr h="257942"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effectLst/>
                          <a:latin typeface="Arial Cyr" panose="020B0604020202020204" pitchFamily="34" charset="0"/>
                        </a:rPr>
                        <a:t> </a:t>
                      </a:r>
                    </a:p>
                  </a:txBody>
                  <a:tcPr marL="8197" marR="8197" marT="81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effectLst/>
                          <a:latin typeface="Arial Cyr" panose="020B0604020202020204" pitchFamily="34" charset="0"/>
                        </a:rPr>
                        <a:t> </a:t>
                      </a:r>
                    </a:p>
                  </a:txBody>
                  <a:tcPr marL="8197" marR="8197" marT="81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 dirty="0">
                          <a:effectLst/>
                          <a:latin typeface="Arial Cyr" panose="020B0604020202020204" pitchFamily="34" charset="0"/>
                        </a:rPr>
                        <a:t> </a:t>
                      </a:r>
                    </a:p>
                  </a:txBody>
                  <a:tcPr marL="8197" marR="8197" marT="81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effectLst/>
                          <a:latin typeface="Arial Cyr" panose="020B0604020202020204" pitchFamily="34" charset="0"/>
                        </a:rPr>
                        <a:t> </a:t>
                      </a:r>
                    </a:p>
                  </a:txBody>
                  <a:tcPr marL="8197" marR="8197" marT="81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effectLst/>
                          <a:latin typeface="Arial Cyr" panose="020B0604020202020204" pitchFamily="34" charset="0"/>
                        </a:rPr>
                        <a:t> </a:t>
                      </a:r>
                    </a:p>
                  </a:txBody>
                  <a:tcPr marL="8197" marR="8197" marT="81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effectLst/>
                          <a:latin typeface="Arial Cyr" panose="020B0604020202020204" pitchFamily="34" charset="0"/>
                        </a:rPr>
                        <a:t> </a:t>
                      </a:r>
                    </a:p>
                  </a:txBody>
                  <a:tcPr marL="8197" marR="8197" marT="81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effectLst/>
                          <a:latin typeface="Arial Cyr" panose="020B0604020202020204" pitchFamily="34" charset="0"/>
                        </a:rPr>
                        <a:t> </a:t>
                      </a:r>
                    </a:p>
                  </a:txBody>
                  <a:tcPr marL="8197" marR="8197" marT="81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effectLst/>
                          <a:latin typeface="Arial Cyr" panose="020B0604020202020204" pitchFamily="34" charset="0"/>
                        </a:rPr>
                        <a:t> </a:t>
                      </a:r>
                    </a:p>
                  </a:txBody>
                  <a:tcPr marL="8197" marR="8197" marT="81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effectLst/>
                          <a:latin typeface="Arial Cyr" panose="020B0604020202020204" pitchFamily="34" charset="0"/>
                        </a:rPr>
                        <a:t> </a:t>
                      </a:r>
                    </a:p>
                  </a:txBody>
                  <a:tcPr marL="8197" marR="8197" marT="81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effectLst/>
                          <a:latin typeface="Arial Cyr" panose="020B0604020202020204" pitchFamily="34" charset="0"/>
                        </a:rPr>
                        <a:t> </a:t>
                      </a:r>
                    </a:p>
                  </a:txBody>
                  <a:tcPr marL="8197" marR="8197" marT="81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effectLst/>
                          <a:latin typeface="Arial Cyr" panose="020B0604020202020204" pitchFamily="34" charset="0"/>
                        </a:rPr>
                        <a:t> </a:t>
                      </a:r>
                    </a:p>
                  </a:txBody>
                  <a:tcPr marL="8197" marR="8197" marT="81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effectLst/>
                          <a:latin typeface="Arial Cyr" panose="020B0604020202020204" pitchFamily="34" charset="0"/>
                        </a:rPr>
                        <a:t> </a:t>
                      </a:r>
                    </a:p>
                  </a:txBody>
                  <a:tcPr marL="8197" marR="8197" marT="81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 dirty="0">
                          <a:effectLst/>
                          <a:latin typeface="Arial Cyr" panose="020B0604020202020204" pitchFamily="34" charset="0"/>
                        </a:rPr>
                        <a:t> </a:t>
                      </a:r>
                    </a:p>
                  </a:txBody>
                  <a:tcPr marL="8197" marR="8197" marT="81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 dirty="0">
                          <a:effectLst/>
                          <a:latin typeface="Arial Cyr" panose="020B0604020202020204" pitchFamily="34" charset="0"/>
                        </a:rPr>
                        <a:t> </a:t>
                      </a:r>
                    </a:p>
                  </a:txBody>
                  <a:tcPr marL="8197" marR="8197" marT="81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 dirty="0">
                          <a:effectLst/>
                          <a:latin typeface="Arial Cyr" panose="020B0604020202020204" pitchFamily="34" charset="0"/>
                        </a:rPr>
                        <a:t> </a:t>
                      </a:r>
                    </a:p>
                  </a:txBody>
                  <a:tcPr marL="8197" marR="8197" marT="81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effectLst/>
                          <a:latin typeface="Arial Cyr" panose="020B0604020202020204" pitchFamily="34" charset="0"/>
                        </a:rPr>
                        <a:t> </a:t>
                      </a:r>
                    </a:p>
                  </a:txBody>
                  <a:tcPr marL="8197" marR="8197" marT="81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effectLst/>
                          <a:latin typeface="Arial Cyr" panose="020B0604020202020204" pitchFamily="34" charset="0"/>
                        </a:rPr>
                        <a:t> </a:t>
                      </a:r>
                    </a:p>
                  </a:txBody>
                  <a:tcPr marL="8197" marR="8197" marT="81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effectLst/>
                          <a:latin typeface="Arial Cyr" panose="020B0604020202020204" pitchFamily="34" charset="0"/>
                        </a:rPr>
                        <a:t> </a:t>
                      </a:r>
                    </a:p>
                  </a:txBody>
                  <a:tcPr marL="8197" marR="8197" marT="81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0" i="0" u="none" strike="noStrike" dirty="0">
                          <a:effectLst/>
                          <a:latin typeface="Arial Cyr" panose="020B0604020202020204" pitchFamily="34" charset="0"/>
                        </a:rPr>
                        <a:t>0</a:t>
                      </a:r>
                    </a:p>
                  </a:txBody>
                  <a:tcPr marL="8197" marR="8197" marT="81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0" i="0" u="none" strike="noStrike" dirty="0">
                          <a:effectLst/>
                          <a:latin typeface="Arial Cyr" panose="020B0604020202020204" pitchFamily="34" charset="0"/>
                        </a:rPr>
                        <a:t>2</a:t>
                      </a:r>
                    </a:p>
                  </a:txBody>
                  <a:tcPr marL="8197" marR="8197" marT="81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544633399"/>
                  </a:ext>
                </a:extLst>
              </a:tr>
              <a:tr h="257942"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effectLst/>
                          <a:latin typeface="Arial Cyr" panose="020B0604020202020204" pitchFamily="34" charset="0"/>
                        </a:rPr>
                        <a:t> </a:t>
                      </a:r>
                    </a:p>
                  </a:txBody>
                  <a:tcPr marL="8197" marR="8197" marT="81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effectLst/>
                          <a:latin typeface="Arial Cyr" panose="020B0604020202020204" pitchFamily="34" charset="0"/>
                        </a:rPr>
                        <a:t> </a:t>
                      </a:r>
                    </a:p>
                  </a:txBody>
                  <a:tcPr marL="8197" marR="8197" marT="81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effectLst/>
                          <a:latin typeface="Arial Cyr" panose="020B0604020202020204" pitchFamily="34" charset="0"/>
                        </a:rPr>
                        <a:t> </a:t>
                      </a:r>
                    </a:p>
                  </a:txBody>
                  <a:tcPr marL="8197" marR="8197" marT="81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effectLst/>
                          <a:latin typeface="Arial Cyr" panose="020B0604020202020204" pitchFamily="34" charset="0"/>
                        </a:rPr>
                        <a:t> </a:t>
                      </a:r>
                    </a:p>
                  </a:txBody>
                  <a:tcPr marL="8197" marR="8197" marT="81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effectLst/>
                          <a:latin typeface="Arial Cyr" panose="020B0604020202020204" pitchFamily="34" charset="0"/>
                        </a:rPr>
                        <a:t> </a:t>
                      </a:r>
                    </a:p>
                  </a:txBody>
                  <a:tcPr marL="8197" marR="8197" marT="81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effectLst/>
                          <a:latin typeface="Arial Cyr" panose="020B0604020202020204" pitchFamily="34" charset="0"/>
                        </a:rPr>
                        <a:t> </a:t>
                      </a:r>
                    </a:p>
                  </a:txBody>
                  <a:tcPr marL="8197" marR="8197" marT="81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effectLst/>
                          <a:latin typeface="Arial Cyr" panose="020B0604020202020204" pitchFamily="34" charset="0"/>
                        </a:rPr>
                        <a:t> </a:t>
                      </a:r>
                    </a:p>
                  </a:txBody>
                  <a:tcPr marL="8197" marR="8197" marT="81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effectLst/>
                          <a:latin typeface="Arial Cyr" panose="020B0604020202020204" pitchFamily="34" charset="0"/>
                        </a:rPr>
                        <a:t> </a:t>
                      </a:r>
                    </a:p>
                  </a:txBody>
                  <a:tcPr marL="8197" marR="8197" marT="81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effectLst/>
                          <a:latin typeface="Arial Cyr" panose="020B0604020202020204" pitchFamily="34" charset="0"/>
                        </a:rPr>
                        <a:t> </a:t>
                      </a:r>
                    </a:p>
                  </a:txBody>
                  <a:tcPr marL="8197" marR="8197" marT="81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effectLst/>
                          <a:latin typeface="Arial Cyr" panose="020B0604020202020204" pitchFamily="34" charset="0"/>
                        </a:rPr>
                        <a:t> </a:t>
                      </a:r>
                    </a:p>
                  </a:txBody>
                  <a:tcPr marL="8197" marR="8197" marT="81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effectLst/>
                          <a:latin typeface="Arial Cyr" panose="020B0604020202020204" pitchFamily="34" charset="0"/>
                        </a:rPr>
                        <a:t> </a:t>
                      </a:r>
                    </a:p>
                  </a:txBody>
                  <a:tcPr marL="8197" marR="8197" marT="81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effectLst/>
                          <a:latin typeface="Arial Cyr" panose="020B0604020202020204" pitchFamily="34" charset="0"/>
                        </a:rPr>
                        <a:t> </a:t>
                      </a:r>
                    </a:p>
                  </a:txBody>
                  <a:tcPr marL="8197" marR="8197" marT="81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effectLst/>
                          <a:latin typeface="Arial Cyr" panose="020B0604020202020204" pitchFamily="34" charset="0"/>
                        </a:rPr>
                        <a:t> </a:t>
                      </a:r>
                    </a:p>
                  </a:txBody>
                  <a:tcPr marL="8197" marR="8197" marT="81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effectLst/>
                          <a:latin typeface="Arial Cyr" panose="020B0604020202020204" pitchFamily="34" charset="0"/>
                        </a:rPr>
                        <a:t> </a:t>
                      </a:r>
                    </a:p>
                  </a:txBody>
                  <a:tcPr marL="8197" marR="8197" marT="81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 dirty="0">
                          <a:effectLst/>
                          <a:latin typeface="Arial Cyr" panose="020B0604020202020204" pitchFamily="34" charset="0"/>
                        </a:rPr>
                        <a:t> </a:t>
                      </a:r>
                    </a:p>
                  </a:txBody>
                  <a:tcPr marL="8197" marR="8197" marT="81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 dirty="0">
                          <a:effectLst/>
                          <a:latin typeface="Arial Cyr" panose="020B0604020202020204" pitchFamily="34" charset="0"/>
                        </a:rPr>
                        <a:t> </a:t>
                      </a:r>
                    </a:p>
                  </a:txBody>
                  <a:tcPr marL="8197" marR="8197" marT="81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 dirty="0">
                          <a:effectLst/>
                          <a:latin typeface="Arial Cyr" panose="020B0604020202020204" pitchFamily="34" charset="0"/>
                        </a:rPr>
                        <a:t> </a:t>
                      </a:r>
                    </a:p>
                  </a:txBody>
                  <a:tcPr marL="8197" marR="8197" marT="81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 dirty="0">
                          <a:effectLst/>
                          <a:latin typeface="Arial Cyr" panose="020B0604020202020204" pitchFamily="34" charset="0"/>
                        </a:rPr>
                        <a:t> </a:t>
                      </a:r>
                    </a:p>
                  </a:txBody>
                  <a:tcPr marL="8197" marR="8197" marT="81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0" i="0" u="none" strike="noStrike" dirty="0">
                          <a:effectLst/>
                          <a:latin typeface="Arial Cyr" panose="020B0604020202020204" pitchFamily="34" charset="0"/>
                        </a:rPr>
                        <a:t>0</a:t>
                      </a:r>
                    </a:p>
                  </a:txBody>
                  <a:tcPr marL="8197" marR="8197" marT="81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0" i="0" u="none" strike="noStrike" dirty="0">
                          <a:effectLst/>
                          <a:latin typeface="Arial Cyr" panose="020B0604020202020204" pitchFamily="34" charset="0"/>
                        </a:rPr>
                        <a:t>2</a:t>
                      </a:r>
                    </a:p>
                  </a:txBody>
                  <a:tcPr marL="8197" marR="8197" marT="81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566219171"/>
                  </a:ext>
                </a:extLst>
              </a:tr>
              <a:tr h="257942"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effectLst/>
                          <a:latin typeface="Arial Cyr" panose="020B0604020202020204" pitchFamily="34" charset="0"/>
                        </a:rPr>
                        <a:t> </a:t>
                      </a:r>
                    </a:p>
                  </a:txBody>
                  <a:tcPr marL="8197" marR="8197" marT="81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effectLst/>
                          <a:latin typeface="Arial Cyr" panose="020B0604020202020204" pitchFamily="34" charset="0"/>
                        </a:rPr>
                        <a:t> </a:t>
                      </a:r>
                    </a:p>
                  </a:txBody>
                  <a:tcPr marL="8197" marR="8197" marT="81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effectLst/>
                          <a:latin typeface="Arial Cyr" panose="020B0604020202020204" pitchFamily="34" charset="0"/>
                        </a:rPr>
                        <a:t> </a:t>
                      </a:r>
                    </a:p>
                  </a:txBody>
                  <a:tcPr marL="8197" marR="8197" marT="81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effectLst/>
                          <a:latin typeface="Arial Cyr" panose="020B0604020202020204" pitchFamily="34" charset="0"/>
                        </a:rPr>
                        <a:t> </a:t>
                      </a:r>
                    </a:p>
                  </a:txBody>
                  <a:tcPr marL="8197" marR="8197" marT="81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effectLst/>
                          <a:latin typeface="Arial Cyr" panose="020B0604020202020204" pitchFamily="34" charset="0"/>
                        </a:rPr>
                        <a:t> </a:t>
                      </a:r>
                    </a:p>
                  </a:txBody>
                  <a:tcPr marL="8197" marR="8197" marT="81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effectLst/>
                          <a:latin typeface="Arial Cyr" panose="020B0604020202020204" pitchFamily="34" charset="0"/>
                        </a:rPr>
                        <a:t> </a:t>
                      </a:r>
                    </a:p>
                  </a:txBody>
                  <a:tcPr marL="8197" marR="8197" marT="81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effectLst/>
                          <a:latin typeface="Arial Cyr" panose="020B0604020202020204" pitchFamily="34" charset="0"/>
                        </a:rPr>
                        <a:t> </a:t>
                      </a:r>
                    </a:p>
                  </a:txBody>
                  <a:tcPr marL="8197" marR="8197" marT="81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effectLst/>
                          <a:latin typeface="Arial Cyr" panose="020B0604020202020204" pitchFamily="34" charset="0"/>
                        </a:rPr>
                        <a:t> </a:t>
                      </a:r>
                    </a:p>
                  </a:txBody>
                  <a:tcPr marL="8197" marR="8197" marT="81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effectLst/>
                          <a:latin typeface="Arial Cyr" panose="020B0604020202020204" pitchFamily="34" charset="0"/>
                        </a:rPr>
                        <a:t> </a:t>
                      </a:r>
                    </a:p>
                  </a:txBody>
                  <a:tcPr marL="8197" marR="8197" marT="81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effectLst/>
                          <a:latin typeface="Arial Cyr" panose="020B0604020202020204" pitchFamily="34" charset="0"/>
                        </a:rPr>
                        <a:t> </a:t>
                      </a:r>
                    </a:p>
                  </a:txBody>
                  <a:tcPr marL="8197" marR="8197" marT="81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effectLst/>
                          <a:latin typeface="Arial Cyr" panose="020B0604020202020204" pitchFamily="34" charset="0"/>
                        </a:rPr>
                        <a:t> </a:t>
                      </a:r>
                    </a:p>
                  </a:txBody>
                  <a:tcPr marL="8197" marR="8197" marT="81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effectLst/>
                          <a:latin typeface="Arial Cyr" panose="020B0604020202020204" pitchFamily="34" charset="0"/>
                        </a:rPr>
                        <a:t> </a:t>
                      </a:r>
                    </a:p>
                  </a:txBody>
                  <a:tcPr marL="8197" marR="8197" marT="81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effectLst/>
                          <a:latin typeface="Arial Cyr" panose="020B0604020202020204" pitchFamily="34" charset="0"/>
                        </a:rPr>
                        <a:t> </a:t>
                      </a:r>
                    </a:p>
                  </a:txBody>
                  <a:tcPr marL="8197" marR="8197" marT="81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effectLst/>
                          <a:latin typeface="Arial Cyr" panose="020B0604020202020204" pitchFamily="34" charset="0"/>
                        </a:rPr>
                        <a:t> </a:t>
                      </a:r>
                    </a:p>
                  </a:txBody>
                  <a:tcPr marL="8197" marR="8197" marT="81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effectLst/>
                          <a:latin typeface="Arial Cyr" panose="020B0604020202020204" pitchFamily="34" charset="0"/>
                        </a:rPr>
                        <a:t> </a:t>
                      </a:r>
                    </a:p>
                  </a:txBody>
                  <a:tcPr marL="8197" marR="8197" marT="81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effectLst/>
                          <a:latin typeface="Arial Cyr" panose="020B0604020202020204" pitchFamily="34" charset="0"/>
                        </a:rPr>
                        <a:t> </a:t>
                      </a:r>
                    </a:p>
                  </a:txBody>
                  <a:tcPr marL="8197" marR="8197" marT="81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effectLst/>
                          <a:latin typeface="Arial Cyr" panose="020B0604020202020204" pitchFamily="34" charset="0"/>
                        </a:rPr>
                        <a:t> </a:t>
                      </a:r>
                    </a:p>
                  </a:txBody>
                  <a:tcPr marL="8197" marR="8197" marT="81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 dirty="0">
                          <a:effectLst/>
                          <a:latin typeface="Arial Cyr" panose="020B0604020202020204" pitchFamily="34" charset="0"/>
                        </a:rPr>
                        <a:t> </a:t>
                      </a:r>
                    </a:p>
                  </a:txBody>
                  <a:tcPr marL="8197" marR="8197" marT="81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0" i="0" u="none" strike="noStrike" dirty="0">
                          <a:effectLst/>
                          <a:latin typeface="Arial Cyr" panose="020B0604020202020204" pitchFamily="34" charset="0"/>
                        </a:rPr>
                        <a:t>0</a:t>
                      </a:r>
                    </a:p>
                  </a:txBody>
                  <a:tcPr marL="8197" marR="8197" marT="81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0" i="0" u="none" strike="noStrike" dirty="0">
                          <a:effectLst/>
                          <a:latin typeface="Arial Cyr" panose="020B0604020202020204" pitchFamily="34" charset="0"/>
                        </a:rPr>
                        <a:t>2</a:t>
                      </a:r>
                    </a:p>
                  </a:txBody>
                  <a:tcPr marL="8197" marR="8197" marT="81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830827233"/>
                  </a:ext>
                </a:extLst>
              </a:tr>
              <a:tr h="257942"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effectLst/>
                          <a:latin typeface="Arial Cyr" panose="020B0604020202020204" pitchFamily="34" charset="0"/>
                        </a:rPr>
                        <a:t> </a:t>
                      </a:r>
                    </a:p>
                  </a:txBody>
                  <a:tcPr marL="8197" marR="8197" marT="81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0" i="0" u="none" strike="noStrike">
                          <a:effectLst/>
                          <a:latin typeface="Arial Cyr" panose="020B0604020202020204" pitchFamily="34" charset="0"/>
                        </a:rPr>
                        <a:t> </a:t>
                      </a:r>
                    </a:p>
                  </a:txBody>
                  <a:tcPr marL="8197" marR="8197" marT="81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effectLst/>
                          <a:latin typeface="Arial Cyr" panose="020B0604020202020204" pitchFamily="34" charset="0"/>
                        </a:rPr>
                        <a:t> </a:t>
                      </a:r>
                    </a:p>
                  </a:txBody>
                  <a:tcPr marL="8197" marR="8197" marT="81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effectLst/>
                          <a:latin typeface="Arial Cyr" panose="020B0604020202020204" pitchFamily="34" charset="0"/>
                        </a:rPr>
                        <a:t> </a:t>
                      </a:r>
                    </a:p>
                  </a:txBody>
                  <a:tcPr marL="8197" marR="8197" marT="81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effectLst/>
                          <a:latin typeface="Arial Cyr" panose="020B0604020202020204" pitchFamily="34" charset="0"/>
                        </a:rPr>
                        <a:t> </a:t>
                      </a:r>
                    </a:p>
                  </a:txBody>
                  <a:tcPr marL="8197" marR="8197" marT="81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effectLst/>
                          <a:latin typeface="Arial Cyr" panose="020B0604020202020204" pitchFamily="34" charset="0"/>
                        </a:rPr>
                        <a:t> </a:t>
                      </a:r>
                    </a:p>
                  </a:txBody>
                  <a:tcPr marL="8197" marR="8197" marT="81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effectLst/>
                          <a:latin typeface="Arial Cyr" panose="020B0604020202020204" pitchFamily="34" charset="0"/>
                        </a:rPr>
                        <a:t> </a:t>
                      </a:r>
                    </a:p>
                  </a:txBody>
                  <a:tcPr marL="8197" marR="8197" marT="81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effectLst/>
                          <a:latin typeface="Arial Cyr" panose="020B0604020202020204" pitchFamily="34" charset="0"/>
                        </a:rPr>
                        <a:t> </a:t>
                      </a:r>
                    </a:p>
                  </a:txBody>
                  <a:tcPr marL="8197" marR="8197" marT="81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effectLst/>
                          <a:latin typeface="Arial Cyr" panose="020B0604020202020204" pitchFamily="34" charset="0"/>
                        </a:rPr>
                        <a:t> </a:t>
                      </a:r>
                    </a:p>
                  </a:txBody>
                  <a:tcPr marL="8197" marR="8197" marT="81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effectLst/>
                          <a:latin typeface="Arial Cyr" panose="020B0604020202020204" pitchFamily="34" charset="0"/>
                        </a:rPr>
                        <a:t> </a:t>
                      </a:r>
                    </a:p>
                  </a:txBody>
                  <a:tcPr marL="8197" marR="8197" marT="81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effectLst/>
                          <a:latin typeface="Arial Cyr" panose="020B0604020202020204" pitchFamily="34" charset="0"/>
                        </a:rPr>
                        <a:t> </a:t>
                      </a:r>
                    </a:p>
                  </a:txBody>
                  <a:tcPr marL="8197" marR="8197" marT="81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effectLst/>
                          <a:latin typeface="Arial Cyr" panose="020B0604020202020204" pitchFamily="34" charset="0"/>
                        </a:rPr>
                        <a:t> </a:t>
                      </a:r>
                    </a:p>
                  </a:txBody>
                  <a:tcPr marL="8197" marR="8197" marT="81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effectLst/>
                          <a:latin typeface="Arial Cyr" panose="020B0604020202020204" pitchFamily="34" charset="0"/>
                        </a:rPr>
                        <a:t> </a:t>
                      </a:r>
                    </a:p>
                  </a:txBody>
                  <a:tcPr marL="8197" marR="8197" marT="81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effectLst/>
                          <a:latin typeface="Arial Cyr" panose="020B0604020202020204" pitchFamily="34" charset="0"/>
                        </a:rPr>
                        <a:t> </a:t>
                      </a:r>
                    </a:p>
                  </a:txBody>
                  <a:tcPr marL="8197" marR="8197" marT="81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effectLst/>
                          <a:latin typeface="Arial Cyr" panose="020B0604020202020204" pitchFamily="34" charset="0"/>
                        </a:rPr>
                        <a:t> </a:t>
                      </a:r>
                    </a:p>
                  </a:txBody>
                  <a:tcPr marL="8197" marR="8197" marT="81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effectLst/>
                          <a:latin typeface="Arial Cyr" panose="020B0604020202020204" pitchFamily="34" charset="0"/>
                        </a:rPr>
                        <a:t> </a:t>
                      </a:r>
                    </a:p>
                  </a:txBody>
                  <a:tcPr marL="8197" marR="8197" marT="81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effectLst/>
                          <a:latin typeface="Arial Cyr" panose="020B0604020202020204" pitchFamily="34" charset="0"/>
                        </a:rPr>
                        <a:t> </a:t>
                      </a:r>
                    </a:p>
                  </a:txBody>
                  <a:tcPr marL="8197" marR="8197" marT="81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0" i="0" u="none" strike="noStrike">
                          <a:effectLst/>
                          <a:latin typeface="Arial Cyr" panose="020B0604020202020204" pitchFamily="34" charset="0"/>
                        </a:rPr>
                        <a:t> </a:t>
                      </a:r>
                    </a:p>
                  </a:txBody>
                  <a:tcPr marL="8197" marR="8197" marT="81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0" i="0" u="none" strike="noStrike">
                          <a:effectLst/>
                          <a:latin typeface="Arial Cyr" panose="020B0604020202020204" pitchFamily="34" charset="0"/>
                        </a:rPr>
                        <a:t>0</a:t>
                      </a:r>
                    </a:p>
                  </a:txBody>
                  <a:tcPr marL="8197" marR="8197" marT="81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0" i="0" u="none" strike="noStrike" dirty="0">
                          <a:effectLst/>
                          <a:latin typeface="Arial Cyr" panose="020B0604020202020204" pitchFamily="34" charset="0"/>
                        </a:rPr>
                        <a:t>2</a:t>
                      </a:r>
                    </a:p>
                  </a:txBody>
                  <a:tcPr marL="8197" marR="8197" marT="81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419135268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009980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ext Box 4"/>
          <p:cNvSpPr txBox="1">
            <a:spLocks noChangeArrowheads="1"/>
          </p:cNvSpPr>
          <p:nvPr/>
        </p:nvSpPr>
        <p:spPr bwMode="auto">
          <a:xfrm>
            <a:off x="900113" y="333375"/>
            <a:ext cx="7343775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 2" pitchFamily="18" charset="2"/>
              <a:buChar char=""/>
              <a:defRPr sz="3200">
                <a:solidFill>
                  <a:schemeClr val="tx2"/>
                </a:solidFill>
                <a:latin typeface="Franklin Gothic Book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 2" pitchFamily="18" charset="2"/>
              <a:buChar char=""/>
              <a:defRPr sz="2800">
                <a:solidFill>
                  <a:schemeClr val="tx2"/>
                </a:solidFill>
                <a:latin typeface="Franklin Gothic Book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 2" pitchFamily="18" charset="2"/>
              <a:buChar char=""/>
              <a:defRPr sz="2400">
                <a:solidFill>
                  <a:schemeClr val="tx2"/>
                </a:solidFill>
                <a:latin typeface="Franklin Gothic Book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 2" pitchFamily="18" charset="2"/>
              <a:buChar char=""/>
              <a:defRPr sz="2000">
                <a:solidFill>
                  <a:schemeClr val="tx2"/>
                </a:solidFill>
                <a:latin typeface="Franklin Gothic Book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60000"/>
              <a:buFont typeface="Wingdings 2" pitchFamily="18" charset="2"/>
              <a:buChar char=""/>
              <a:defRPr>
                <a:solidFill>
                  <a:schemeClr val="tx2"/>
                </a:solidFill>
                <a:latin typeface="Franklin Gothic Book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itchFamily="18" charset="2"/>
              <a:buChar char=""/>
              <a:defRPr>
                <a:solidFill>
                  <a:schemeClr val="tx2"/>
                </a:solidFill>
                <a:latin typeface="Franklin Gothic Book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itchFamily="18" charset="2"/>
              <a:buChar char=""/>
              <a:defRPr>
                <a:solidFill>
                  <a:schemeClr val="tx2"/>
                </a:solidFill>
                <a:latin typeface="Franklin Gothic Book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itchFamily="18" charset="2"/>
              <a:buChar char=""/>
              <a:defRPr>
                <a:solidFill>
                  <a:schemeClr val="tx2"/>
                </a:solidFill>
                <a:latin typeface="Franklin Gothic Book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itchFamily="18" charset="2"/>
              <a:buChar char=""/>
              <a:defRPr>
                <a:solidFill>
                  <a:schemeClr val="tx2"/>
                </a:solidFill>
                <a:latin typeface="Franklin Gothic Book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Алгоритм проектирования </a:t>
            </a: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контрольно-оценочных материалов</a:t>
            </a:r>
          </a:p>
        </p:txBody>
      </p:sp>
      <p:sp>
        <p:nvSpPr>
          <p:cNvPr id="25603" name="Text Box 5"/>
          <p:cNvSpPr txBox="1">
            <a:spLocks noChangeArrowheads="1"/>
          </p:cNvSpPr>
          <p:nvPr/>
        </p:nvSpPr>
        <p:spPr bwMode="auto">
          <a:xfrm>
            <a:off x="611188" y="1556792"/>
            <a:ext cx="7921625" cy="40164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 2" pitchFamily="18" charset="2"/>
              <a:buChar char=""/>
              <a:defRPr sz="3200">
                <a:solidFill>
                  <a:schemeClr val="tx2"/>
                </a:solidFill>
                <a:latin typeface="Franklin Gothic Book" pitchFamily="34" charset="0"/>
              </a:defRPr>
            </a:lvl1pPr>
            <a:lvl2pPr marL="800100" indent="-3429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 2" pitchFamily="18" charset="2"/>
              <a:buChar char=""/>
              <a:defRPr sz="2800">
                <a:solidFill>
                  <a:schemeClr val="tx2"/>
                </a:solidFill>
                <a:latin typeface="Franklin Gothic Book" pitchFamily="34" charset="0"/>
              </a:defRPr>
            </a:lvl2pPr>
            <a:lvl3pPr marL="1257300" indent="-3429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 2" pitchFamily="18" charset="2"/>
              <a:buChar char=""/>
              <a:defRPr sz="2400">
                <a:solidFill>
                  <a:schemeClr val="tx2"/>
                </a:solidFill>
                <a:latin typeface="Franklin Gothic Book" pitchFamily="34" charset="0"/>
              </a:defRPr>
            </a:lvl3pPr>
            <a:lvl4pPr marL="1714500" indent="-3429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 2" pitchFamily="18" charset="2"/>
              <a:buChar char=""/>
              <a:defRPr sz="2000">
                <a:solidFill>
                  <a:schemeClr val="tx2"/>
                </a:solidFill>
                <a:latin typeface="Franklin Gothic Book" pitchFamily="34" charset="0"/>
              </a:defRPr>
            </a:lvl4pPr>
            <a:lvl5pPr marL="2171700" indent="-342900" eaLnBrk="0" hangingPunct="0">
              <a:spcBef>
                <a:spcPct val="20000"/>
              </a:spcBef>
              <a:buClr>
                <a:schemeClr val="accent1"/>
              </a:buClr>
              <a:buSzPct val="60000"/>
              <a:buFont typeface="Wingdings 2" pitchFamily="18" charset="2"/>
              <a:buChar char=""/>
              <a:defRPr>
                <a:solidFill>
                  <a:schemeClr val="tx2"/>
                </a:solidFill>
                <a:latin typeface="Franklin Gothic Book" pitchFamily="34" charset="0"/>
              </a:defRPr>
            </a:lvl5pPr>
            <a:lvl6pPr marL="2628900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itchFamily="18" charset="2"/>
              <a:buChar char=""/>
              <a:defRPr>
                <a:solidFill>
                  <a:schemeClr val="tx2"/>
                </a:solidFill>
                <a:latin typeface="Franklin Gothic Book" pitchFamily="34" charset="0"/>
              </a:defRPr>
            </a:lvl6pPr>
            <a:lvl7pPr marL="3086100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itchFamily="18" charset="2"/>
              <a:buChar char=""/>
              <a:defRPr>
                <a:solidFill>
                  <a:schemeClr val="tx2"/>
                </a:solidFill>
                <a:latin typeface="Franklin Gothic Book" pitchFamily="34" charset="0"/>
              </a:defRPr>
            </a:lvl7pPr>
            <a:lvl8pPr marL="3543300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itchFamily="18" charset="2"/>
              <a:buChar char=""/>
              <a:defRPr>
                <a:solidFill>
                  <a:schemeClr val="tx2"/>
                </a:solidFill>
                <a:latin typeface="Franklin Gothic Book" pitchFamily="34" charset="0"/>
              </a:defRPr>
            </a:lvl8pPr>
            <a:lvl9pPr marL="4000500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itchFamily="18" charset="2"/>
              <a:buChar char=""/>
              <a:defRPr>
                <a:solidFill>
                  <a:schemeClr val="tx2"/>
                </a:solidFill>
                <a:latin typeface="Franklin Gothic Book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AutoNum type="arabicPeriod"/>
            </a:pPr>
            <a:r>
              <a:rPr lang="ru-RU" alt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Изучение учебников и формирование кодификатора</a:t>
            </a:r>
          </a:p>
          <a:p>
            <a:pPr eaLnBrk="1" hangingPunct="1">
              <a:spcBef>
                <a:spcPct val="50000"/>
              </a:spcBef>
              <a:buClrTx/>
              <a:buSzTx/>
              <a:buFontTx/>
              <a:buAutoNum type="arabicPeriod"/>
            </a:pPr>
            <a:r>
              <a:rPr lang="ru-RU" alt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Характеристика заданий – обобщенный вариант стандартизированной контрольной работы</a:t>
            </a:r>
          </a:p>
          <a:p>
            <a:pPr eaLnBrk="1" hangingPunct="1">
              <a:spcBef>
                <a:spcPct val="50000"/>
              </a:spcBef>
              <a:buClrTx/>
              <a:buSzTx/>
              <a:buFontTx/>
              <a:buAutoNum type="arabicPeriod"/>
            </a:pPr>
            <a:r>
              <a:rPr lang="ru-RU" alt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Разработка заданий и оформление инструкции по оценке заданий</a:t>
            </a:r>
          </a:p>
          <a:p>
            <a:pPr eaLnBrk="1" hangingPunct="1">
              <a:spcBef>
                <a:spcPct val="50000"/>
              </a:spcBef>
              <a:buClrTx/>
              <a:buSzTx/>
              <a:buFontTx/>
              <a:buAutoNum type="arabicPeriod"/>
            </a:pPr>
            <a:r>
              <a:rPr lang="ru-RU" alt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Подготовка инструктажей, рекомендаций по определению итоговой оценки, электронная форма и ввод данных в электронную форму</a:t>
            </a:r>
          </a:p>
          <a:p>
            <a:pPr eaLnBrk="1" hangingPunct="1">
              <a:spcBef>
                <a:spcPct val="50000"/>
              </a:spcBef>
              <a:buClrTx/>
              <a:buSzTx/>
              <a:buFontTx/>
              <a:buAutoNum type="arabicPeriod"/>
            </a:pPr>
            <a:endParaRPr lang="ru-RU" altLang="ru-RU" sz="1800" dirty="0">
              <a:solidFill>
                <a:schemeClr val="tx1"/>
              </a:solidFill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514544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Требования к тестовым </a:t>
            </a:r>
            <a:r>
              <a:rPr lang="ru-RU" sz="36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заданиям (ТЗ)</a:t>
            </a:r>
            <a:endParaRPr lang="ru-RU" sz="36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2" y="1196752"/>
            <a:ext cx="8229600" cy="5001419"/>
          </a:xfrm>
        </p:spPr>
        <p:txBody>
          <a:bodyPr>
            <a:normAutofit fontScale="85000" lnSpcReduction="10000"/>
          </a:bodyPr>
          <a:lstStyle/>
          <a:p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соответствие </a:t>
            </a: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требованиям ГОС и учебной </a:t>
            </a:r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программе;</a:t>
            </a:r>
            <a:endParaRPr lang="ru-RU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соответствие </a:t>
            </a: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количества тестовых заданий объему разделов и тем учебных дисциплин;</a:t>
            </a:r>
          </a:p>
          <a:p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наличие ТЗ </a:t>
            </a: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различной формы и категорий трудности;</a:t>
            </a:r>
          </a:p>
          <a:p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ориентация </a:t>
            </a: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ТЗ на получение однозначного заключения; </a:t>
            </a:r>
          </a:p>
          <a:p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ТЗ </a:t>
            </a: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должно быть представлено в форме краткого суждения, сформулированного четким языком и исключающего неоднозначность заключения тестируемого на </a:t>
            </a:r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требования </a:t>
            </a: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задания;</a:t>
            </a:r>
          </a:p>
          <a:p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11406613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Требования к тестовым </a:t>
            </a:r>
            <a:r>
              <a:rPr lang="ru-RU" sz="36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заданиям (ТЗ)</a:t>
            </a:r>
            <a:endParaRPr lang="ru-RU" sz="36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2" y="1196752"/>
            <a:ext cx="8229600" cy="5001419"/>
          </a:xfrm>
        </p:spPr>
        <p:txBody>
          <a:bodyPr>
            <a:normAutofit fontScale="55000" lnSpcReduction="20000"/>
          </a:bodyPr>
          <a:lstStyle/>
          <a:p>
            <a:r>
              <a:rPr lang="ru-RU" sz="3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рекомендуемое количество слов в задании не более 15; </a:t>
            </a:r>
          </a:p>
          <a:p>
            <a:r>
              <a:rPr lang="ru-RU" sz="4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4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тексте не должно быть преднамеренных подсказок и сленга, а также оценочных суждений автора ТЗ;</a:t>
            </a:r>
          </a:p>
          <a:p>
            <a:r>
              <a:rPr lang="ru-RU" sz="4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</a:t>
            </a:r>
            <a:r>
              <a:rPr lang="ru-RU" sz="4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возможности, текст ТЗ не должен содержать сложноподчиненных конструкций;</a:t>
            </a:r>
          </a:p>
          <a:p>
            <a:r>
              <a:rPr lang="ru-RU" sz="4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специфический </a:t>
            </a:r>
            <a:r>
              <a:rPr lang="ru-RU" sz="4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признак (ключевое слово) выносится в начало ТЗ; </a:t>
            </a:r>
          </a:p>
          <a:p>
            <a:r>
              <a:rPr lang="ru-RU" sz="4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 </a:t>
            </a:r>
            <a:r>
              <a:rPr lang="ru-RU" sz="4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рекомендуется начинать ТЗ с предлога, союза, частицы; </a:t>
            </a:r>
          </a:p>
          <a:p>
            <a:r>
              <a:rPr lang="ru-RU" sz="4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желательно </a:t>
            </a:r>
            <a:r>
              <a:rPr lang="ru-RU" sz="4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применение различных форм представления ТЗ, в том числе графических (рисунков, схем, таблиц и пр.) и мультимедийных </a:t>
            </a:r>
            <a:br>
              <a:rPr lang="ru-RU" sz="4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(для компьютерного тестирования), если это обусловлено содержанием ТЗ; </a:t>
            </a:r>
            <a:r>
              <a:rPr lang="ru-RU" sz="4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4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34393511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Требования к тестовым </a:t>
            </a:r>
            <a:r>
              <a:rPr lang="ru-RU" sz="36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заданиям (ТЗ)</a:t>
            </a:r>
            <a:endParaRPr lang="ru-RU" sz="36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2" y="1196752"/>
            <a:ext cx="8229600" cy="5001419"/>
          </a:xfrm>
        </p:spPr>
        <p:txBody>
          <a:bodyPr>
            <a:normAutofit lnSpcReduction="10000"/>
          </a:bodyPr>
          <a:lstStyle/>
          <a:p>
            <a:r>
              <a:rPr lang="ru-RU" sz="2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соблюдение </a:t>
            </a:r>
            <a:r>
              <a:rPr lang="ru-RU" sz="2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единого стиля оформления ТЗ, входящих в один тест;</a:t>
            </a:r>
          </a:p>
          <a:p>
            <a:r>
              <a:rPr lang="ru-RU" sz="2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наличие </a:t>
            </a:r>
            <a:r>
              <a:rPr lang="ru-RU" sz="2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композиции. Композиция включает в себя содержание задания, содержание и число ответов или место для </a:t>
            </a:r>
            <a:r>
              <a:rPr lang="ru-RU" sz="2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ответов;</a:t>
            </a:r>
          </a:p>
          <a:p>
            <a:r>
              <a:rPr lang="ru-RU" sz="2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вариантов </a:t>
            </a:r>
            <a:r>
              <a:rPr lang="ru-RU" sz="2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выбора (</a:t>
            </a:r>
            <a:r>
              <a:rPr lang="ru-RU" sz="26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дистракторов</a:t>
            </a:r>
            <a:r>
              <a:rPr lang="ru-RU" sz="2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рекомендуется </a:t>
            </a:r>
            <a:r>
              <a:rPr lang="ru-RU" sz="2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 менее 4 </a:t>
            </a:r>
            <a:r>
              <a:rPr lang="ru-RU" sz="2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lang="ru-RU" sz="2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 </a:t>
            </a:r>
            <a:r>
              <a:rPr lang="ru-RU" sz="2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более 7 ; </a:t>
            </a:r>
            <a:endParaRPr lang="ru-RU" sz="26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среднее </a:t>
            </a:r>
            <a:r>
              <a:rPr lang="ru-RU" sz="2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время выполнения учащимся простого ТЗ не должно превышать 1,5 мин. Общее время на решение теста в 4 -7 классах - не более 40 </a:t>
            </a:r>
            <a:r>
              <a:rPr lang="ru-RU" sz="2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мин., </a:t>
            </a:r>
            <a:r>
              <a:rPr lang="ru-RU" sz="2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8 -9(10) классах - не более 60 минут, в 10 – 11(12) классах -  </a:t>
            </a:r>
            <a:r>
              <a:rPr lang="ru-RU" sz="2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 </a:t>
            </a:r>
            <a:r>
              <a:rPr lang="ru-RU" sz="2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более 1,5 часов.</a:t>
            </a:r>
          </a:p>
          <a:p>
            <a:endParaRPr lang="ru-RU" sz="4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29613612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76222" y="360887"/>
            <a:ext cx="8229600" cy="634082"/>
          </a:xfrm>
        </p:spPr>
        <p:txBody>
          <a:bodyPr>
            <a:normAutofit fontScale="90000"/>
          </a:bodyPr>
          <a:lstStyle/>
          <a:p>
            <a:r>
              <a:rPr lang="ru-RU" sz="36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Формы ТЗ</a:t>
            </a:r>
            <a:endParaRPr lang="ru-RU" sz="36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40266809"/>
              </p:ext>
            </p:extLst>
          </p:nvPr>
        </p:nvGraphicFramePr>
        <p:xfrm>
          <a:off x="476222" y="1389065"/>
          <a:ext cx="8229600" cy="200063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114800">
                  <a:extLst>
                    <a:ext uri="{9D8B030D-6E8A-4147-A177-3AD203B41FA5}">
                      <a16:colId xmlns:a16="http://schemas.microsoft.com/office/drawing/2014/main" xmlns="" val="3692218795"/>
                    </a:ext>
                  </a:extLst>
                </a:gridCol>
                <a:gridCol w="4114800">
                  <a:extLst>
                    <a:ext uri="{9D8B030D-6E8A-4147-A177-3AD203B41FA5}">
                      <a16:colId xmlns:a16="http://schemas.microsoft.com/office/drawing/2014/main" xmlns="" val="931880844"/>
                    </a:ext>
                  </a:extLst>
                </a:gridCol>
              </a:tblGrid>
              <a:tr h="500158"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Закрытая форма</a:t>
                      </a:r>
                      <a:endParaRPr lang="ru-RU" sz="2400" b="1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Открытая форма</a:t>
                      </a:r>
                      <a:endParaRPr lang="ru-RU" sz="2400" b="1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156522402"/>
                  </a:ext>
                </a:extLst>
              </a:tr>
              <a:tr h="1500474">
                <a:tc>
                  <a:txBody>
                    <a:bodyPr/>
                    <a:lstStyle/>
                    <a:p>
                      <a:r>
                        <a:rPr lang="ru-RU" sz="22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Задания с выбором одного или нескольких заключений</a:t>
                      </a:r>
                      <a:endParaRPr lang="ru-RU" sz="22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2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Задания на установление правильной последовательности, на установление соответствия</a:t>
                      </a:r>
                      <a:endParaRPr lang="ru-RU" sz="2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898226806"/>
                  </a:ext>
                </a:extLst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807221" y="3800997"/>
            <a:ext cx="84352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Выбор формы зависит от  вида проверяемых знаний</a:t>
            </a:r>
            <a:endParaRPr lang="ru-RU" sz="2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91580" y="3526797"/>
            <a:ext cx="75608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21503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>
            <a:normAutofit fontScale="90000"/>
          </a:bodyPr>
          <a:lstStyle/>
          <a:p>
            <a:r>
              <a:rPr lang="ru-RU" sz="36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ТЗ по уровню сложности</a:t>
            </a:r>
            <a:endParaRPr lang="ru-RU" sz="36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836712"/>
            <a:ext cx="8640960" cy="5688632"/>
          </a:xfrm>
        </p:spPr>
        <p:txBody>
          <a:bodyPr>
            <a:noAutofit/>
          </a:bodyPr>
          <a:lstStyle/>
          <a:p>
            <a:pPr marL="0" indent="0" fontAlgn="t">
              <a:buNone/>
            </a:pP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Простое</a:t>
            </a:r>
          </a:p>
          <a:p>
            <a:pPr fontAlgn="t"/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ТЗ раскрывает базовое понятие</a:t>
            </a:r>
            <a:endParaRPr lang="ru-RU" sz="2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t"/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направлено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«опознание» какого-то объекта или </a:t>
            </a:r>
            <a:b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проверку «знания-знакомства». </a:t>
            </a:r>
            <a:endParaRPr lang="ru-RU" sz="2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t"/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аправлено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выбор одного варианта ответа из многих  с помощью знания всего одного концепта. </a:t>
            </a:r>
            <a:endParaRPr lang="ru-RU" sz="2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t"/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направлено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выявление знания определения односложного базового термина</a:t>
            </a:r>
          </a:p>
          <a:p>
            <a:pPr marL="0" indent="0" fontAlgn="t">
              <a:buNone/>
            </a:pP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Средней сложности</a:t>
            </a:r>
          </a:p>
          <a:p>
            <a:pPr fontAlgn="t"/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направлено на применение усвоенных ранее знаний в типовых ситуациях (т.е. в тех ситуациях, с которыми знаком испытуемый) или на проверку «знаний воспроизведения копии»</a:t>
            </a:r>
          </a:p>
          <a:p>
            <a:pPr marL="0" indent="0" fontAlgn="t">
              <a:buNone/>
            </a:pP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Сложное</a:t>
            </a:r>
          </a:p>
          <a:p>
            <a:pPr fontAlgn="t"/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ТЗ принадлежит к дополнительному материалу</a:t>
            </a:r>
            <a:endParaRPr lang="ru-RU" sz="2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t"/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направлено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применение усвоенных знаний и умений </a:t>
            </a:r>
            <a:b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нестандартных условиях (т.е. в условиях, ранее не знакомых испытуемому) или на проверку «знаний умения и применения», </a:t>
            </a:r>
          </a:p>
          <a:p>
            <a:endParaRPr 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104376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spcBef>
                <a:spcPct val="50000"/>
              </a:spcBef>
            </a:pPr>
            <a:r>
              <a:rPr lang="ru-RU" altLang="ru-RU" sz="4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40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altLang="ru-RU" sz="40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altLang="ru-RU" sz="27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Федеральный </a:t>
            </a:r>
            <a:r>
              <a:rPr lang="ru-RU" altLang="ru-RU" sz="27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закон </a:t>
            </a:r>
            <a:r>
              <a:rPr lang="ru-RU" altLang="ru-RU" sz="27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№ 273  «</a:t>
            </a:r>
            <a:r>
              <a:rPr lang="ru-RU" altLang="ru-RU" sz="27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 образовании в РФ</a:t>
            </a:r>
            <a:r>
              <a:rPr lang="ru-RU" altLang="ru-RU" sz="27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br>
              <a:rPr lang="ru-RU" altLang="ru-RU" sz="27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altLang="ru-RU" sz="31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7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 29 декабря 2012 года</a:t>
            </a:r>
            <a:r>
              <a:rPr lang="ru-RU" altLang="ru-RU" sz="27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31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altLang="ru-RU" sz="31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40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8890" y="1605848"/>
            <a:ext cx="8229600" cy="5217443"/>
          </a:xfrm>
        </p:spPr>
        <p:txBody>
          <a:bodyPr/>
          <a:lstStyle/>
          <a:p>
            <a:pPr algn="just">
              <a:spcBef>
                <a:spcPct val="50000"/>
              </a:spcBef>
              <a:buNone/>
            </a:pPr>
            <a:r>
              <a:rPr lang="ru-RU" alt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Статья 2. </a:t>
            </a:r>
            <a:r>
              <a:rPr lang="ru-RU" alt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Основные понятия, используемые в настоящем Федеральном законе</a:t>
            </a:r>
          </a:p>
          <a:p>
            <a:pPr algn="just">
              <a:spcBef>
                <a:spcPct val="50000"/>
              </a:spcBef>
              <a:buNone/>
            </a:pPr>
            <a:r>
              <a:rPr lang="ru-RU" alt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29) </a:t>
            </a:r>
            <a:r>
              <a:rPr lang="ru-RU" alt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качество образования </a:t>
            </a:r>
            <a:r>
              <a:rPr lang="ru-RU" alt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комплексная характеристика образовательной деятельности и подготовки обучающегося, выражающая степень их соответствия федеральным государственным образовательным стандартам, образовательным стандартам, федеральным государственным требованиям и (или) потребностям физического или юридического лица, в интересах которого осуществляется образовательная деятельность, в том числе </a:t>
            </a:r>
            <a:r>
              <a:rPr lang="ru-RU" altLang="ru-RU" sz="24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степень достижения планируемых результатов образовательной программы</a:t>
            </a:r>
            <a:r>
              <a:rPr lang="ru-RU" alt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>
              <a:spcBef>
                <a:spcPct val="50000"/>
              </a:spcBef>
              <a:buNone/>
            </a:pPr>
            <a:endParaRPr lang="ru-RU" alt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165838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692696"/>
            <a:ext cx="8640960" cy="5433467"/>
          </a:xfrm>
        </p:spPr>
        <p:txBody>
          <a:bodyPr>
            <a:normAutofit/>
          </a:bodyPr>
          <a:lstStyle/>
          <a:p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Стандартизированные контрольно-оценочные средства должны соответствовать ФГОС, ООП, учебному плану, рабочей программе.</a:t>
            </a:r>
          </a:p>
          <a:p>
            <a:pPr marL="0" indent="0">
              <a:buNone/>
            </a:pPr>
            <a:endParaRPr lang="ru-RU" sz="24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Разрыв между результатами контрольных работ и текущим оцениванием позволит увидеть объективность выставления оценок и результативность работы учителя.</a:t>
            </a:r>
          </a:p>
          <a:p>
            <a:pPr marL="0" indent="0">
              <a:buNone/>
            </a:pPr>
            <a:endParaRPr lang="ru-RU" sz="24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результате планомерной работы задолго до ГИА можно не только выявить проблемы обучающегося, но и скорректировать индивидуальную траекторию для достижения успешных результатов учебной деятельности.</a:t>
            </a:r>
            <a:endParaRPr lang="ru-RU" sz="2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446908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4"/>
          <p:cNvSpPr>
            <a:spLocks noChangeArrowheads="1"/>
          </p:cNvSpPr>
          <p:nvPr/>
        </p:nvSpPr>
        <p:spPr bwMode="auto">
          <a:xfrm>
            <a:off x="323528" y="404664"/>
            <a:ext cx="8568951" cy="6173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 2" pitchFamily="18" charset="2"/>
              <a:buChar char=""/>
              <a:defRPr sz="3200">
                <a:solidFill>
                  <a:schemeClr val="tx2"/>
                </a:solidFill>
                <a:latin typeface="Franklin Gothic Book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 2" pitchFamily="18" charset="2"/>
              <a:buChar char=""/>
              <a:defRPr sz="2800">
                <a:solidFill>
                  <a:schemeClr val="tx2"/>
                </a:solidFill>
                <a:latin typeface="Franklin Gothic Book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 2" pitchFamily="18" charset="2"/>
              <a:buChar char=""/>
              <a:defRPr sz="2400">
                <a:solidFill>
                  <a:schemeClr val="tx2"/>
                </a:solidFill>
                <a:latin typeface="Franklin Gothic Book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 2" pitchFamily="18" charset="2"/>
              <a:buChar char=""/>
              <a:defRPr sz="2000">
                <a:solidFill>
                  <a:schemeClr val="tx2"/>
                </a:solidFill>
                <a:latin typeface="Franklin Gothic Book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60000"/>
              <a:buFont typeface="Wingdings 2" pitchFamily="18" charset="2"/>
              <a:buChar char=""/>
              <a:defRPr>
                <a:solidFill>
                  <a:schemeClr val="tx2"/>
                </a:solidFill>
                <a:latin typeface="Franklin Gothic Book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itchFamily="18" charset="2"/>
              <a:buChar char=""/>
              <a:defRPr>
                <a:solidFill>
                  <a:schemeClr val="tx2"/>
                </a:solidFill>
                <a:latin typeface="Franklin Gothic Book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itchFamily="18" charset="2"/>
              <a:buChar char=""/>
              <a:defRPr>
                <a:solidFill>
                  <a:schemeClr val="tx2"/>
                </a:solidFill>
                <a:latin typeface="Franklin Gothic Book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itchFamily="18" charset="2"/>
              <a:buChar char=""/>
              <a:defRPr>
                <a:solidFill>
                  <a:schemeClr val="tx2"/>
                </a:solidFill>
                <a:latin typeface="Franklin Gothic Book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itchFamily="18" charset="2"/>
              <a:buChar char=""/>
              <a:defRPr>
                <a:solidFill>
                  <a:schemeClr val="tx2"/>
                </a:solidFill>
                <a:latin typeface="Franklin Gothic Book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ru-RU" altLang="ru-RU" sz="2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alt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Статья </a:t>
            </a:r>
            <a:r>
              <a:rPr lang="ru-RU" alt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28. Компетенция, права, обязанности и ответственность образовательной </a:t>
            </a:r>
            <a:r>
              <a:rPr lang="ru-RU" alt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организации</a:t>
            </a:r>
            <a:endParaRPr lang="ru-RU" altLang="ru-RU" sz="2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altLang="ru-RU" sz="2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К компетенции образовательной организации в установленной сфере деятельности относятся</a:t>
            </a:r>
            <a:r>
              <a:rPr lang="ru-RU" altLang="ru-RU" sz="2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altLang="ru-RU" sz="2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spcBef>
                <a:spcPct val="40000"/>
              </a:spcBef>
              <a:buClrTx/>
              <a:buSzTx/>
              <a:buFontTx/>
              <a:buNone/>
            </a:pPr>
            <a:r>
              <a:rPr lang="ru-RU" altLang="ru-RU" sz="2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6) разработка и утверждение образовательных программ образовательной организации;</a:t>
            </a:r>
          </a:p>
          <a:p>
            <a:pPr algn="just" eaLnBrk="1" hangingPunct="1">
              <a:spcBef>
                <a:spcPct val="40000"/>
              </a:spcBef>
              <a:buClrTx/>
              <a:buSzTx/>
              <a:buFontTx/>
              <a:buNone/>
            </a:pPr>
            <a:r>
              <a:rPr lang="ru-RU" altLang="ru-RU" sz="2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10) осуществление текущего контроля успеваемости и промежуточной аттестации обучающихся, установление их форм, периодичности и порядка проведения;</a:t>
            </a:r>
          </a:p>
          <a:p>
            <a:pPr algn="just" eaLnBrk="1" hangingPunct="1">
              <a:spcBef>
                <a:spcPct val="40000"/>
              </a:spcBef>
              <a:buClrTx/>
              <a:buSzTx/>
              <a:buFontTx/>
              <a:buNone/>
            </a:pPr>
            <a:r>
              <a:rPr lang="ru-RU" altLang="ru-RU" sz="2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11) индивидуальный учет результатов освоения обучающимися образовательных программ, а также хранение в архивах информации об этих результатах на бумажных и (или) электронных носителях;</a:t>
            </a:r>
          </a:p>
          <a:p>
            <a:pPr algn="just" eaLnBrk="1" hangingPunct="1">
              <a:spcBef>
                <a:spcPct val="40000"/>
              </a:spcBef>
              <a:buClrTx/>
              <a:buSzTx/>
              <a:buFontTx/>
              <a:buNone/>
            </a:pPr>
            <a:r>
              <a:rPr lang="ru-RU" altLang="ru-RU" sz="2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13) проведение </a:t>
            </a:r>
            <a:r>
              <a:rPr lang="ru-RU" altLang="ru-RU" sz="2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самообследования</a:t>
            </a:r>
            <a:r>
              <a:rPr lang="ru-RU" altLang="ru-RU" sz="2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обеспечение функционирования внутренней системы оценки качества образования</a:t>
            </a:r>
            <a:r>
              <a:rPr lang="ru-RU" alt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3849756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Box 5"/>
          <p:cNvSpPr txBox="1">
            <a:spLocks noChangeArrowheads="1"/>
          </p:cNvSpPr>
          <p:nvPr/>
        </p:nvSpPr>
        <p:spPr bwMode="auto">
          <a:xfrm>
            <a:off x="468313" y="188913"/>
            <a:ext cx="8135937" cy="1015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 2" pitchFamily="18" charset="2"/>
              <a:buChar char=""/>
              <a:defRPr sz="3200">
                <a:solidFill>
                  <a:schemeClr val="tx2"/>
                </a:solidFill>
                <a:latin typeface="Franklin Gothic Book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 2" pitchFamily="18" charset="2"/>
              <a:buChar char=""/>
              <a:defRPr sz="2800">
                <a:solidFill>
                  <a:schemeClr val="tx2"/>
                </a:solidFill>
                <a:latin typeface="Franklin Gothic Book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 2" pitchFamily="18" charset="2"/>
              <a:buChar char=""/>
              <a:defRPr sz="2400">
                <a:solidFill>
                  <a:schemeClr val="tx2"/>
                </a:solidFill>
                <a:latin typeface="Franklin Gothic Book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 2" pitchFamily="18" charset="2"/>
              <a:buChar char=""/>
              <a:defRPr sz="2000">
                <a:solidFill>
                  <a:schemeClr val="tx2"/>
                </a:solidFill>
                <a:latin typeface="Franklin Gothic Book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60000"/>
              <a:buFont typeface="Wingdings 2" pitchFamily="18" charset="2"/>
              <a:buChar char=""/>
              <a:defRPr>
                <a:solidFill>
                  <a:schemeClr val="tx2"/>
                </a:solidFill>
                <a:latin typeface="Franklin Gothic Book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itchFamily="18" charset="2"/>
              <a:buChar char=""/>
              <a:defRPr>
                <a:solidFill>
                  <a:schemeClr val="tx2"/>
                </a:solidFill>
                <a:latin typeface="Franklin Gothic Book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itchFamily="18" charset="2"/>
              <a:buChar char=""/>
              <a:defRPr>
                <a:solidFill>
                  <a:schemeClr val="tx2"/>
                </a:solidFill>
                <a:latin typeface="Franklin Gothic Book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itchFamily="18" charset="2"/>
              <a:buChar char=""/>
              <a:defRPr>
                <a:solidFill>
                  <a:schemeClr val="tx2"/>
                </a:solidFill>
                <a:latin typeface="Franklin Gothic Book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itchFamily="18" charset="2"/>
              <a:buChar char=""/>
              <a:defRPr>
                <a:solidFill>
                  <a:schemeClr val="tx2"/>
                </a:solidFill>
                <a:latin typeface="Franklin Gothic Book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ru-RU" altLang="zh-CN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Назначением</a:t>
            </a:r>
            <a:r>
              <a:rPr lang="ru-RU" altLang="zh-CN" sz="2000" b="1" dirty="0">
                <a:solidFill>
                  <a:srgbClr val="0031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zh-CN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комплекта контрольно-оценочных материалов является проведение </a:t>
            </a:r>
            <a:r>
              <a:rPr lang="ru-RU" altLang="zh-CN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промежуточной аттестации </a:t>
            </a:r>
            <a:r>
              <a:rPr lang="ru-RU" altLang="zh-CN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учащихся, </a:t>
            </a:r>
            <a:r>
              <a:rPr lang="ru-RU" alt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установление её формы, периодичности и порядка проведения.</a:t>
            </a:r>
          </a:p>
        </p:txBody>
      </p:sp>
      <p:grpSp>
        <p:nvGrpSpPr>
          <p:cNvPr id="166922" name="Group 10"/>
          <p:cNvGrpSpPr>
            <a:grpSpLocks/>
          </p:cNvGrpSpPr>
          <p:nvPr/>
        </p:nvGrpSpPr>
        <p:grpSpPr bwMode="auto">
          <a:xfrm>
            <a:off x="647700" y="1412082"/>
            <a:ext cx="7991475" cy="2089150"/>
            <a:chOff x="476" y="1207"/>
            <a:chExt cx="5034" cy="1316"/>
          </a:xfrm>
        </p:grpSpPr>
        <p:sp>
          <p:nvSpPr>
            <p:cNvPr id="16392" name="Rectangle 6"/>
            <p:cNvSpPr>
              <a:spLocks noChangeArrowheads="1"/>
            </p:cNvSpPr>
            <p:nvPr/>
          </p:nvSpPr>
          <p:spPr bwMode="auto">
            <a:xfrm>
              <a:off x="839" y="1207"/>
              <a:ext cx="4264" cy="273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itchFamily="18" charset="2"/>
                <a:buChar char=""/>
                <a:defRPr sz="3200">
                  <a:solidFill>
                    <a:schemeClr val="tx2"/>
                  </a:solidFill>
                  <a:latin typeface="Franklin Gothic Book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itchFamily="18" charset="2"/>
                <a:buChar char=""/>
                <a:defRPr sz="2800">
                  <a:solidFill>
                    <a:schemeClr val="tx2"/>
                  </a:solidFill>
                  <a:latin typeface="Franklin Gothic Book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itchFamily="18" charset="2"/>
                <a:buChar char=""/>
                <a:defRPr sz="2400">
                  <a:solidFill>
                    <a:schemeClr val="tx2"/>
                  </a:solidFill>
                  <a:latin typeface="Franklin Gothic Book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itchFamily="18" charset="2"/>
                <a:buChar char=""/>
                <a:defRPr sz="2000">
                  <a:solidFill>
                    <a:schemeClr val="tx2"/>
                  </a:solidFill>
                  <a:latin typeface="Franklin Gothic Book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accent1"/>
                </a:buClr>
                <a:buSzPct val="60000"/>
                <a:buFont typeface="Wingdings 2" pitchFamily="18" charset="2"/>
                <a:buChar char=""/>
                <a:defRPr>
                  <a:solidFill>
                    <a:schemeClr val="tx2"/>
                  </a:solidFill>
                  <a:latin typeface="Franklin Gothic Book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itchFamily="18" charset="2"/>
                <a:buChar char=""/>
                <a:defRPr>
                  <a:solidFill>
                    <a:schemeClr val="tx2"/>
                  </a:solidFill>
                  <a:latin typeface="Franklin Gothic Book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itchFamily="18" charset="2"/>
                <a:buChar char=""/>
                <a:defRPr>
                  <a:solidFill>
                    <a:schemeClr val="tx2"/>
                  </a:solidFill>
                  <a:latin typeface="Franklin Gothic Book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itchFamily="18" charset="2"/>
                <a:buChar char=""/>
                <a:defRPr>
                  <a:solidFill>
                    <a:schemeClr val="tx2"/>
                  </a:solidFill>
                  <a:latin typeface="Franklin Gothic Book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itchFamily="18" charset="2"/>
                <a:buChar char=""/>
                <a:defRPr>
                  <a:solidFill>
                    <a:schemeClr val="tx2"/>
                  </a:solidFill>
                  <a:latin typeface="Franklin Gothic Book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ru-RU" altLang="ru-RU" sz="20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Разработка контрольно-оценочных материалов</a:t>
              </a:r>
            </a:p>
          </p:txBody>
        </p:sp>
        <p:sp>
          <p:nvSpPr>
            <p:cNvPr id="16393" name="AutoShape 8"/>
            <p:cNvSpPr>
              <a:spLocks noChangeArrowheads="1"/>
            </p:cNvSpPr>
            <p:nvPr/>
          </p:nvSpPr>
          <p:spPr bwMode="auto">
            <a:xfrm>
              <a:off x="1701" y="1480"/>
              <a:ext cx="2540" cy="272"/>
            </a:xfrm>
            <a:prstGeom prst="downArrowCallout">
              <a:avLst>
                <a:gd name="adj1" fmla="val 233456"/>
                <a:gd name="adj2" fmla="val 233456"/>
                <a:gd name="adj3" fmla="val 16667"/>
                <a:gd name="adj4" fmla="val 66667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itchFamily="18" charset="2"/>
                <a:buChar char=""/>
                <a:defRPr sz="3200">
                  <a:solidFill>
                    <a:schemeClr val="tx2"/>
                  </a:solidFill>
                  <a:latin typeface="Franklin Gothic Book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itchFamily="18" charset="2"/>
                <a:buChar char=""/>
                <a:defRPr sz="2800">
                  <a:solidFill>
                    <a:schemeClr val="tx2"/>
                  </a:solidFill>
                  <a:latin typeface="Franklin Gothic Book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itchFamily="18" charset="2"/>
                <a:buChar char=""/>
                <a:defRPr sz="2400">
                  <a:solidFill>
                    <a:schemeClr val="tx2"/>
                  </a:solidFill>
                  <a:latin typeface="Franklin Gothic Book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itchFamily="18" charset="2"/>
                <a:buChar char=""/>
                <a:defRPr sz="2000">
                  <a:solidFill>
                    <a:schemeClr val="tx2"/>
                  </a:solidFill>
                  <a:latin typeface="Franklin Gothic Book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accent1"/>
                </a:buClr>
                <a:buSzPct val="60000"/>
                <a:buFont typeface="Wingdings 2" pitchFamily="18" charset="2"/>
                <a:buChar char=""/>
                <a:defRPr>
                  <a:solidFill>
                    <a:schemeClr val="tx2"/>
                  </a:solidFill>
                  <a:latin typeface="Franklin Gothic Book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itchFamily="18" charset="2"/>
                <a:buChar char=""/>
                <a:defRPr>
                  <a:solidFill>
                    <a:schemeClr val="tx2"/>
                  </a:solidFill>
                  <a:latin typeface="Franklin Gothic Book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itchFamily="18" charset="2"/>
                <a:buChar char=""/>
                <a:defRPr>
                  <a:solidFill>
                    <a:schemeClr val="tx2"/>
                  </a:solidFill>
                  <a:latin typeface="Franklin Gothic Book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itchFamily="18" charset="2"/>
                <a:buChar char=""/>
                <a:defRPr>
                  <a:solidFill>
                    <a:schemeClr val="tx2"/>
                  </a:solidFill>
                  <a:latin typeface="Franklin Gothic Book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itchFamily="18" charset="2"/>
                <a:buChar char=""/>
                <a:defRPr>
                  <a:solidFill>
                    <a:schemeClr val="tx2"/>
                  </a:solidFill>
                  <a:latin typeface="Franklin Gothic Book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ru-RU" altLang="ru-RU" sz="2000" b="1" dirty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обеспечит</a:t>
              </a:r>
            </a:p>
          </p:txBody>
        </p:sp>
        <p:sp>
          <p:nvSpPr>
            <p:cNvPr id="16394" name="Rectangle 9"/>
            <p:cNvSpPr>
              <a:spLocks noChangeArrowheads="1"/>
            </p:cNvSpPr>
            <p:nvPr/>
          </p:nvSpPr>
          <p:spPr bwMode="auto">
            <a:xfrm>
              <a:off x="476" y="1752"/>
              <a:ext cx="5034" cy="771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itchFamily="18" charset="2"/>
                <a:buChar char=""/>
                <a:defRPr sz="3200">
                  <a:solidFill>
                    <a:schemeClr val="tx2"/>
                  </a:solidFill>
                  <a:latin typeface="Franklin Gothic Book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itchFamily="18" charset="2"/>
                <a:buChar char=""/>
                <a:defRPr sz="2800">
                  <a:solidFill>
                    <a:schemeClr val="tx2"/>
                  </a:solidFill>
                  <a:latin typeface="Franklin Gothic Book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itchFamily="18" charset="2"/>
                <a:buChar char=""/>
                <a:defRPr sz="2400">
                  <a:solidFill>
                    <a:schemeClr val="tx2"/>
                  </a:solidFill>
                  <a:latin typeface="Franklin Gothic Book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itchFamily="18" charset="2"/>
                <a:buChar char=""/>
                <a:defRPr sz="2000">
                  <a:solidFill>
                    <a:schemeClr val="tx2"/>
                  </a:solidFill>
                  <a:latin typeface="Franklin Gothic Book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accent1"/>
                </a:buClr>
                <a:buSzPct val="60000"/>
                <a:buFont typeface="Wingdings 2" pitchFamily="18" charset="2"/>
                <a:buChar char=""/>
                <a:defRPr>
                  <a:solidFill>
                    <a:schemeClr val="tx2"/>
                  </a:solidFill>
                  <a:latin typeface="Franklin Gothic Book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itchFamily="18" charset="2"/>
                <a:buChar char=""/>
                <a:defRPr>
                  <a:solidFill>
                    <a:schemeClr val="tx2"/>
                  </a:solidFill>
                  <a:latin typeface="Franklin Gothic Book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itchFamily="18" charset="2"/>
                <a:buChar char=""/>
                <a:defRPr>
                  <a:solidFill>
                    <a:schemeClr val="tx2"/>
                  </a:solidFill>
                  <a:latin typeface="Franklin Gothic Book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itchFamily="18" charset="2"/>
                <a:buChar char=""/>
                <a:defRPr>
                  <a:solidFill>
                    <a:schemeClr val="tx2"/>
                  </a:solidFill>
                  <a:latin typeface="Franklin Gothic Book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itchFamily="18" charset="2"/>
                <a:buChar char=""/>
                <a:defRPr>
                  <a:solidFill>
                    <a:schemeClr val="tx2"/>
                  </a:solidFill>
                  <a:latin typeface="Franklin Gothic Book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ru-RU" altLang="ru-RU" sz="20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индивидуальный учет результатов освоения </a:t>
              </a:r>
            </a:p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ru-RU" altLang="ru-RU" sz="20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обучающимися образовательных программ, </a:t>
              </a:r>
            </a:p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ru-RU" altLang="ru-RU" sz="20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а также хранение в архивах информации об этих </a:t>
              </a:r>
            </a:p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ru-RU" altLang="ru-RU" sz="20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результатах на бумажных и (или) электронных носителях</a:t>
              </a:r>
            </a:p>
          </p:txBody>
        </p:sp>
      </p:grpSp>
      <p:grpSp>
        <p:nvGrpSpPr>
          <p:cNvPr id="166927" name="Group 15"/>
          <p:cNvGrpSpPr>
            <a:grpSpLocks/>
          </p:cNvGrpSpPr>
          <p:nvPr/>
        </p:nvGrpSpPr>
        <p:grpSpPr bwMode="auto">
          <a:xfrm>
            <a:off x="1223963" y="3789040"/>
            <a:ext cx="6769100" cy="2019300"/>
            <a:chOff x="839" y="2840"/>
            <a:chExt cx="4264" cy="1272"/>
          </a:xfrm>
        </p:grpSpPr>
        <p:sp>
          <p:nvSpPr>
            <p:cNvPr id="16389" name="Rectangle 12"/>
            <p:cNvSpPr>
              <a:spLocks noChangeArrowheads="1"/>
            </p:cNvSpPr>
            <p:nvPr/>
          </p:nvSpPr>
          <p:spPr bwMode="auto">
            <a:xfrm>
              <a:off x="839" y="2840"/>
              <a:ext cx="4264" cy="409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itchFamily="18" charset="2"/>
                <a:buChar char=""/>
                <a:defRPr sz="3200">
                  <a:solidFill>
                    <a:schemeClr val="tx2"/>
                  </a:solidFill>
                  <a:latin typeface="Franklin Gothic Book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itchFamily="18" charset="2"/>
                <a:buChar char=""/>
                <a:defRPr sz="2800">
                  <a:solidFill>
                    <a:schemeClr val="tx2"/>
                  </a:solidFill>
                  <a:latin typeface="Franklin Gothic Book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itchFamily="18" charset="2"/>
                <a:buChar char=""/>
                <a:defRPr sz="2400">
                  <a:solidFill>
                    <a:schemeClr val="tx2"/>
                  </a:solidFill>
                  <a:latin typeface="Franklin Gothic Book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itchFamily="18" charset="2"/>
                <a:buChar char=""/>
                <a:defRPr sz="2000">
                  <a:solidFill>
                    <a:schemeClr val="tx2"/>
                  </a:solidFill>
                  <a:latin typeface="Franklin Gothic Book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accent1"/>
                </a:buClr>
                <a:buSzPct val="60000"/>
                <a:buFont typeface="Wingdings 2" pitchFamily="18" charset="2"/>
                <a:buChar char=""/>
                <a:defRPr>
                  <a:solidFill>
                    <a:schemeClr val="tx2"/>
                  </a:solidFill>
                  <a:latin typeface="Franklin Gothic Book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itchFamily="18" charset="2"/>
                <a:buChar char=""/>
                <a:defRPr>
                  <a:solidFill>
                    <a:schemeClr val="tx2"/>
                  </a:solidFill>
                  <a:latin typeface="Franklin Gothic Book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itchFamily="18" charset="2"/>
                <a:buChar char=""/>
                <a:defRPr>
                  <a:solidFill>
                    <a:schemeClr val="tx2"/>
                  </a:solidFill>
                  <a:latin typeface="Franklin Gothic Book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itchFamily="18" charset="2"/>
                <a:buChar char=""/>
                <a:defRPr>
                  <a:solidFill>
                    <a:schemeClr val="tx2"/>
                  </a:solidFill>
                  <a:latin typeface="Franklin Gothic Book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itchFamily="18" charset="2"/>
                <a:buChar char=""/>
                <a:defRPr>
                  <a:solidFill>
                    <a:schemeClr val="tx2"/>
                  </a:solidFill>
                  <a:latin typeface="Franklin Gothic Book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ru-RU" altLang="ru-RU" sz="20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Разработка методических рекомендаций </a:t>
              </a:r>
            </a:p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ru-RU" altLang="ru-RU" sz="20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по использованию результатов</a:t>
              </a:r>
            </a:p>
          </p:txBody>
        </p:sp>
        <p:sp>
          <p:nvSpPr>
            <p:cNvPr id="16390" name="AutoShape 13"/>
            <p:cNvSpPr>
              <a:spLocks noChangeArrowheads="1"/>
            </p:cNvSpPr>
            <p:nvPr/>
          </p:nvSpPr>
          <p:spPr bwMode="auto">
            <a:xfrm>
              <a:off x="1655" y="3249"/>
              <a:ext cx="2540" cy="272"/>
            </a:xfrm>
            <a:prstGeom prst="downArrowCallout">
              <a:avLst>
                <a:gd name="adj1" fmla="val 233456"/>
                <a:gd name="adj2" fmla="val 233456"/>
                <a:gd name="adj3" fmla="val 16667"/>
                <a:gd name="adj4" fmla="val 66667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itchFamily="18" charset="2"/>
                <a:buChar char=""/>
                <a:defRPr sz="3200">
                  <a:solidFill>
                    <a:schemeClr val="tx2"/>
                  </a:solidFill>
                  <a:latin typeface="Franklin Gothic Book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itchFamily="18" charset="2"/>
                <a:buChar char=""/>
                <a:defRPr sz="2800">
                  <a:solidFill>
                    <a:schemeClr val="tx2"/>
                  </a:solidFill>
                  <a:latin typeface="Franklin Gothic Book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itchFamily="18" charset="2"/>
                <a:buChar char=""/>
                <a:defRPr sz="2400">
                  <a:solidFill>
                    <a:schemeClr val="tx2"/>
                  </a:solidFill>
                  <a:latin typeface="Franklin Gothic Book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itchFamily="18" charset="2"/>
                <a:buChar char=""/>
                <a:defRPr sz="2000">
                  <a:solidFill>
                    <a:schemeClr val="tx2"/>
                  </a:solidFill>
                  <a:latin typeface="Franklin Gothic Book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accent1"/>
                </a:buClr>
                <a:buSzPct val="60000"/>
                <a:buFont typeface="Wingdings 2" pitchFamily="18" charset="2"/>
                <a:buChar char=""/>
                <a:defRPr>
                  <a:solidFill>
                    <a:schemeClr val="tx2"/>
                  </a:solidFill>
                  <a:latin typeface="Franklin Gothic Book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itchFamily="18" charset="2"/>
                <a:buChar char=""/>
                <a:defRPr>
                  <a:solidFill>
                    <a:schemeClr val="tx2"/>
                  </a:solidFill>
                  <a:latin typeface="Franklin Gothic Book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itchFamily="18" charset="2"/>
                <a:buChar char=""/>
                <a:defRPr>
                  <a:solidFill>
                    <a:schemeClr val="tx2"/>
                  </a:solidFill>
                  <a:latin typeface="Franklin Gothic Book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itchFamily="18" charset="2"/>
                <a:buChar char=""/>
                <a:defRPr>
                  <a:solidFill>
                    <a:schemeClr val="tx2"/>
                  </a:solidFill>
                  <a:latin typeface="Franklin Gothic Book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itchFamily="18" charset="2"/>
                <a:buChar char=""/>
                <a:defRPr>
                  <a:solidFill>
                    <a:schemeClr val="tx2"/>
                  </a:solidFill>
                  <a:latin typeface="Franklin Gothic Book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ru-RU" altLang="ru-RU" sz="2000" b="1" dirty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обеспечит</a:t>
              </a:r>
            </a:p>
          </p:txBody>
        </p:sp>
        <p:sp>
          <p:nvSpPr>
            <p:cNvPr id="16391" name="Rectangle 14"/>
            <p:cNvSpPr>
              <a:spLocks noChangeArrowheads="1"/>
            </p:cNvSpPr>
            <p:nvPr/>
          </p:nvSpPr>
          <p:spPr bwMode="auto">
            <a:xfrm>
              <a:off x="1111" y="3521"/>
              <a:ext cx="3538" cy="591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itchFamily="18" charset="2"/>
                <a:buChar char=""/>
                <a:defRPr sz="3200">
                  <a:solidFill>
                    <a:schemeClr val="tx2"/>
                  </a:solidFill>
                  <a:latin typeface="Franklin Gothic Book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itchFamily="18" charset="2"/>
                <a:buChar char=""/>
                <a:defRPr sz="2800">
                  <a:solidFill>
                    <a:schemeClr val="tx2"/>
                  </a:solidFill>
                  <a:latin typeface="Franklin Gothic Book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itchFamily="18" charset="2"/>
                <a:buChar char=""/>
                <a:defRPr sz="2400">
                  <a:solidFill>
                    <a:schemeClr val="tx2"/>
                  </a:solidFill>
                  <a:latin typeface="Franklin Gothic Book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itchFamily="18" charset="2"/>
                <a:buChar char=""/>
                <a:defRPr sz="2000">
                  <a:solidFill>
                    <a:schemeClr val="tx2"/>
                  </a:solidFill>
                  <a:latin typeface="Franklin Gothic Book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accent1"/>
                </a:buClr>
                <a:buSzPct val="60000"/>
                <a:buFont typeface="Wingdings 2" pitchFamily="18" charset="2"/>
                <a:buChar char=""/>
                <a:defRPr>
                  <a:solidFill>
                    <a:schemeClr val="tx2"/>
                  </a:solidFill>
                  <a:latin typeface="Franklin Gothic Book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itchFamily="18" charset="2"/>
                <a:buChar char=""/>
                <a:defRPr>
                  <a:solidFill>
                    <a:schemeClr val="tx2"/>
                  </a:solidFill>
                  <a:latin typeface="Franklin Gothic Book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itchFamily="18" charset="2"/>
                <a:buChar char=""/>
                <a:defRPr>
                  <a:solidFill>
                    <a:schemeClr val="tx2"/>
                  </a:solidFill>
                  <a:latin typeface="Franklin Gothic Book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itchFamily="18" charset="2"/>
                <a:buChar char=""/>
                <a:defRPr>
                  <a:solidFill>
                    <a:schemeClr val="tx2"/>
                  </a:solidFill>
                  <a:latin typeface="Franklin Gothic Book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itchFamily="18" charset="2"/>
                <a:buChar char=""/>
                <a:defRPr>
                  <a:solidFill>
                    <a:schemeClr val="tx2"/>
                  </a:solidFill>
                  <a:latin typeface="Franklin Gothic Book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ru-RU" altLang="ru-RU" sz="20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функционирование внутренней системы </a:t>
              </a:r>
            </a:p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ru-RU" altLang="ru-RU" sz="20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оценки качества образования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80140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669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1669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>
            <a:normAutofit fontScale="70000" lnSpcReduction="20000"/>
          </a:bodyPr>
          <a:lstStyle/>
          <a:p>
            <a:pPr marL="0" indent="0" algn="just">
              <a:buNone/>
            </a:pPr>
            <a:r>
              <a:rPr lang="ru-RU" altLang="ru-RU" sz="3400" b="1" u="sng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Цель</a:t>
            </a:r>
            <a:r>
              <a:rPr lang="ru-RU" altLang="ru-RU" sz="3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проведения стандартизированных контрольных работ – </a:t>
            </a:r>
            <a:r>
              <a:rPr lang="ru-RU" altLang="ru-RU" sz="3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определение уровня (степени) достижения планируемых результатов освоения основной образовательной </a:t>
            </a:r>
            <a:r>
              <a:rPr lang="ru-RU" altLang="ru-RU" sz="3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программы</a:t>
            </a:r>
          </a:p>
          <a:p>
            <a:pPr marL="0" indent="0" algn="just">
              <a:buNone/>
            </a:pPr>
            <a:endParaRPr lang="ru-RU" altLang="ru-RU" sz="28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altLang="zh-CN" sz="3100" b="1" dirty="0">
                <a:solidFill>
                  <a:srgbClr val="21218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Разработка </a:t>
            </a:r>
            <a:r>
              <a:rPr lang="ru-RU" altLang="zh-CN" sz="3100" b="1" dirty="0" smtClean="0">
                <a:solidFill>
                  <a:srgbClr val="21218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КИМ</a:t>
            </a:r>
            <a:r>
              <a:rPr lang="ru-RU" altLang="zh-CN" sz="3100" b="1" dirty="0">
                <a:solidFill>
                  <a:srgbClr val="21218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zh-CN" sz="3100" b="1" dirty="0" smtClean="0">
                <a:solidFill>
                  <a:srgbClr val="21218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осуществляется </a:t>
            </a:r>
            <a:r>
              <a:rPr lang="ru-RU" altLang="zh-CN" sz="3100" b="1" dirty="0">
                <a:solidFill>
                  <a:srgbClr val="21218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основе </a:t>
            </a:r>
            <a:r>
              <a:rPr lang="ru-RU" altLang="zh-CN" sz="3100" b="1" dirty="0" smtClean="0">
                <a:solidFill>
                  <a:srgbClr val="21218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следующих</a:t>
            </a:r>
          </a:p>
          <a:p>
            <a:pPr marL="0" indent="0">
              <a:buNone/>
            </a:pPr>
            <a:r>
              <a:rPr lang="ru-RU" altLang="zh-CN" sz="3100" b="1" dirty="0" smtClean="0">
                <a:solidFill>
                  <a:srgbClr val="21218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нормативных </a:t>
            </a:r>
            <a:r>
              <a:rPr lang="ru-RU" altLang="zh-CN" sz="3100" b="1" dirty="0">
                <a:solidFill>
                  <a:srgbClr val="21218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документов и методических материалов</a:t>
            </a:r>
            <a:r>
              <a:rPr lang="ru-RU" altLang="zh-CN" sz="3100" b="1" dirty="0" smtClean="0">
                <a:solidFill>
                  <a:srgbClr val="21218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indent="0">
              <a:buNone/>
            </a:pPr>
            <a:endParaRPr lang="ru-RU" altLang="ru-RU" sz="3100" b="1" dirty="0">
              <a:solidFill>
                <a:srgbClr val="21218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ct val="0"/>
              </a:spcBef>
              <a:buNone/>
            </a:pPr>
            <a:r>
              <a:rPr lang="ru-RU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 Федеральный закон от 29.12.2012 г. № 273-ФЗ «Об </a:t>
            </a:r>
            <a:r>
              <a:rPr lang="ru-RU" altLang="zh-CN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образовании</a:t>
            </a:r>
          </a:p>
          <a:p>
            <a:pPr>
              <a:spcBef>
                <a:spcPct val="0"/>
              </a:spcBef>
              <a:buNone/>
            </a:pPr>
            <a:r>
              <a:rPr lang="ru-RU" altLang="zh-CN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ru-RU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Российской Федерации»</a:t>
            </a:r>
          </a:p>
          <a:p>
            <a:pPr>
              <a:spcBef>
                <a:spcPct val="0"/>
              </a:spcBef>
              <a:buNone/>
            </a:pPr>
            <a:r>
              <a:rPr lang="ru-RU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 Федеральный государственный образовательный стандарт </a:t>
            </a:r>
            <a:r>
              <a:rPr lang="ru-RU" altLang="zh-CN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altLang="zh-CN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ct val="0"/>
              </a:spcBef>
              <a:buNone/>
            </a:pPr>
            <a:r>
              <a:rPr lang="ru-RU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 Примерная основная образовательная </a:t>
            </a:r>
            <a:r>
              <a:rPr lang="ru-RU" altLang="zh-CN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программа</a:t>
            </a:r>
          </a:p>
          <a:p>
            <a:pPr>
              <a:spcBef>
                <a:spcPct val="0"/>
              </a:spcBef>
              <a:buNone/>
            </a:pPr>
            <a:r>
              <a:rPr lang="ru-RU" altLang="zh-CN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образовательного </a:t>
            </a:r>
            <a:r>
              <a:rPr lang="ru-RU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учреждения. </a:t>
            </a:r>
            <a:r>
              <a:rPr lang="ru-RU" altLang="zh-CN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altLang="zh-CN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ct val="0"/>
              </a:spcBef>
              <a:buNone/>
            </a:pPr>
            <a:r>
              <a:rPr lang="ru-RU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5. Примерные программы по учебным </a:t>
            </a:r>
            <a:r>
              <a:rPr lang="ru-RU" altLang="zh-CN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предметам</a:t>
            </a:r>
          </a:p>
          <a:p>
            <a:pPr>
              <a:spcBef>
                <a:spcPct val="0"/>
              </a:spcBef>
              <a:buNone/>
            </a:pPr>
            <a:endParaRPr lang="ru-RU" alt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altLang="ru-RU" sz="2800" b="1" dirty="0">
                <a:solidFill>
                  <a:srgbClr val="21218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Дополнительные материалы</a:t>
            </a:r>
          </a:p>
          <a:p>
            <a:pPr marL="514350" indent="-514350">
              <a:spcBef>
                <a:spcPct val="0"/>
              </a:spcBef>
              <a:buAutoNum type="arabicPeriod"/>
            </a:pPr>
            <a:r>
              <a:rPr lang="ru-RU" alt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Оценка </a:t>
            </a:r>
            <a:r>
              <a:rPr lang="ru-RU" alt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достижений планируемых результатов в </a:t>
            </a:r>
            <a:r>
              <a:rPr lang="ru-RU" alt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начальной</a:t>
            </a:r>
          </a:p>
          <a:p>
            <a:pPr marL="0" indent="0">
              <a:spcBef>
                <a:spcPct val="0"/>
              </a:spcBef>
              <a:buNone/>
            </a:pPr>
            <a:r>
              <a:rPr lang="ru-RU" alt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школе</a:t>
            </a:r>
            <a:r>
              <a:rPr lang="ru-RU" alt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Система заданий (в 3-х частях) / под ред. Г. С. Ковалевой, О. Б. Логиновой</a:t>
            </a:r>
          </a:p>
          <a:p>
            <a:pPr>
              <a:spcBef>
                <a:spcPct val="0"/>
              </a:spcBef>
              <a:buNone/>
            </a:pPr>
            <a:r>
              <a:rPr lang="ru-RU" alt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alt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577443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930226"/>
          </a:xfrm>
        </p:spPr>
        <p:txBody>
          <a:bodyPr>
            <a:normAutofit fontScale="90000"/>
          </a:bodyPr>
          <a:lstStyle/>
          <a:p>
            <a:r>
              <a:rPr lang="ru-RU" sz="2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7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КИМ  (КОМ, СКР) </a:t>
            </a:r>
            <a:r>
              <a:rPr lang="ru-RU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измерительное </a:t>
            </a:r>
            <a:r>
              <a:rPr lang="ru-RU" sz="2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средство, </a:t>
            </a:r>
            <a:r>
              <a:rPr lang="ru-RU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представляющее собой стандартизированную систему заданий стандартной формы, позволяющее надежно и объективно оценить уровень достижений испытуемых и выразить результат в числовом эквиваленте.  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708920"/>
            <a:ext cx="8229600" cy="3417243"/>
          </a:xfrm>
        </p:spPr>
        <p:txBody>
          <a:bodyPr/>
          <a:lstStyle/>
          <a:p>
            <a:pPr marL="0" indent="0">
              <a:buNone/>
            </a:pPr>
            <a:r>
              <a:rPr lang="ru-RU" sz="28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Структура КИМ:</a:t>
            </a:r>
          </a:p>
          <a:p>
            <a:pPr marL="0" indent="0">
              <a:buNone/>
            </a:pPr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Кодификатор</a:t>
            </a:r>
          </a:p>
          <a:p>
            <a:pPr marL="0" indent="0">
              <a:buNone/>
            </a:pPr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Спецификация</a:t>
            </a:r>
          </a:p>
          <a:p>
            <a:pPr marL="0" indent="0">
              <a:buNone/>
            </a:pPr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 варианта контрольно-оценочных </a:t>
            </a:r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материалов</a:t>
            </a:r>
          </a:p>
          <a:p>
            <a:pPr marL="0" indent="0">
              <a:buNone/>
            </a:pPr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</a:t>
            </a:r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орма 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обработки результатов</a:t>
            </a:r>
          </a:p>
          <a:p>
            <a:pPr marL="0" indent="0">
              <a:buNone/>
            </a:pPr>
            <a:endParaRPr lang="ru-RU" sz="2400" b="1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477276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rmAutofit/>
          </a:bodyPr>
          <a:lstStyle/>
          <a:p>
            <a:r>
              <a:rPr lang="ru-RU" sz="36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Кодификатор</a:t>
            </a:r>
            <a:endParaRPr lang="ru-RU" sz="36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328592"/>
          </a:xfrm>
        </p:spPr>
        <p:txBody>
          <a:bodyPr>
            <a:normAutofit fontScale="77500" lnSpcReduction="20000"/>
          </a:bodyPr>
          <a:lstStyle/>
          <a:p>
            <a:pPr marL="0" lvl="0" indent="0" fontAlgn="base">
              <a:buNone/>
            </a:pP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одержит  </a:t>
            </a: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перечень элементов содержания учебного</a:t>
            </a:r>
          </a:p>
          <a:p>
            <a:pPr marL="0" indent="0" fontAlgn="base">
              <a:buNone/>
            </a:pP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предмета, проверяемых </a:t>
            </a:r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данной контрольной работой </a:t>
            </a:r>
          </a:p>
          <a:p>
            <a:pPr marL="0" indent="0" fontAlgn="base">
              <a:buNone/>
            </a:pPr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может являться составной частью содержания.  </a:t>
            </a:r>
            <a:endParaRPr lang="ru-RU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fontAlgn="base">
              <a:buNone/>
            </a:pPr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работу включаются контролируемые элементы содержания </a:t>
            </a:r>
            <a:r>
              <a:rPr lang="ru-RU" b="1" u="sng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 соответствии с федеральными государственными образовательными стандартами (далее – ФГОС) общего образования </a:t>
            </a: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или </a:t>
            </a:r>
            <a:r>
              <a:rPr lang="ru-RU" b="1" u="sng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обязательным минимумом содержания основных образовательных программ, отбирая для соответствующего класса</a:t>
            </a:r>
          </a:p>
          <a:p>
            <a:pPr fontAlgn="base"/>
            <a:endParaRPr lang="ru-RU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base"/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Контролируемые </a:t>
            </a: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элементы содержания учитель определяет из кодификаторов Федерального института педагогических измерений </a:t>
            </a:r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(ФИПИ) по</a:t>
            </a: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предметам, по которым школьники проходят государственную итоговую аттестацию.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096067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88640"/>
            <a:ext cx="8229600" cy="5937523"/>
          </a:xfrm>
        </p:spPr>
        <p:txBody>
          <a:bodyPr/>
          <a:lstStyle/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Пример:</a:t>
            </a:r>
          </a:p>
          <a:p>
            <a:pPr marL="0" indent="0">
              <a:buNone/>
            </a:pPr>
            <a:endParaRPr lang="ru-RU" dirty="0"/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699540"/>
              </p:ext>
            </p:extLst>
          </p:nvPr>
        </p:nvGraphicFramePr>
        <p:xfrm>
          <a:off x="457200" y="620683"/>
          <a:ext cx="8229601" cy="6250663"/>
        </p:xfrm>
        <a:graphic>
          <a:graphicData uri="http://schemas.openxmlformats.org/drawingml/2006/table">
            <a:tbl>
              <a:tblPr firstRow="1" firstCol="1" bandRow="1"/>
              <a:tblGrid>
                <a:gridCol w="876925">
                  <a:extLst>
                    <a:ext uri="{9D8B030D-6E8A-4147-A177-3AD203B41FA5}">
                      <a16:colId xmlns:a16="http://schemas.microsoft.com/office/drawing/2014/main" xmlns="" val="3327039835"/>
                    </a:ext>
                  </a:extLst>
                </a:gridCol>
                <a:gridCol w="1293659">
                  <a:extLst>
                    <a:ext uri="{9D8B030D-6E8A-4147-A177-3AD203B41FA5}">
                      <a16:colId xmlns:a16="http://schemas.microsoft.com/office/drawing/2014/main" xmlns="" val="1347220851"/>
                    </a:ext>
                  </a:extLst>
                </a:gridCol>
                <a:gridCol w="6059017">
                  <a:extLst>
                    <a:ext uri="{9D8B030D-6E8A-4147-A177-3AD203B41FA5}">
                      <a16:colId xmlns:a16="http://schemas.microsoft.com/office/drawing/2014/main" xmlns="" val="1817357905"/>
                    </a:ext>
                  </a:extLst>
                </a:gridCol>
              </a:tblGrid>
              <a:tr h="126850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Код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содержатель-</a:t>
                      </a:r>
                      <a:r>
                        <a:rPr lang="ru-RU" sz="1600" b="1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ного</a:t>
                      </a: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блока</a:t>
                      </a:r>
                    </a:p>
                  </a:txBody>
                  <a:tcPr marL="57819" marR="578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Код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контроли-</a:t>
                      </a:r>
                      <a:r>
                        <a:rPr lang="ru-RU" sz="1600" b="1" dirty="0" err="1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руемого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элемента</a:t>
                      </a:r>
                    </a:p>
                  </a:txBody>
                  <a:tcPr marL="57819" marR="578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Элементы содержания, проверяемые </a:t>
                      </a:r>
                      <a:r>
                        <a:rPr lang="ru-RU" sz="1600" b="1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заданиями</a:t>
                      </a:r>
                      <a:r>
                        <a:rPr lang="ru-RU" sz="1600" b="1" baseline="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="1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экзаменационной </a:t>
                      </a: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(контрольной) работы</a:t>
                      </a:r>
                    </a:p>
                  </a:txBody>
                  <a:tcPr marL="57819" marR="578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652291277"/>
                  </a:ext>
                </a:extLst>
              </a:tr>
              <a:tr h="331326">
                <a:tc rowSpan="9">
                  <a:txBody>
                    <a:bodyPr/>
                    <a:lstStyle/>
                    <a:p>
                      <a:pPr algn="ctr" fontAlgn="base">
                        <a:lnSpc>
                          <a:spcPts val="21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6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19" marR="578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ase">
                        <a:lnSpc>
                          <a:spcPts val="21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Вещество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19" marR="578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47013006"/>
                  </a:ext>
                </a:extLst>
              </a:tr>
              <a:tr h="50740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fontAlgn="base">
                        <a:lnSpc>
                          <a:spcPts val="21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1.1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19" marR="578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ea typeface="TimesNewRoman"/>
                          <a:cs typeface="Times New Roman" panose="02020603050405020304" pitchFamily="18" charset="0"/>
                        </a:rPr>
                        <a:t>Строение атома. Строение электронных </a:t>
                      </a:r>
                      <a:r>
                        <a:rPr lang="ru-RU" sz="1600" b="1" dirty="0" smtClean="0">
                          <a:effectLst/>
                          <a:latin typeface="Times New Roman" panose="02020603050405020304" pitchFamily="18" charset="0"/>
                          <a:ea typeface="TimesNewRoman"/>
                          <a:cs typeface="Times New Roman" panose="02020603050405020304" pitchFamily="18" charset="0"/>
                        </a:rPr>
                        <a:t>оболочек</a:t>
                      </a:r>
                      <a:r>
                        <a:rPr lang="ru-RU" sz="1600" b="1" baseline="0" dirty="0" smtClean="0">
                          <a:effectLst/>
                          <a:latin typeface="Times New Roman" panose="02020603050405020304" pitchFamily="18" charset="0"/>
                          <a:ea typeface="TimesNewRoman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="1" dirty="0" smtClean="0">
                          <a:effectLst/>
                          <a:latin typeface="Times New Roman" panose="02020603050405020304" pitchFamily="18" charset="0"/>
                          <a:ea typeface="TimesNewRoman"/>
                          <a:cs typeface="Times New Roman" panose="02020603050405020304" pitchFamily="18" charset="0"/>
                        </a:rPr>
                        <a:t>атомов </a:t>
                      </a: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ea typeface="TimesNewRoman"/>
                          <a:cs typeface="Times New Roman" panose="02020603050405020304" pitchFamily="18" charset="0"/>
                        </a:rPr>
                        <a:t>первых 20 элементов </a:t>
                      </a:r>
                      <a:r>
                        <a:rPr lang="ru-RU" sz="1600" b="1" dirty="0" smtClean="0">
                          <a:effectLst/>
                          <a:latin typeface="Times New Roman" panose="02020603050405020304" pitchFamily="18" charset="0"/>
                          <a:ea typeface="TimesNewRoman"/>
                          <a:cs typeface="Times New Roman" panose="02020603050405020304" pitchFamily="18" charset="0"/>
                        </a:rPr>
                        <a:t>Периодической</a:t>
                      </a:r>
                      <a:r>
                        <a:rPr lang="ru-RU" sz="1600" b="1" baseline="0" dirty="0" smtClean="0">
                          <a:effectLst/>
                          <a:latin typeface="Times New Roman" panose="02020603050405020304" pitchFamily="18" charset="0"/>
                          <a:ea typeface="TimesNewRoman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="1" dirty="0" smtClean="0">
                          <a:effectLst/>
                          <a:latin typeface="Times New Roman" panose="02020603050405020304" pitchFamily="18" charset="0"/>
                          <a:ea typeface="TimesNewRoman"/>
                          <a:cs typeface="Times New Roman" panose="02020603050405020304" pitchFamily="18" charset="0"/>
                        </a:rPr>
                        <a:t>системы </a:t>
                      </a: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ea typeface="TimesNewRoman"/>
                          <a:cs typeface="Times New Roman" panose="02020603050405020304" pitchFamily="18" charset="0"/>
                        </a:rPr>
                        <a:t>Д.И. Менделеева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19" marR="578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630877203"/>
                  </a:ext>
                </a:extLst>
              </a:tr>
              <a:tr h="50740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fontAlgn="base">
                        <a:lnSpc>
                          <a:spcPts val="21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1.2</a:t>
                      </a:r>
                      <a:endParaRPr lang="ru-RU" sz="16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19" marR="578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ea typeface="TimesNewRoman"/>
                          <a:cs typeface="Times New Roman" panose="02020603050405020304" pitchFamily="18" charset="0"/>
                        </a:rPr>
                        <a:t>Периодический закон и Периодическая </a:t>
                      </a:r>
                      <a:r>
                        <a:rPr lang="ru-RU" sz="1600" b="1" dirty="0" smtClean="0">
                          <a:effectLst/>
                          <a:latin typeface="Times New Roman" panose="02020603050405020304" pitchFamily="18" charset="0"/>
                          <a:ea typeface="TimesNewRoman"/>
                          <a:cs typeface="Times New Roman" panose="02020603050405020304" pitchFamily="18" charset="0"/>
                        </a:rPr>
                        <a:t>система</a:t>
                      </a:r>
                      <a:r>
                        <a:rPr lang="ru-RU" sz="1600" b="1" baseline="0" dirty="0" smtClean="0">
                          <a:effectLst/>
                          <a:latin typeface="Times New Roman" panose="02020603050405020304" pitchFamily="18" charset="0"/>
                          <a:ea typeface="TimesNewRoman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="1" dirty="0" smtClean="0">
                          <a:effectLst/>
                          <a:latin typeface="Times New Roman" panose="02020603050405020304" pitchFamily="18" charset="0"/>
                          <a:ea typeface="TimesNewRoman"/>
                          <a:cs typeface="Times New Roman" panose="02020603050405020304" pitchFamily="18" charset="0"/>
                        </a:rPr>
                        <a:t>химических </a:t>
                      </a: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ea typeface="TimesNewRoman"/>
                          <a:cs typeface="Times New Roman" panose="02020603050405020304" pitchFamily="18" charset="0"/>
                        </a:rPr>
                        <a:t>элементов Д.И. Менделеева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19" marR="578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3956864"/>
                  </a:ext>
                </a:extLst>
              </a:tr>
              <a:tr h="50740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fontAlgn="base">
                        <a:lnSpc>
                          <a:spcPts val="21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1.2.1.</a:t>
                      </a:r>
                      <a:endParaRPr lang="ru-RU" sz="16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19" marR="578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ea typeface="TimesNewRoman"/>
                          <a:cs typeface="Times New Roman" panose="02020603050405020304" pitchFamily="18" charset="0"/>
                        </a:rPr>
                        <a:t>Группы и периоды Периодической </a:t>
                      </a:r>
                      <a:r>
                        <a:rPr lang="ru-RU" sz="1600" b="1" dirty="0" smtClean="0">
                          <a:effectLst/>
                          <a:latin typeface="Times New Roman" panose="02020603050405020304" pitchFamily="18" charset="0"/>
                          <a:ea typeface="TimesNewRoman"/>
                          <a:cs typeface="Times New Roman" panose="02020603050405020304" pitchFamily="18" charset="0"/>
                        </a:rPr>
                        <a:t>системы.</a:t>
                      </a:r>
                      <a:r>
                        <a:rPr lang="ru-RU" sz="1600" b="1" baseline="0" dirty="0" smtClean="0">
                          <a:effectLst/>
                          <a:latin typeface="Times New Roman" panose="02020603050405020304" pitchFamily="18" charset="0"/>
                          <a:ea typeface="TimesNewRoman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="1" dirty="0" smtClean="0">
                          <a:effectLst/>
                          <a:latin typeface="Times New Roman" panose="02020603050405020304" pitchFamily="18" charset="0"/>
                          <a:ea typeface="TimesNewRoman"/>
                          <a:cs typeface="Times New Roman" panose="02020603050405020304" pitchFamily="18" charset="0"/>
                        </a:rPr>
                        <a:t>Физический </a:t>
                      </a: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ea typeface="TimesNewRoman"/>
                          <a:cs typeface="Times New Roman" panose="02020603050405020304" pitchFamily="18" charset="0"/>
                        </a:rPr>
                        <a:t>смысл порядкового номера </a:t>
                      </a:r>
                      <a:r>
                        <a:rPr lang="ru-RU" sz="1600" b="1" dirty="0" smtClean="0">
                          <a:effectLst/>
                          <a:latin typeface="Times New Roman" panose="02020603050405020304" pitchFamily="18" charset="0"/>
                          <a:ea typeface="TimesNewRoman"/>
                          <a:cs typeface="Times New Roman" panose="02020603050405020304" pitchFamily="18" charset="0"/>
                        </a:rPr>
                        <a:t>химического </a:t>
                      </a: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ea typeface="TimesNewRoman"/>
                          <a:cs typeface="Times New Roman" panose="02020603050405020304" pitchFamily="18" charset="0"/>
                        </a:rPr>
                        <a:t>элемента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19" marR="578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099376477"/>
                  </a:ext>
                </a:extLst>
              </a:tr>
              <a:tr h="76110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fontAlgn="base">
                        <a:lnSpc>
                          <a:spcPts val="21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1.2.2.</a:t>
                      </a:r>
                      <a:endParaRPr lang="ru-RU" sz="16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19" marR="578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ea typeface="TimesNewRoman"/>
                          <a:cs typeface="Times New Roman" panose="02020603050405020304" pitchFamily="18" charset="0"/>
                        </a:rPr>
                        <a:t>Закономерности изменения свойств элементов и </a:t>
                      </a:r>
                      <a:r>
                        <a:rPr lang="ru-RU" sz="1600" b="1" dirty="0" smtClean="0">
                          <a:effectLst/>
                          <a:latin typeface="Times New Roman" panose="02020603050405020304" pitchFamily="18" charset="0"/>
                          <a:ea typeface="TimesNewRoman"/>
                          <a:cs typeface="Times New Roman" panose="02020603050405020304" pitchFamily="18" charset="0"/>
                        </a:rPr>
                        <a:t>их</a:t>
                      </a:r>
                      <a:r>
                        <a:rPr lang="ru-RU" sz="1600" b="1" baseline="0" dirty="0" smtClean="0">
                          <a:effectLst/>
                          <a:latin typeface="Times New Roman" panose="02020603050405020304" pitchFamily="18" charset="0"/>
                          <a:ea typeface="TimesNewRoman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="1" dirty="0" smtClean="0">
                          <a:effectLst/>
                          <a:latin typeface="Times New Roman" panose="02020603050405020304" pitchFamily="18" charset="0"/>
                          <a:ea typeface="TimesNewRoman"/>
                          <a:cs typeface="Times New Roman" panose="02020603050405020304" pitchFamily="18" charset="0"/>
                        </a:rPr>
                        <a:t>соединений </a:t>
                      </a: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ea typeface="TimesNewRoman"/>
                          <a:cs typeface="Times New Roman" panose="02020603050405020304" pitchFamily="18" charset="0"/>
                        </a:rPr>
                        <a:t>в связи с положением в </a:t>
                      </a:r>
                      <a:r>
                        <a:rPr lang="ru-RU" sz="1600" b="1" dirty="0" smtClean="0">
                          <a:effectLst/>
                          <a:latin typeface="Times New Roman" panose="02020603050405020304" pitchFamily="18" charset="0"/>
                          <a:ea typeface="TimesNewRoman"/>
                          <a:cs typeface="Times New Roman" panose="02020603050405020304" pitchFamily="18" charset="0"/>
                        </a:rPr>
                        <a:t>Периодической</a:t>
                      </a:r>
                      <a:r>
                        <a:rPr lang="ru-RU" sz="1600" b="1" baseline="0" dirty="0" smtClean="0">
                          <a:effectLst/>
                          <a:latin typeface="Times New Roman" panose="02020603050405020304" pitchFamily="18" charset="0"/>
                          <a:ea typeface="TimesNewRoman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="1" dirty="0" smtClean="0">
                          <a:effectLst/>
                          <a:latin typeface="Times New Roman" panose="02020603050405020304" pitchFamily="18" charset="0"/>
                          <a:ea typeface="TimesNewRoman"/>
                          <a:cs typeface="Times New Roman" panose="02020603050405020304" pitchFamily="18" charset="0"/>
                        </a:rPr>
                        <a:t>системе </a:t>
                      </a: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ea typeface="TimesNewRoman"/>
                          <a:cs typeface="Times New Roman" panose="02020603050405020304" pitchFamily="18" charset="0"/>
                        </a:rPr>
                        <a:t>химических элементов Д.И. Менделеева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19" marR="578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152628114"/>
                  </a:ext>
                </a:extLst>
              </a:tr>
              <a:tr h="50740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fontAlgn="base">
                        <a:lnSpc>
                          <a:spcPts val="21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1.3</a:t>
                      </a:r>
                      <a:endParaRPr lang="ru-RU" sz="16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19" marR="578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ea typeface="TimesNewRoman"/>
                          <a:cs typeface="Times New Roman" panose="02020603050405020304" pitchFamily="18" charset="0"/>
                        </a:rPr>
                        <a:t>Строение веществ. Химическая связь: </a:t>
                      </a:r>
                      <a:r>
                        <a:rPr lang="ru-RU" sz="1600" b="1" dirty="0" smtClean="0">
                          <a:effectLst/>
                          <a:latin typeface="Times New Roman" panose="02020603050405020304" pitchFamily="18" charset="0"/>
                          <a:ea typeface="TimesNewRoman"/>
                          <a:cs typeface="Times New Roman" panose="02020603050405020304" pitchFamily="18" charset="0"/>
                        </a:rPr>
                        <a:t>ковалентная</a:t>
                      </a:r>
                      <a:r>
                        <a:rPr lang="ru-RU" sz="1600" b="1" baseline="0" dirty="0" smtClean="0">
                          <a:effectLst/>
                          <a:latin typeface="Times New Roman" panose="02020603050405020304" pitchFamily="18" charset="0"/>
                          <a:ea typeface="TimesNewRoman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="1" dirty="0" smtClean="0">
                          <a:effectLst/>
                          <a:latin typeface="Times New Roman" panose="02020603050405020304" pitchFamily="18" charset="0"/>
                          <a:ea typeface="TimesNewRoman"/>
                          <a:cs typeface="Times New Roman" panose="02020603050405020304" pitchFamily="18" charset="0"/>
                        </a:rPr>
                        <a:t>(полярная </a:t>
                      </a: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ea typeface="TimesNewRoman"/>
                          <a:cs typeface="Times New Roman" panose="02020603050405020304" pitchFamily="18" charset="0"/>
                        </a:rPr>
                        <a:t>и неполярная), ионная, металлическая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19" marR="578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299720678"/>
                  </a:ext>
                </a:extLst>
              </a:tr>
              <a:tr h="50740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fontAlgn="base">
                        <a:lnSpc>
                          <a:spcPts val="21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1.4.</a:t>
                      </a:r>
                      <a:endParaRPr lang="ru-RU" sz="16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19" marR="578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ea typeface="TimesNewRoman"/>
                          <a:cs typeface="Times New Roman" panose="02020603050405020304" pitchFamily="18" charset="0"/>
                        </a:rPr>
                        <a:t>Валентность химических элементов. </a:t>
                      </a:r>
                      <a:r>
                        <a:rPr lang="ru-RU" sz="1600" b="1" dirty="0" smtClean="0">
                          <a:effectLst/>
                          <a:latin typeface="Times New Roman" panose="02020603050405020304" pitchFamily="18" charset="0"/>
                          <a:ea typeface="TimesNewRoman"/>
                          <a:cs typeface="Times New Roman" panose="02020603050405020304" pitchFamily="18" charset="0"/>
                        </a:rPr>
                        <a:t>Степень</a:t>
                      </a:r>
                      <a:r>
                        <a:rPr lang="ru-RU" sz="1600" b="1" baseline="0" dirty="0" smtClean="0">
                          <a:effectLst/>
                          <a:latin typeface="Times New Roman" panose="02020603050405020304" pitchFamily="18" charset="0"/>
                          <a:ea typeface="TimesNewRoman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="1" dirty="0" smtClean="0">
                          <a:effectLst/>
                          <a:latin typeface="Times New Roman" panose="02020603050405020304" pitchFamily="18" charset="0"/>
                          <a:ea typeface="TimesNewRoman"/>
                          <a:cs typeface="Times New Roman" panose="02020603050405020304" pitchFamily="18" charset="0"/>
                        </a:rPr>
                        <a:t>окисления </a:t>
                      </a: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ea typeface="TimesNewRoman"/>
                          <a:cs typeface="Times New Roman" panose="02020603050405020304" pitchFamily="18" charset="0"/>
                        </a:rPr>
                        <a:t>химических элементов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19" marR="578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872909247"/>
                  </a:ext>
                </a:extLst>
              </a:tr>
              <a:tr h="33132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fontAlgn="base">
                        <a:lnSpc>
                          <a:spcPts val="21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1.5.</a:t>
                      </a:r>
                      <a:endParaRPr lang="ru-RU" sz="16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19" marR="578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ea typeface="TimesNewRoman"/>
                          <a:cs typeface="Times New Roman" panose="02020603050405020304" pitchFamily="18" charset="0"/>
                        </a:rPr>
                        <a:t>Чистые вещества и смеси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19" marR="578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4008367292"/>
                  </a:ext>
                </a:extLst>
              </a:tr>
              <a:tr h="89142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fontAlgn="base">
                        <a:lnSpc>
                          <a:spcPts val="21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1.6.</a:t>
                      </a:r>
                      <a:endParaRPr lang="ru-RU" sz="16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19" marR="578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ea typeface="TimesNewRoman"/>
                          <a:cs typeface="Times New Roman" panose="02020603050405020304" pitchFamily="18" charset="0"/>
                        </a:rPr>
                        <a:t>Атомы и молекулы. Химический элемент. </a:t>
                      </a:r>
                      <a:r>
                        <a:rPr lang="ru-RU" sz="1600" b="1" dirty="0" smtClean="0">
                          <a:effectLst/>
                          <a:latin typeface="Times New Roman" panose="02020603050405020304" pitchFamily="18" charset="0"/>
                          <a:ea typeface="TimesNewRoman"/>
                          <a:cs typeface="Times New Roman" panose="02020603050405020304" pitchFamily="18" charset="0"/>
                        </a:rPr>
                        <a:t>Простые</a:t>
                      </a:r>
                      <a:r>
                        <a:rPr lang="ru-RU" sz="1600" b="1" baseline="0" dirty="0" smtClean="0">
                          <a:effectLst/>
                          <a:latin typeface="Times New Roman" panose="02020603050405020304" pitchFamily="18" charset="0"/>
                          <a:ea typeface="TimesNewRoman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="1" dirty="0" smtClean="0">
                          <a:effectLst/>
                          <a:latin typeface="Times New Roman" panose="02020603050405020304" pitchFamily="18" charset="0"/>
                          <a:ea typeface="TimesNewRoman"/>
                          <a:cs typeface="Times New Roman" panose="02020603050405020304" pitchFamily="18" charset="0"/>
                        </a:rPr>
                        <a:t>и </a:t>
                      </a: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ea typeface="TimesNewRoman"/>
                          <a:cs typeface="Times New Roman" panose="02020603050405020304" pitchFamily="18" charset="0"/>
                        </a:rPr>
                        <a:t>сложные вещества. Основные </a:t>
                      </a:r>
                      <a:r>
                        <a:rPr lang="ru-RU" sz="1600" b="1" dirty="0" smtClean="0">
                          <a:effectLst/>
                          <a:latin typeface="Times New Roman" panose="02020603050405020304" pitchFamily="18" charset="0"/>
                          <a:ea typeface="TimesNewRoman"/>
                          <a:cs typeface="Times New Roman" panose="02020603050405020304" pitchFamily="18" charset="0"/>
                        </a:rPr>
                        <a:t>классы</a:t>
                      </a:r>
                      <a:r>
                        <a:rPr lang="ru-RU" sz="1600" b="1" baseline="0" dirty="0" smtClean="0">
                          <a:effectLst/>
                          <a:latin typeface="Times New Roman" panose="02020603050405020304" pitchFamily="18" charset="0"/>
                          <a:ea typeface="TimesNewRoman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="1" dirty="0" smtClean="0">
                          <a:effectLst/>
                          <a:latin typeface="Times New Roman" panose="02020603050405020304" pitchFamily="18" charset="0"/>
                          <a:ea typeface="TimesNewRoman"/>
                          <a:cs typeface="Times New Roman" panose="02020603050405020304" pitchFamily="18" charset="0"/>
                        </a:rPr>
                        <a:t>неорганических </a:t>
                      </a: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ea typeface="TimesNewRoman"/>
                          <a:cs typeface="Times New Roman" panose="02020603050405020304" pitchFamily="18" charset="0"/>
                        </a:rPr>
                        <a:t>веществ. </a:t>
                      </a:r>
                      <a:r>
                        <a:rPr lang="ru-RU" sz="1600" b="1" dirty="0" smtClean="0">
                          <a:effectLst/>
                          <a:latin typeface="Times New Roman" panose="02020603050405020304" pitchFamily="18" charset="0"/>
                          <a:ea typeface="TimesNewRoman"/>
                          <a:cs typeface="Times New Roman" panose="02020603050405020304" pitchFamily="18" charset="0"/>
                        </a:rPr>
                        <a:t>Номенклатура</a:t>
                      </a:r>
                      <a:r>
                        <a:rPr lang="ru-RU" sz="1600" b="1" baseline="0" dirty="0" smtClean="0">
                          <a:effectLst/>
                          <a:latin typeface="Times New Roman" panose="02020603050405020304" pitchFamily="18" charset="0"/>
                          <a:ea typeface="TimesNewRoman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="1" dirty="0" smtClean="0">
                          <a:effectLst/>
                          <a:latin typeface="Times New Roman" panose="02020603050405020304" pitchFamily="18" charset="0"/>
                          <a:ea typeface="TimesNewRoman"/>
                          <a:cs typeface="Times New Roman" panose="02020603050405020304" pitchFamily="18" charset="0"/>
                        </a:rPr>
                        <a:t>неорганических </a:t>
                      </a: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ea typeface="TimesNewRoman"/>
                          <a:cs typeface="Times New Roman" panose="02020603050405020304" pitchFamily="18" charset="0"/>
                        </a:rPr>
                        <a:t>соединений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819" marR="578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1824335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492340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307</TotalTime>
  <Words>1780</Words>
  <Application>Microsoft Office PowerPoint</Application>
  <PresentationFormat>Экран (4:3)</PresentationFormat>
  <Paragraphs>517</Paragraphs>
  <Slides>30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30</vt:i4>
      </vt:variant>
    </vt:vector>
  </HeadingPairs>
  <TitlesOfParts>
    <vt:vector size="31" baseType="lpstr">
      <vt:lpstr>Тема Office</vt:lpstr>
      <vt:lpstr>Как разработать контрольно-измерительные материалы по учебному предмету </vt:lpstr>
      <vt:lpstr>Презентация PowerPoint</vt:lpstr>
      <vt:lpstr>  Федеральный закон  № 273  «Об образовании в РФ»  от 29 декабря 2012 года   </vt:lpstr>
      <vt:lpstr>Презентация PowerPoint</vt:lpstr>
      <vt:lpstr>Презентация PowerPoint</vt:lpstr>
      <vt:lpstr>Презентация PowerPoint</vt:lpstr>
      <vt:lpstr>  КИМ  (КОМ, СКР) - измерительное средство, представляющее собой стандартизированную систему заданий стандартной формы, позволяющее надежно и объективно оценить уровень достижений испытуемых и выразить результат в числовом эквиваленте.   </vt:lpstr>
      <vt:lpstr>1. Кодификатор</vt:lpstr>
      <vt:lpstr>Презентация PowerPoint</vt:lpstr>
      <vt:lpstr> 2. Спецификация –  подробный план содержания КИМ и процедуры проведения контрольной работы.  </vt:lpstr>
      <vt:lpstr>Форма для проектирования содержания КР</vt:lpstr>
      <vt:lpstr>Презентация PowerPoint</vt:lpstr>
      <vt:lpstr>Пример:</vt:lpstr>
      <vt:lpstr>Пример:</vt:lpstr>
      <vt:lpstr>Презентация PowerPoint</vt:lpstr>
      <vt:lpstr>Пример:</vt:lpstr>
      <vt:lpstr>Пример:</vt:lpstr>
      <vt:lpstr> Инструкция по проверке и оценке работ </vt:lpstr>
      <vt:lpstr> Инструктажи (для учителя, для учащихся) </vt:lpstr>
      <vt:lpstr>Способ определения итоговой оценки  (расчеты на основе принципа сложения) </vt:lpstr>
      <vt:lpstr>Презентация PowerPoint</vt:lpstr>
      <vt:lpstr>4. Форма протокола контрольной работы</vt:lpstr>
      <vt:lpstr>4. Электронная форма обработки результатов </vt:lpstr>
      <vt:lpstr>Презентация PowerPoint</vt:lpstr>
      <vt:lpstr>Требования к тестовым заданиям (ТЗ)</vt:lpstr>
      <vt:lpstr>Требования к тестовым заданиям (ТЗ)</vt:lpstr>
      <vt:lpstr>Требования к тестовым заданиям (ТЗ)</vt:lpstr>
      <vt:lpstr>Формы ТЗ</vt:lpstr>
      <vt:lpstr>ТЗ по уровню сложности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Как разработать стандартизированную контрольную работу</dc:title>
  <dc:creator>Paradise</dc:creator>
  <cp:lastModifiedBy>ЗамдикУР</cp:lastModifiedBy>
  <cp:revision>29</cp:revision>
  <dcterms:created xsi:type="dcterms:W3CDTF">2017-03-18T16:01:47Z</dcterms:created>
  <dcterms:modified xsi:type="dcterms:W3CDTF">2018-11-22T10:27:07Z</dcterms:modified>
</cp:coreProperties>
</file>