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82" r:id="rId5"/>
    <p:sldId id="258" r:id="rId6"/>
    <p:sldId id="259" r:id="rId7"/>
    <p:sldId id="260" r:id="rId8"/>
    <p:sldId id="284" r:id="rId9"/>
    <p:sldId id="283" r:id="rId10"/>
    <p:sldId id="281" r:id="rId11"/>
    <p:sldId id="280" r:id="rId12"/>
    <p:sldId id="285" r:id="rId13"/>
    <p:sldId id="278" r:id="rId14"/>
    <p:sldId id="276" r:id="rId15"/>
    <p:sldId id="277" r:id="rId16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tags" Target="tags/tag1.xml" /><Relationship Id="rId18" Type="http://schemas.openxmlformats.org/officeDocument/2006/relationships/presProps" Target="presProps.xml" /><Relationship Id="rId19" Type="http://schemas.openxmlformats.org/officeDocument/2006/relationships/viewProps" Target="viewProps.xml" /><Relationship Id="rId2" Type="http://schemas.openxmlformats.org/officeDocument/2006/relationships/notesMaster" Target="notesMasters/notesMaster1.xml" /><Relationship Id="rId20" Type="http://schemas.openxmlformats.org/officeDocument/2006/relationships/theme" Target="theme/theme1.xml" /><Relationship Id="rId21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63491-C31B-4058-A3B3-DE08F816B235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AB802-572B-44FE-B2D1-ED4D5CBF2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562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AB802-572B-44FE-B2D1-ED4D5CBF2DA9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1DAC0-2942-4506-ABB7-FEE7075E718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6DF33-D17A-4238-AB91-3F054EB974EC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 descr="color1.jpg"/>
          <p:cNvPicPr>
            <a:picLocks noChangeAspect="1"/>
          </p:cNvPicPr>
          <p:nvPr userDrawn="1"/>
        </p:nvPicPr>
        <p:blipFill>
          <a:blip r:embed="rId1">
            <a:clrChange>
              <a:clrFrom>
                <a:srgbClr val="C8C1C9"/>
              </a:clrFrom>
              <a:clrTo>
                <a:srgbClr val="C8C1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71414"/>
            <a:ext cx="8786874" cy="2000264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1DAC0-2942-4506-ABB7-FEE7075E718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6DF33-D17A-4238-AB91-3F054EB974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1DAC0-2942-4506-ABB7-FEE7075E718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6DF33-D17A-4238-AB91-3F054EB974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image" Target="../media/image2.jpeg" /><Relationship Id="rId5" Type="http://schemas.openxmlformats.org/officeDocument/2006/relationships/image" Target="../media/image3.jpeg" /><Relationship Id="rId6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5">
            <a:alphaModFix amt="26000"/>
            <a:lum/>
          </a:blip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Рисунок 7" descr="0_6129d_c2d0151_XL.jpe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768" y="5474626"/>
            <a:ext cx="1857356" cy="1181743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>
            <a:off x="71406" y="71414"/>
            <a:ext cx="9001188" cy="6715172"/>
          </a:xfrm>
          <a:prstGeom prst="rect">
            <a:avLst/>
          </a:prstGeom>
          <a:noFill/>
          <a:ln w="76200">
            <a:solidFill>
              <a:srgbClr val="00B0F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1DAC0-2942-4506-ABB7-FEE7075E718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6DF33-D17A-4238-AB91-3F054EB974E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6.jpeg" /><Relationship Id="rId3" Type="http://schemas.openxmlformats.org/officeDocument/2006/relationships/image" Target="../media/image27.jpeg" /><Relationship Id="rId4" Type="http://schemas.openxmlformats.org/officeDocument/2006/relationships/image" Target="../media/image28.jpeg" /><Relationship Id="rId5" Type="http://schemas.openxmlformats.org/officeDocument/2006/relationships/image" Target="../media/image29.jpeg" /><Relationship Id="rId6" Type="http://schemas.openxmlformats.org/officeDocument/2006/relationships/image" Target="../media/image30.jpeg" /><Relationship Id="rId7" Type="http://schemas.openxmlformats.org/officeDocument/2006/relationships/image" Target="../media/image13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1.jpeg" /><Relationship Id="rId3" Type="http://schemas.openxmlformats.org/officeDocument/2006/relationships/image" Target="../media/image32.jpeg" /><Relationship Id="rId4" Type="http://schemas.openxmlformats.org/officeDocument/2006/relationships/image" Target="../media/image33.jpeg" /><Relationship Id="rId5" Type="http://schemas.openxmlformats.org/officeDocument/2006/relationships/image" Target="../media/image34.jpeg" /><Relationship Id="rId6" Type="http://schemas.openxmlformats.org/officeDocument/2006/relationships/image" Target="../media/image35.jpeg" /><Relationship Id="rId7" Type="http://schemas.openxmlformats.org/officeDocument/2006/relationships/image" Target="../media/image36.jpeg" /><Relationship Id="rId8" Type="http://schemas.openxmlformats.org/officeDocument/2006/relationships/image" Target="../media/image37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8.jpeg" /><Relationship Id="rId3" Type="http://schemas.openxmlformats.org/officeDocument/2006/relationships/image" Target="../media/image39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0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5.jpeg" /><Relationship Id="rId4" Type="http://schemas.openxmlformats.org/officeDocument/2006/relationships/image" Target="../media/image6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8.jpeg" /><Relationship Id="rId3" Type="http://schemas.openxmlformats.org/officeDocument/2006/relationships/image" Target="../media/image9.jpeg" /><Relationship Id="rId4" Type="http://schemas.openxmlformats.org/officeDocument/2006/relationships/image" Target="../media/image10.jpeg" /><Relationship Id="rId5" Type="http://schemas.openxmlformats.org/officeDocument/2006/relationships/image" Target="../media/image11.jpeg" /><Relationship Id="rId6" Type="http://schemas.openxmlformats.org/officeDocument/2006/relationships/image" Target="../media/image12.jpeg" /><Relationship Id="rId7" Type="http://schemas.openxmlformats.org/officeDocument/2006/relationships/image" Target="../media/image13.jpeg" /><Relationship Id="rId8" Type="http://schemas.openxmlformats.org/officeDocument/2006/relationships/image" Target="../media/image14.jpeg" /><Relationship Id="rId9" Type="http://schemas.openxmlformats.org/officeDocument/2006/relationships/image" Target="../media/image15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.jpeg" /><Relationship Id="rId3" Type="http://schemas.openxmlformats.org/officeDocument/2006/relationships/image" Target="../media/image17.jpeg" /><Relationship Id="rId4" Type="http://schemas.openxmlformats.org/officeDocument/2006/relationships/image" Target="../media/image18.jpeg" /><Relationship Id="rId5" Type="http://schemas.openxmlformats.org/officeDocument/2006/relationships/image" Target="../media/image19.jpeg" /><Relationship Id="rId6" Type="http://schemas.openxmlformats.org/officeDocument/2006/relationships/image" Target="../media/image20.jpeg" /><Relationship Id="rId7" Type="http://schemas.openxmlformats.org/officeDocument/2006/relationships/image" Target="../media/image21.jpeg" /><Relationship Id="rId8" Type="http://schemas.openxmlformats.org/officeDocument/2006/relationships/image" Target="../media/image22.jpeg" /><Relationship Id="rId9" Type="http://schemas.openxmlformats.org/officeDocument/2006/relationships/image" Target="../media/image23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4.jpeg" /><Relationship Id="rId3" Type="http://schemas.openxmlformats.org/officeDocument/2006/relationships/image" Target="../media/image25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5085184"/>
            <a:ext cx="5400600" cy="1440160"/>
          </a:xfrm>
        </p:spPr>
        <p:txBody>
          <a:bodyPr>
            <a:normAutofit/>
          </a:bodyPr>
          <a:lstStyle/>
          <a:p>
            <a:r>
              <a:rPr lang="ru-RU" sz="1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Занятия по художественно- эстетическому развитию для детей </a:t>
            </a:r>
            <a:r>
              <a:rPr lang="ru-RU" sz="1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3-6 лет</a:t>
            </a:r>
            <a:r>
              <a:rPr lang="ru-RU" sz="1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кружка:</a:t>
            </a:r>
          </a:p>
          <a:p>
            <a:r>
              <a:rPr lang="ru-RU" sz="1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Тюрина Елена Евгеньевна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9394" y="1340768"/>
            <a:ext cx="7620998" cy="345638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i="1" spc="-1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Кружок </a:t>
            </a:r>
          </a:p>
          <a:p>
            <a:pPr algn="ctr"/>
            <a:r>
              <a:rPr lang="ru-RU" sz="5400" b="1" i="1" spc="-1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 Волшебные пальчики»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1580" y="949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ЧДОУРО « НЕРПЦ(МП)»  « Православный детский сад во имя преподобного Серафима Саровского города Нижнего Новгорода»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6000" y="188640"/>
            <a:ext cx="2052000" cy="1299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652934"/>
          </a:xfrm>
        </p:spPr>
        <p:txBody>
          <a:bodyPr>
            <a:normAutofit fontScale="90000"/>
          </a:bodyPr>
          <a:lstStyle/>
          <a:p>
            <a:r>
              <a:rPr lang="ru-RU">
                <a:solidFill>
                  <a:srgbClr val="FF0000"/>
                </a:solidFill>
                <a:latin typeface="Segoe Script" pitchFamily="34" charset="0"/>
              </a:rPr>
              <a:t>Лепка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332848"/>
            <a:ext cx="2588904" cy="17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вал 6"/>
          <p:cNvSpPr/>
          <p:nvPr/>
        </p:nvSpPr>
        <p:spPr>
          <a:xfrm>
            <a:off x="2987824" y="2060848"/>
            <a:ext cx="2736304" cy="158417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Comic Sans MS" pitchFamily="66" charset="0"/>
              </a:rPr>
              <a:t>Виды лепки</a:t>
            </a:r>
          </a:p>
        </p:txBody>
      </p:sp>
      <p:sp>
        <p:nvSpPr>
          <p:cNvPr id="8" name="Овал 7"/>
          <p:cNvSpPr/>
          <p:nvPr/>
        </p:nvSpPr>
        <p:spPr>
          <a:xfrm>
            <a:off x="6181233" y="2492896"/>
            <a:ext cx="2376264" cy="93610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latin typeface="Comic Sans MS" pitchFamily="66" charset="0"/>
              </a:rPr>
              <a:t>Предметная</a:t>
            </a:r>
          </a:p>
        </p:txBody>
      </p:sp>
      <p:sp>
        <p:nvSpPr>
          <p:cNvPr id="10" name="Овал 9"/>
          <p:cNvSpPr/>
          <p:nvPr/>
        </p:nvSpPr>
        <p:spPr>
          <a:xfrm>
            <a:off x="107504" y="2492896"/>
            <a:ext cx="2520280" cy="93610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latin typeface="Comic Sans MS" pitchFamily="66" charset="0"/>
              </a:rPr>
              <a:t>Декоративная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499992" y="3645024"/>
            <a:ext cx="7200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627784" y="296094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2833" y="5085184"/>
            <a:ext cx="2438400" cy="162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E:\Камера 2022г\IMG_20221115_1036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2" t="-12359" r="-4050" b="22037"/>
          <a:stretch>
            <a:fillRect/>
          </a:stretch>
        </p:blipFill>
        <p:spPr bwMode="auto">
          <a:xfrm>
            <a:off x="7241898" y="4244994"/>
            <a:ext cx="1872000" cy="246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Камера 2022г\IMG_20221205_15392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2" b="18198"/>
          <a:stretch>
            <a:fillRect/>
          </a:stretch>
        </p:blipFill>
        <p:spPr bwMode="auto">
          <a:xfrm>
            <a:off x="6961657" y="48869"/>
            <a:ext cx="2160000" cy="20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>
            <a:off x="5724128" y="2852936"/>
            <a:ext cx="45710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3716288" y="4149080"/>
            <a:ext cx="2376264" cy="93610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latin typeface="Comic Sans MS" pitchFamily="66" charset="0"/>
              </a:rPr>
              <a:t>Сюжетная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r="15163"/>
          <a:stretch>
            <a:fillRect/>
          </a:stretch>
        </p:blipFill>
        <p:spPr bwMode="auto">
          <a:xfrm>
            <a:off x="107504" y="4617132"/>
            <a:ext cx="2232000" cy="2084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60456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1"/>
      <p:bldP spid="10" grpId="2"/>
      <p:bldP spid="9" grpId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mtClean="0"/>
              <a:t> </a:t>
            </a:r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1268760"/>
            <a:ext cx="2340000" cy="1316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1" t="12274" r="9642" b="14216"/>
          <a:stretch>
            <a:fillRect/>
          </a:stretch>
        </p:blipFill>
        <p:spPr bwMode="auto">
          <a:xfrm>
            <a:off x="251520" y="2780936"/>
            <a:ext cx="2376000" cy="1537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Home\Documents\пластелин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152" y="908720"/>
            <a:ext cx="2556000" cy="166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332656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mtClean="0">
                <a:solidFill>
                  <a:srgbClr val="FF0000"/>
                </a:solidFill>
                <a:latin typeface="Segoe Script" pitchFamily="34" charset="0"/>
              </a:rPr>
              <a:t>Создание мультфильма  « Колобок» из пластилина </a:t>
            </a:r>
            <a:endParaRPr lang="ru-RU" sz="2400" b="1"/>
          </a:p>
        </p:txBody>
      </p:sp>
      <p:pic>
        <p:nvPicPr>
          <p:cNvPr id="1031" name="Picture 7" descr="https://papikpro.com/uploads/posts/2022-12/1670661173_papikpro-com-p-kak-poshagovo-sdelat-podelki-iz-plastilina-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9180" y="4797152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39"/>
          <a:stretch>
            <a:fillRect/>
          </a:stretch>
        </p:blipFill>
        <p:spPr bwMode="auto">
          <a:xfrm>
            <a:off x="3150000" y="1052736"/>
            <a:ext cx="2160000" cy="2299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3789040"/>
            <a:ext cx="216000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2" b="23156"/>
          <a:stretch>
            <a:fillRect/>
          </a:stretch>
        </p:blipFill>
        <p:spPr bwMode="auto">
          <a:xfrm>
            <a:off x="3510000" y="4579038"/>
            <a:ext cx="2160000" cy="2070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7989749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6176" y="2852936"/>
            <a:ext cx="2806258" cy="18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66064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latin typeface="Segoe Script" pitchFamily="34" charset="0"/>
              </a:rPr>
              <a:t>В результате нетрадиционной техники рисования и лепки </a:t>
            </a:r>
            <a:r>
              <a:rPr lang="ru-RU" sz="2400" b="1" smtClean="0">
                <a:solidFill>
                  <a:srgbClr val="FF0000"/>
                </a:solidFill>
                <a:latin typeface="Segoe Script" pitchFamily="34" charset="0"/>
              </a:rPr>
              <a:t>у </a:t>
            </a:r>
          </a:p>
          <a:p>
            <a:r>
              <a:rPr lang="ru-RU" sz="2400" b="1" smtClean="0">
                <a:solidFill>
                  <a:srgbClr val="FF0000"/>
                </a:solidFill>
                <a:latin typeface="Segoe Script" pitchFamily="34" charset="0"/>
              </a:rPr>
              <a:t>детей происходит</a:t>
            </a:r>
            <a:r>
              <a:rPr lang="ru-RU" sz="2400" b="1">
                <a:solidFill>
                  <a:srgbClr val="FF0000"/>
                </a:solidFill>
                <a:latin typeface="Segoe Script" pitchFamily="34" charset="0"/>
              </a:rPr>
              <a:t>:</a:t>
            </a:r>
            <a:endParaRPr lang="ru-RU" sz="2400">
              <a:solidFill>
                <a:srgbClr val="FF0000"/>
              </a:solidFill>
              <a:latin typeface="Segoe Script" pitchFamily="34" charset="0"/>
            </a:endParaRPr>
          </a:p>
          <a:p>
            <a:endParaRPr lang="ru-RU"/>
          </a:p>
          <a:p>
            <a:pPr marL="285750" indent="-285750">
              <a:buFont typeface="Arial" pitchFamily="34" charset="0"/>
              <a:buChar char="•"/>
            </a:pPr>
            <a:r>
              <a:rPr lang="ru-RU" b="1">
                <a:solidFill>
                  <a:srgbClr val="0000FF"/>
                </a:solidFill>
              </a:rPr>
              <a:t>развитие мелкой моторики пальцев рук и творческих способностей детей через художественное творчество;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>
                <a:solidFill>
                  <a:srgbClr val="0000FF"/>
                </a:solidFill>
              </a:rPr>
              <a:t>Улучшается память, внимание, мышление;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>
                <a:solidFill>
                  <a:srgbClr val="0000FF"/>
                </a:solidFill>
              </a:rPr>
              <a:t>Развиваются  творческие способности детей;</a:t>
            </a:r>
          </a:p>
          <a:p>
            <a:r>
              <a:rPr lang="ru-RU" b="1">
                <a:solidFill>
                  <a:srgbClr val="0000FF"/>
                </a:solidFill>
              </a:rPr>
              <a:t>•  Обучение  приемам нетрадиционной техники рисования и способам изображения с использованием различных материалов</a:t>
            </a:r>
            <a:r>
              <a:rPr lang="ru-RU" b="1" smtClean="0">
                <a:solidFill>
                  <a:srgbClr val="0000FF"/>
                </a:solidFill>
              </a:rPr>
              <a:t>.</a:t>
            </a:r>
          </a:p>
          <a:p>
            <a:r>
              <a:rPr lang="ru-RU" b="1" smtClean="0">
                <a:solidFill>
                  <a:srgbClr val="0000FF"/>
                </a:solidFill>
              </a:rPr>
              <a:t>  Развивается воображение;</a:t>
            </a:r>
            <a:endParaRPr lang="ru-RU" b="1">
              <a:solidFill>
                <a:srgbClr val="0000FF"/>
              </a:solidFill>
            </a:endParaRPr>
          </a:p>
          <a:p>
            <a:r>
              <a:rPr lang="ru-RU" b="1">
                <a:solidFill>
                  <a:srgbClr val="0000FF"/>
                </a:solidFill>
              </a:rPr>
              <a:t>• Знакомство  детей с  изобразительным искусством разных видов и жанров, учатся  понимать выразительные средства искусства.</a:t>
            </a:r>
          </a:p>
          <a:p>
            <a:r>
              <a:rPr lang="ru-RU" b="1">
                <a:solidFill>
                  <a:srgbClr val="0000FF"/>
                </a:solidFill>
              </a:rPr>
              <a:t>• Развитие способности детей видеть и понимать красоту природы, произведений классического искусства, окружающих предметов.</a:t>
            </a:r>
          </a:p>
          <a:p>
            <a:r>
              <a:rPr lang="ru-RU" b="1">
                <a:solidFill>
                  <a:srgbClr val="0000FF"/>
                </a:solidFill>
              </a:rPr>
              <a:t>• Формирование умение </a:t>
            </a:r>
            <a:r>
              <a:rPr lang="ru-RU" b="1">
                <a:solidFill>
                  <a:srgbClr val="0000FF"/>
                </a:solidFill>
                <a:latin typeface="Comic Sans MS" pitchFamily="66" charset="0"/>
              </a:rPr>
              <a:t>оценивать</a:t>
            </a:r>
            <a:r>
              <a:rPr lang="ru-RU" b="1">
                <a:solidFill>
                  <a:srgbClr val="0000FF"/>
                </a:solidFill>
              </a:rPr>
              <a:t> созданные изображения.</a:t>
            </a:r>
          </a:p>
          <a:p>
            <a:pPr marL="285750" indent="-285750">
              <a:buFont typeface="Arial" pitchFamily="34" charset="0"/>
              <a:buChar char="•"/>
            </a:pPr>
            <a:endParaRPr lang="ru-RU">
              <a:solidFill>
                <a:srgbClr val="0000FF"/>
              </a:solidFill>
            </a:endParaRPr>
          </a:p>
          <a:p>
            <a:endParaRPr lang="ru-RU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2200" y="260648"/>
            <a:ext cx="2200275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3903876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6386" name="Picture 2" descr="C:\Users\User\Downloads\изо\Новая папка (4)\1363858098_schastlivye-oboi-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331640" y="3717032"/>
            <a:ext cx="6480719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4162474"/>
          </a:xfrm>
        </p:spPr>
        <p:txBody>
          <a:bodyPr>
            <a:noAutofit/>
          </a:bodyPr>
          <a:lstStyle/>
          <a:p>
            <a:pPr algn="l"/>
            <a:r>
              <a:rPr lang="ru-RU" sz="2600" b="1">
                <a:solidFill>
                  <a:srgbClr val="FF0000"/>
                </a:solidFill>
                <a:latin typeface="Segoe Script" pitchFamily="34" charset="0"/>
              </a:rPr>
              <a:t>     Пусть дети рисуют, </a:t>
            </a:r>
            <a:r>
              <a:rPr lang="ru-RU" sz="2600" b="1" smtClean="0">
                <a:solidFill>
                  <a:srgbClr val="FF0000"/>
                </a:solidFill>
                <a:latin typeface="Segoe Script" pitchFamily="34" charset="0"/>
              </a:rPr>
              <a:t> лепят, творят</a:t>
            </a:r>
            <a:r>
              <a:rPr lang="ru-RU" sz="2600" b="1">
                <a:solidFill>
                  <a:srgbClr val="FF0000"/>
                </a:solidFill>
                <a:latin typeface="Segoe Script" pitchFamily="34" charset="0"/>
              </a:rPr>
              <a:t>, фантазируют! </a:t>
            </a:r>
            <a:br>
              <a:rPr lang="ru-RU" sz="2600" b="1">
                <a:solidFill>
                  <a:srgbClr val="FF0000"/>
                </a:solidFill>
                <a:latin typeface="Segoe Script" pitchFamily="34" charset="0"/>
              </a:rPr>
            </a:br>
            <a:r>
              <a:rPr lang="ru-RU" sz="2600" b="1">
                <a:solidFill>
                  <a:srgbClr val="FF0000"/>
                </a:solidFill>
                <a:latin typeface="Segoe Script" pitchFamily="34" charset="0"/>
              </a:rPr>
              <a:t>     </a:t>
            </a:r>
            <a:r>
              <a:rPr lang="ru-RU" sz="2600" b="1" smtClean="0">
                <a:solidFill>
                  <a:srgbClr val="FF0000"/>
                </a:solidFill>
                <a:latin typeface="Segoe Script" pitchFamily="34" charset="0"/>
              </a:rPr>
              <a:t>     Не </a:t>
            </a:r>
            <a:r>
              <a:rPr lang="ru-RU" sz="2600" b="1">
                <a:solidFill>
                  <a:srgbClr val="FF0000"/>
                </a:solidFill>
                <a:latin typeface="Segoe Script" pitchFamily="34" charset="0"/>
              </a:rPr>
              <a:t>каждый из них станет   художником, но рисование доставит им удовольствие, </a:t>
            </a:r>
            <a:br>
              <a:rPr lang="ru-RU" sz="2600" b="1" smtClean="0">
                <a:solidFill>
                  <a:srgbClr val="FF0000"/>
                </a:solidFill>
                <a:latin typeface="Segoe Script" pitchFamily="34" charset="0"/>
              </a:rPr>
            </a:br>
            <a:r>
              <a:rPr lang="ru-RU" sz="2600" b="1">
                <a:solidFill>
                  <a:srgbClr val="FF0000"/>
                </a:solidFill>
                <a:latin typeface="Segoe Script" pitchFamily="34" charset="0"/>
              </a:rPr>
              <a:t> </a:t>
            </a:r>
            <a:r>
              <a:rPr lang="ru-RU" sz="2600" b="1" smtClean="0">
                <a:solidFill>
                  <a:srgbClr val="FF0000"/>
                </a:solidFill>
                <a:latin typeface="Segoe Script" pitchFamily="34" charset="0"/>
              </a:rPr>
              <a:t>         не каждый станет режиссёром, </a:t>
            </a:r>
            <a:br>
              <a:rPr lang="ru-RU" sz="2600" b="1" smtClean="0">
                <a:solidFill>
                  <a:srgbClr val="FF0000"/>
                </a:solidFill>
                <a:latin typeface="Segoe Script" pitchFamily="34" charset="0"/>
              </a:rPr>
            </a:br>
            <a:r>
              <a:rPr lang="ru-RU" sz="2600" b="1" smtClean="0">
                <a:solidFill>
                  <a:srgbClr val="FF0000"/>
                </a:solidFill>
                <a:latin typeface="Segoe Script" pitchFamily="34" charset="0"/>
              </a:rPr>
              <a:t>но они </a:t>
            </a:r>
            <a:r>
              <a:rPr lang="ru-RU" sz="2600" b="1">
                <a:solidFill>
                  <a:srgbClr val="FF0000"/>
                </a:solidFill>
                <a:latin typeface="Segoe Script" pitchFamily="34" charset="0"/>
              </a:rPr>
              <a:t>познают радость творчества, научаться видеть прекрасное  в обычном.    </a:t>
            </a:r>
            <a:br>
              <a:rPr lang="ru-RU" sz="2600" b="1">
                <a:solidFill>
                  <a:srgbClr val="FF0000"/>
                </a:solidFill>
                <a:latin typeface="Segoe Script" pitchFamily="34" charset="0"/>
              </a:rPr>
            </a:br>
            <a:r>
              <a:rPr lang="ru-RU" sz="2600" b="1">
                <a:solidFill>
                  <a:srgbClr val="FF0000"/>
                </a:solidFill>
                <a:latin typeface="Segoe Script" pitchFamily="34" charset="0"/>
              </a:rPr>
              <a:t>     Пусть они растут с душой художника!</a:t>
            </a:r>
            <a:endParaRPr lang="ru-RU" sz="2600">
              <a:latin typeface="Segoe Script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3000" fill="hold"/>
                                        <p:tgtEl>
                                          <p:spTgt spid="16386"/>
                                        </p:tgtEl>
                                      </p:cBhvr>
                                      <p:by x="135000" y="13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060848"/>
            <a:ext cx="8568952" cy="2232248"/>
          </a:xfrm>
        </p:spPr>
        <p:txBody>
          <a:bodyPr>
            <a:normAutofit/>
          </a:bodyPr>
          <a:lstStyle/>
          <a:p>
            <a:br>
              <a:rPr lang="ru-RU"/>
            </a:br>
            <a:r>
              <a:rPr lang="en-US"/>
              <a:t> 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7376864" cy="3744416"/>
          </a:xfrm>
        </p:spPr>
        <p:txBody>
          <a:bodyPr>
            <a:noAutofit/>
          </a:bodyPr>
          <a:lstStyle/>
          <a:p>
            <a:r>
              <a:rPr lang="ru-RU" sz="6000" b="1">
                <a:solidFill>
                  <a:srgbClr val="FF0000"/>
                </a:solidFill>
                <a:latin typeface="Segoe Script" pitchFamily="34" charset="0"/>
              </a:rPr>
              <a:t>Мы ждём Вашего ребёнка.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507288" cy="324036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b="1">
                <a:solidFill>
                  <a:srgbClr val="0000FF"/>
                </a:solidFill>
                <a:latin typeface="Segoe Script" pitchFamily="34" charset="0"/>
              </a:rPr>
              <a:t>«И в десять лет, и в семь, и в пять </a:t>
            </a:r>
            <a:br>
              <a:rPr lang="ru-RU" b="1">
                <a:solidFill>
                  <a:srgbClr val="0000FF"/>
                </a:solidFill>
                <a:latin typeface="Segoe Script" pitchFamily="34" charset="0"/>
              </a:rPr>
            </a:br>
            <a:r>
              <a:rPr lang="ru-RU" b="1">
                <a:solidFill>
                  <a:srgbClr val="0000FF"/>
                </a:solidFill>
                <a:latin typeface="Segoe Script" pitchFamily="34" charset="0"/>
              </a:rPr>
              <a:t>Все дети любят рисовать. </a:t>
            </a:r>
            <a:br>
              <a:rPr lang="ru-RU" b="1">
                <a:solidFill>
                  <a:srgbClr val="0000FF"/>
                </a:solidFill>
                <a:latin typeface="Segoe Script" pitchFamily="34" charset="0"/>
              </a:rPr>
            </a:br>
            <a:r>
              <a:rPr lang="ru-RU" b="1">
                <a:solidFill>
                  <a:srgbClr val="0000FF"/>
                </a:solidFill>
                <a:latin typeface="Segoe Script" pitchFamily="34" charset="0"/>
              </a:rPr>
              <a:t>И каждый смело нарисует </a:t>
            </a:r>
            <a:br>
              <a:rPr lang="ru-RU" b="1">
                <a:solidFill>
                  <a:srgbClr val="0000FF"/>
                </a:solidFill>
                <a:latin typeface="Segoe Script" pitchFamily="34" charset="0"/>
              </a:rPr>
            </a:br>
            <a:r>
              <a:rPr lang="ru-RU" b="1">
                <a:solidFill>
                  <a:srgbClr val="0000FF"/>
                </a:solidFill>
                <a:latin typeface="Segoe Script" pitchFamily="34" charset="0"/>
              </a:rPr>
              <a:t>Всё, что его интересует….»</a:t>
            </a:r>
          </a:p>
          <a:p>
            <a:pPr algn="r">
              <a:buNone/>
            </a:pPr>
            <a:r>
              <a:rPr lang="ru-RU" b="1">
                <a:solidFill>
                  <a:srgbClr val="0000FF"/>
                </a:solidFill>
                <a:latin typeface="Segoe Script" pitchFamily="34" charset="0"/>
              </a:rPr>
              <a:t>Валентин Берестов</a:t>
            </a:r>
          </a:p>
          <a:p>
            <a:pPr>
              <a:buNone/>
            </a:pPr>
            <a:endParaRPr lang="ru-RU"/>
          </a:p>
        </p:txBody>
      </p:sp>
      <p:pic>
        <p:nvPicPr>
          <p:cNvPr id="1032" name="Picture 8" descr="G:\ИЗО\доклад\1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9552" y="3429000"/>
            <a:ext cx="2000505" cy="28083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33" name="Picture 9" descr="G:\ИЗО\доклад\13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771800" y="3429000"/>
            <a:ext cx="2023364" cy="28083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34" name="Picture 10" descr="G:\ИЗО\доклад\12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004048" y="3429000"/>
            <a:ext cx="2016224" cy="28276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3000" fill="hold"/>
                                        <p:tgtEl>
                                          <p:spTgt spid="10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3000" fill="hold"/>
                                        <p:tgtEl>
                                          <p:spTgt spid="10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3000" fill="hold"/>
                                        <p:tgtEl>
                                          <p:spTgt spid="10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3" descr="C:\Users\влад\Desktop\55d7db729d5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5013579"/>
            <a:ext cx="2345897" cy="17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FF0000"/>
                </a:solidFill>
                <a:latin typeface="Segoe Script" pitchFamily="34" charset="0"/>
              </a:rPr>
              <a:t>Актуальность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/>
              <a:t> </a:t>
            </a:r>
            <a:r>
              <a:rPr lang="ru-RU" b="1">
                <a:solidFill>
                  <a:srgbClr val="0000FF"/>
                </a:solidFill>
              </a:rPr>
              <a:t>Актуальность данной темы в том, что изобразительная продуктивная деятельность с использованием нетрадиционных техник рисования является наиболее благоприятной для творческого развития способностей детей. Лепка способствует развитию мелкой моторики рук. Развитие мелкой моторики обеспечивает возможность успешного обучения в школе. Решение проблемы у дошкольников наиболее лучше осуществляется в разных видах деятельности, среди которых особое место занимает художественное творчество.</a:t>
            </a:r>
          </a:p>
          <a:p>
            <a:pPr marL="0" indent="0">
              <a:buNone/>
            </a:pPr>
            <a:endParaRPr lang="ru-RU" b="1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ru-RU" b="1">
              <a:solidFill>
                <a:srgbClr val="0000FF"/>
              </a:solidFill>
            </a:endParaRPr>
          </a:p>
          <a:p>
            <a:r>
              <a:rPr lang="ru-RU" b="1">
                <a:solidFill>
                  <a:srgbClr val="0000FF"/>
                </a:solidFill>
              </a:rPr>
              <a:t>Цель: развитие мелкой моторики пальцев рук и творческих способностей детей через художественное творчество: нетрадиционные техники рисования, лепки.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964805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268760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00FF"/>
                </a:solidFill>
                <a:latin typeface="Comic Sans MS" pitchFamily="66" charset="0"/>
              </a:rPr>
              <a:t>важнейшее средство эстетического воспитания.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428999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00FF"/>
                </a:solidFill>
                <a:latin typeface="Comic Sans MS" pitchFamily="66" charset="0"/>
              </a:rPr>
              <a:t>важнейшее дело эстетического воспитания, это способы создания нового, оригинального произведения искусства, в котором гармонирует всё: и цвет, и линия, и сюжет. Это огромная возможность для детей думать, пробовать, искать, экспериментировать. А самое главное самовыражаться.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404664"/>
            <a:ext cx="5472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300">
                <a:solidFill>
                  <a:srgbClr val="FF0000"/>
                </a:solidFill>
                <a:latin typeface="Segoe Script" pitchFamily="34" charset="0"/>
              </a:rPr>
              <a:t>Рисование</a:t>
            </a:r>
            <a:r>
              <a:rPr lang="ru-RU" sz="4800" b="1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844824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>
                <a:solidFill>
                  <a:srgbClr val="FF0000"/>
                </a:solidFill>
                <a:latin typeface="Segoe Script" pitchFamily="34" charset="0"/>
              </a:rPr>
              <a:t>Нетрадиционные техники рисования 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/>
      <p:bldP spid="5" grpId="2"/>
      <p:bldP spid="6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476672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>
                <a:solidFill>
                  <a:srgbClr val="FF0000"/>
                </a:solidFill>
                <a:latin typeface="Segoe Script" pitchFamily="34" charset="0"/>
              </a:rPr>
              <a:t>Применение нетрадиционных техник в изодеятельности</a:t>
            </a:r>
            <a:endParaRPr lang="ru-RU" sz="3600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628800"/>
            <a:ext cx="8640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000" b="1">
                <a:solidFill>
                  <a:srgbClr val="0000FF"/>
                </a:solidFill>
                <a:latin typeface="Comic Sans MS" pitchFamily="66" charset="0"/>
              </a:rPr>
              <a:t>способствует обогащению знаний и представлений детей о предметах и их использовании, материалах, их свойствах, способах применения;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2636912"/>
            <a:ext cx="8640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000" b="1">
                <a:solidFill>
                  <a:srgbClr val="0000FF"/>
                </a:solidFill>
                <a:latin typeface="Comic Sans MS" pitchFamily="66" charset="0"/>
              </a:rPr>
              <a:t>стимулирует положительную мотивацию у ребенка, вызывает радостное настроение, снимает страх перед процессом рисования;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645024"/>
            <a:ext cx="640143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000" b="1">
                <a:solidFill>
                  <a:srgbClr val="0000FF"/>
                </a:solidFill>
                <a:latin typeface="Comic Sans MS" pitchFamily="66" charset="0"/>
              </a:rPr>
              <a:t>дает возможность экспериментировать</a:t>
            </a:r>
            <a:r>
              <a:rPr lang="ru-RU" sz="2300" b="1">
                <a:solidFill>
                  <a:srgbClr val="0000FF"/>
                </a:solidFill>
                <a:latin typeface="Comic Sans MS" pitchFamily="66" charset="0"/>
              </a:rPr>
              <a:t>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4005064"/>
            <a:ext cx="856895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000" b="1">
                <a:solidFill>
                  <a:srgbClr val="0000FF"/>
                </a:solidFill>
                <a:latin typeface="Comic Sans MS" pitchFamily="66" charset="0"/>
              </a:rPr>
              <a:t>развивает тактильную чувствительность, цветоразличие</a:t>
            </a:r>
            <a:r>
              <a:rPr lang="ru-RU" sz="2300">
                <a:solidFill>
                  <a:srgbClr val="0000FF"/>
                </a:solidFill>
                <a:latin typeface="Comic Sans MS" pitchFamily="66" charset="0"/>
              </a:rPr>
              <a:t>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4365104"/>
            <a:ext cx="8568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000" b="1">
                <a:solidFill>
                  <a:srgbClr val="0000FF"/>
                </a:solidFill>
                <a:latin typeface="Comic Sans MS" pitchFamily="66" charset="0"/>
              </a:rPr>
              <a:t>способствует развитию зрительно-моторной координации;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4765214"/>
            <a:ext cx="80648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000" b="1">
                <a:solidFill>
                  <a:srgbClr val="0000FF"/>
                </a:solidFill>
                <a:latin typeface="Comic Sans MS" pitchFamily="66" charset="0"/>
              </a:rPr>
              <a:t>не утомляет дошкольников, повышает работоспособность;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5085184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000" b="1">
                <a:solidFill>
                  <a:srgbClr val="0000FF"/>
                </a:solidFill>
                <a:latin typeface="Comic Sans MS" pitchFamily="66" charset="0"/>
              </a:rPr>
              <a:t>развивает нестандартность мышления, раскрепощенность, индивидуальность. </a:t>
            </a:r>
          </a:p>
          <a:p>
            <a:pPr>
              <a:buFont typeface="Wingdings" pitchFamily="2" charset="2"/>
              <a:buChar char="v"/>
            </a:pPr>
            <a:r>
              <a:rPr lang="ru-RU" sz="2000" b="1">
                <a:solidFill>
                  <a:srgbClr val="0000FF"/>
                </a:solidFill>
                <a:latin typeface="Comic Sans MS" pitchFamily="66" charset="0"/>
              </a:rPr>
              <a:t>Развивает мелкую моторику рук, что способствует </a:t>
            </a:r>
          </a:p>
          <a:p>
            <a:r>
              <a:rPr lang="ru-RU" sz="2000" b="1">
                <a:solidFill>
                  <a:srgbClr val="0000FF"/>
                </a:solidFill>
                <a:latin typeface="Comic Sans MS" pitchFamily="66" charset="0"/>
              </a:rPr>
              <a:t>речевому развитию.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6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30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34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1"/>
      <p:bldP spid="9" grpId="2"/>
      <p:bldP spid="10" grpId="3"/>
      <p:bldP spid="11" grpId="4"/>
      <p:bldP spid="12" grpId="5"/>
      <p:bldP spid="13" grpId="6"/>
      <p:bldP spid="14" grpId="7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Овал 2"/>
          <p:cNvSpPr/>
          <p:nvPr/>
        </p:nvSpPr>
        <p:spPr>
          <a:xfrm>
            <a:off x="3491880" y="3429000"/>
            <a:ext cx="2736304" cy="158417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Comic Sans MS" pitchFamily="66" charset="0"/>
              </a:rPr>
              <a:t>Способы</a:t>
            </a:r>
          </a:p>
          <a:p>
            <a:pPr algn="ctr"/>
            <a:r>
              <a:rPr lang="ru-RU" b="1">
                <a:solidFill>
                  <a:schemeClr val="bg1"/>
                </a:solidFill>
                <a:latin typeface="Comic Sans MS" pitchFamily="66" charset="0"/>
              </a:rPr>
              <a:t>изображения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60648"/>
            <a:ext cx="8712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000" b="1">
                <a:solidFill>
                  <a:srgbClr val="FF0000"/>
                </a:solidFill>
                <a:latin typeface="Segoe Script" pitchFamily="34" charset="0"/>
              </a:rPr>
              <a:t>Нетрадиционные способы изображения </a:t>
            </a:r>
          </a:p>
          <a:p>
            <a:pPr lvl="0" algn="ctr"/>
            <a:r>
              <a:rPr lang="ru-RU" sz="3000" b="1">
                <a:solidFill>
                  <a:srgbClr val="FF0000"/>
                </a:solidFill>
                <a:latin typeface="Segoe Script" pitchFamily="34" charset="0"/>
              </a:rPr>
              <a:t>в рисовании</a:t>
            </a:r>
          </a:p>
        </p:txBody>
      </p:sp>
      <p:sp>
        <p:nvSpPr>
          <p:cNvPr id="4" name="Овал 3"/>
          <p:cNvSpPr/>
          <p:nvPr/>
        </p:nvSpPr>
        <p:spPr>
          <a:xfrm>
            <a:off x="467544" y="1268760"/>
            <a:ext cx="3240360" cy="122413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latin typeface="Comic Sans MS" pitchFamily="66" charset="0"/>
              </a:rPr>
              <a:t>Рисунок своими руками (пальцами, ладошкой)</a:t>
            </a:r>
          </a:p>
        </p:txBody>
      </p:sp>
      <p:sp>
        <p:nvSpPr>
          <p:cNvPr id="5" name="Овал 4"/>
          <p:cNvSpPr/>
          <p:nvPr/>
        </p:nvSpPr>
        <p:spPr>
          <a:xfrm>
            <a:off x="395536" y="2564904"/>
            <a:ext cx="3312368" cy="129614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latin typeface="Comic Sans MS" pitchFamily="66" charset="0"/>
              </a:rPr>
              <a:t>Рисование штампом(тычковое рисование, оттиск)</a:t>
            </a:r>
          </a:p>
        </p:txBody>
      </p:sp>
      <p:sp>
        <p:nvSpPr>
          <p:cNvPr id="6" name="Овал 5"/>
          <p:cNvSpPr/>
          <p:nvPr/>
        </p:nvSpPr>
        <p:spPr>
          <a:xfrm>
            <a:off x="251520" y="3861048"/>
            <a:ext cx="2016224" cy="108012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latin typeface="Comic Sans MS" pitchFamily="66" charset="0"/>
              </a:rPr>
              <a:t>Рисование свечой</a:t>
            </a:r>
          </a:p>
        </p:txBody>
      </p:sp>
      <p:sp>
        <p:nvSpPr>
          <p:cNvPr id="7" name="Овал 6"/>
          <p:cNvSpPr/>
          <p:nvPr/>
        </p:nvSpPr>
        <p:spPr>
          <a:xfrm>
            <a:off x="251520" y="5085184"/>
            <a:ext cx="2088232" cy="115212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latin typeface="Comic Sans MS" pitchFamily="66" charset="0"/>
              </a:rPr>
              <a:t>Раздувание краски</a:t>
            </a:r>
          </a:p>
        </p:txBody>
      </p:sp>
      <p:sp>
        <p:nvSpPr>
          <p:cNvPr id="8" name="Овал 7"/>
          <p:cNvSpPr/>
          <p:nvPr/>
        </p:nvSpPr>
        <p:spPr>
          <a:xfrm>
            <a:off x="4283968" y="5373216"/>
            <a:ext cx="2880320" cy="122413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latin typeface="Comic Sans MS" pitchFamily="66" charset="0"/>
              </a:rPr>
              <a:t>Рисование с помощью изоленты</a:t>
            </a:r>
            <a:endParaRPr lang="ru-RU">
              <a:latin typeface="Comic Sans MS" panose="030f0702030302020204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779912" y="1916832"/>
            <a:ext cx="2160240" cy="93610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mtClean="0">
                <a:latin typeface="Comic Sans MS" pitchFamily="66" charset="0"/>
              </a:rPr>
              <a:t>Монотипия</a:t>
            </a:r>
            <a:endParaRPr lang="ru-RU">
              <a:latin typeface="Comic Sans MS" pitchFamily="66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444208" y="4437112"/>
            <a:ext cx="2232248" cy="93610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latin typeface="Comic Sans MS" pitchFamily="66" charset="0"/>
              </a:rPr>
              <a:t>И многое другое</a:t>
            </a:r>
          </a:p>
        </p:txBody>
      </p:sp>
      <p:sp>
        <p:nvSpPr>
          <p:cNvPr id="11" name="Овал 10"/>
          <p:cNvSpPr/>
          <p:nvPr/>
        </p:nvSpPr>
        <p:spPr>
          <a:xfrm>
            <a:off x="5436096" y="980728"/>
            <a:ext cx="3456384" cy="93610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err="1">
                <a:latin typeface="Comic Sans MS" pitchFamily="66" charset="0"/>
              </a:rPr>
              <a:t>Пластилинография</a:t>
            </a:r>
            <a:endParaRPr lang="ru-RU">
              <a:latin typeface="Comic Sans MS" pitchFamily="66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11760" y="5301208"/>
            <a:ext cx="1728192" cy="93610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err="1">
                <a:latin typeface="Comic Sans MS" pitchFamily="66" charset="0"/>
              </a:rPr>
              <a:t>Граттаж</a:t>
            </a:r>
            <a:endParaRPr lang="ru-RU">
              <a:latin typeface="Comic Sans MS" pitchFamily="66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3212976"/>
            <a:ext cx="2448272" cy="79208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latin typeface="Comic Sans MS" pitchFamily="66" charset="0"/>
              </a:rPr>
              <a:t>Рисование расчёской</a:t>
            </a:r>
          </a:p>
        </p:txBody>
      </p:sp>
      <p:sp>
        <p:nvSpPr>
          <p:cNvPr id="14" name="Овал 13"/>
          <p:cNvSpPr/>
          <p:nvPr/>
        </p:nvSpPr>
        <p:spPr>
          <a:xfrm>
            <a:off x="6372200" y="1988840"/>
            <a:ext cx="2520280" cy="86409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err="1">
                <a:latin typeface="Comic Sans MS" pitchFamily="66" charset="0"/>
              </a:rPr>
              <a:t>Кляксография</a:t>
            </a:r>
            <a:endParaRPr lang="ru-RU">
              <a:latin typeface="Comic Sans MS" pitchFamily="66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 flipV="1">
            <a:off x="3347864" y="2348880"/>
            <a:ext cx="864096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9" idx="4"/>
          </p:cNvCxnSpPr>
          <p:nvPr/>
        </p:nvCxnSpPr>
        <p:spPr>
          <a:xfrm flipH="1" flipV="1">
            <a:off x="4860032" y="2852936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5652120" y="1916832"/>
            <a:ext cx="648072" cy="15841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5940152" y="2780928"/>
            <a:ext cx="792088" cy="7920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6084168" y="3717032"/>
            <a:ext cx="360040" cy="72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6084168" y="4581128"/>
            <a:ext cx="432048" cy="72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364088" y="5013176"/>
            <a:ext cx="72008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3635896" y="4869160"/>
            <a:ext cx="36004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2123728" y="4581128"/>
            <a:ext cx="1440160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2267744" y="4221088"/>
            <a:ext cx="1152128" cy="72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 flipV="1">
            <a:off x="3491880" y="3501008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3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4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5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5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5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6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6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7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7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7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8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8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1500"/>
                            </p:stCondLst>
                            <p:childTnLst>
                              <p:par>
                                <p:cTn id="9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33500"/>
                            </p:stCondLst>
                            <p:childTnLst>
                              <p:par>
                                <p:cTn id="9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4500"/>
                            </p:stCondLst>
                            <p:childTnLst>
                              <p:par>
                                <p:cTn id="9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1"/>
      <p:bldP spid="4" grpId="2"/>
      <p:bldP spid="5" grpId="3"/>
      <p:bldP spid="6" grpId="4"/>
      <p:bldP spid="7" grpId="5"/>
      <p:bldP spid="8" grpId="6"/>
      <p:bldP spid="9" grpId="7"/>
      <p:bldP spid="10" grpId="8"/>
      <p:bldP spid="11" grpId="9"/>
      <p:bldP spid="12" grpId="10"/>
      <p:bldP spid="13" grpId="11"/>
      <p:bldP spid="14" grpId="1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8"/>
          <a:stretch>
            <a:fillRect/>
          </a:stretch>
        </p:blipFill>
        <p:spPr bwMode="auto">
          <a:xfrm>
            <a:off x="179512" y="116649"/>
            <a:ext cx="2376000" cy="1622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9872" y="130088"/>
            <a:ext cx="2376000" cy="178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68248" y="212621"/>
            <a:ext cx="2268000" cy="170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9792" y="5010583"/>
            <a:ext cx="2196000" cy="164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2" t="13110"/>
          <a:stretch>
            <a:fillRect/>
          </a:stretch>
        </p:blipFill>
        <p:spPr bwMode="auto">
          <a:xfrm>
            <a:off x="286396" y="5010583"/>
            <a:ext cx="2304000" cy="1674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6" r="13969"/>
          <a:stretch>
            <a:fillRect/>
          </a:stretch>
        </p:blipFill>
        <p:spPr bwMode="auto">
          <a:xfrm>
            <a:off x="5076248" y="5020046"/>
            <a:ext cx="1728000" cy="166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5" r="24734" b="19882"/>
          <a:stretch>
            <a:fillRect/>
          </a:stretch>
        </p:blipFill>
        <p:spPr bwMode="auto">
          <a:xfrm>
            <a:off x="7020272" y="1988840"/>
            <a:ext cx="1836000" cy="2986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512" y="1844824"/>
            <a:ext cx="2340000" cy="175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491880" y="2492896"/>
            <a:ext cx="2520280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mtClean="0">
                <a:solidFill>
                  <a:srgbClr val="FF0000"/>
                </a:solidFill>
                <a:latin typeface="Segoe Script" pitchFamily="34" charset="0"/>
              </a:rPr>
              <a:t>Наша творческая команда в работе.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98765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0232" y="3429000"/>
            <a:ext cx="2304000" cy="17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80372" y="2440907"/>
            <a:ext cx="583264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mtClean="0">
                <a:solidFill>
                  <a:srgbClr val="FF0000"/>
                </a:solidFill>
                <a:latin typeface="Segoe Script" pitchFamily="34" charset="0"/>
              </a:rPr>
              <a:t>Наши работы.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56696" y="548680"/>
            <a:ext cx="2268000" cy="170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7896" y="148011"/>
            <a:ext cx="2268000" cy="170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896" y="457364"/>
            <a:ext cx="2268000" cy="170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3861048"/>
            <a:ext cx="216000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22254" y="3861048"/>
            <a:ext cx="216000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8" b="20561"/>
          <a:stretch>
            <a:fillRect/>
          </a:stretch>
        </p:blipFill>
        <p:spPr bwMode="auto">
          <a:xfrm>
            <a:off x="162254" y="177716"/>
            <a:ext cx="2160000" cy="265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7" t="4061" b="-4061"/>
          <a:stretch>
            <a:fillRect/>
          </a:stretch>
        </p:blipFill>
        <p:spPr bwMode="auto">
          <a:xfrm>
            <a:off x="4524696" y="3861047"/>
            <a:ext cx="1944000" cy="3030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4625391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412776"/>
            <a:ext cx="82809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0000FF"/>
                </a:solidFill>
                <a:latin typeface="Comic Sans MS" pitchFamily="66" charset="0"/>
              </a:rPr>
              <a:t>главное значение занятий по пластилинографии состоит в том, что в конце обучения, у ребенка развивается умелость рук, укрепляется сила рук, движения обеих рук становятся более согласованными, а движения пальцев дифференцируются. Этому способствует хорошая мышечная нагрузка на пальчики. У детей развивается пинцетное хватание, т. е. захват мелкого предмета двумя пальцами или щепотью они так –же умеют самостоятельно осуществлять движения во всех его </a:t>
            </a:r>
            <a:r>
              <a:rPr lang="ru-RU" u="sng">
                <a:solidFill>
                  <a:srgbClr val="0000FF"/>
                </a:solidFill>
                <a:latin typeface="Comic Sans MS" pitchFamily="66" charset="0"/>
              </a:rPr>
              <a:t>качествах</a:t>
            </a:r>
            <a:r>
              <a:rPr lang="ru-RU">
                <a:solidFill>
                  <a:srgbClr val="0000FF"/>
                </a:solidFill>
                <a:latin typeface="Comic Sans MS" pitchFamily="66" charset="0"/>
              </a:rPr>
              <a:t>: силе, длительности, направленности.</a:t>
            </a:r>
          </a:p>
          <a:p>
            <a:r>
              <a:rPr lang="ru-RU">
                <a:solidFill>
                  <a:srgbClr val="0000FF"/>
                </a:solidFill>
                <a:latin typeface="Comic Sans MS" pitchFamily="66" charset="0"/>
              </a:rPr>
              <a:t>Когда у ребёнка хорошо развита мелкая моторика рук, то хорошо развивается речь.</a:t>
            </a:r>
          </a:p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err="1">
                <a:solidFill>
                  <a:srgbClr val="FF0000"/>
                </a:solidFill>
                <a:latin typeface="Segoe Script" pitchFamily="34" charset="0"/>
              </a:rPr>
              <a:t>Пластилинография</a:t>
            </a:r>
            <a:endParaRPr lang="ru-RU">
              <a:solidFill>
                <a:srgbClr val="FF0000"/>
              </a:solidFill>
              <a:latin typeface="Segoe Script" pitchFamily="34" charset="0"/>
            </a:endParaRPr>
          </a:p>
        </p:txBody>
      </p:sp>
      <p:pic>
        <p:nvPicPr>
          <p:cNvPr id="6" name="Picture 2" descr="C:\Users\User\Downloads\изо\Новая папка (4)\s10500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7504" y="4497110"/>
            <a:ext cx="3636310" cy="219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3" descr="C:\Users\User\Downloads\изо\Новая папка (4)\Photo-0010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71968" y="4480089"/>
            <a:ext cx="2846231" cy="219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4765340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>Microsoft</Company>
  <PresentationFormat>On-screen Show (4:3)</PresentationFormat>
  <Paragraphs>65</Paragraphs>
  <Slides>14</Slides>
  <Notes>1</Notes>
  <TotalTime>1071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baseType="lpstr" size="21">
      <vt:lpstr>Arial</vt:lpstr>
      <vt:lpstr>Calibri</vt:lpstr>
      <vt:lpstr>Times New Roman</vt:lpstr>
      <vt:lpstr>Segoe Script</vt:lpstr>
      <vt:lpstr>Comic Sans MS</vt:lpstr>
      <vt:lpstr>Wingdings</vt:lpstr>
      <vt:lpstr>Тема Office</vt:lpstr>
      <vt:lpstr>PowerPoint Presentation</vt:lpstr>
      <vt:lpstr>PowerPoint Presentation</vt:lpstr>
      <vt:lpstr>Актуальность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Пластилинография</vt:lpstr>
      <vt:lpstr>Лепка</vt:lpstr>
      <vt:lpstr> </vt:lpstr>
      <vt:lpstr>PowerPoint Presentation</vt:lpstr>
      <vt:lpstr>     Пусть дети рисуют,  лепят, творят, фантазируют!           Не каждый из них станет   художником, но рисование доставит им удовольствие,           не каждый станет режиссёром, но они познают радость творчества, научаться видеть прекрасное  в обычном.         Пусть они растут с душой художника!</vt:lpstr>
      <vt:lpstr> 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Слайд 1</dc:title>
  <dc:creator>Admin</dc:creator>
  <cp:lastModifiedBy>Home</cp:lastModifiedBy>
  <cp:revision>39</cp:revision>
  <dcterms:created xsi:type="dcterms:W3CDTF">2013-03-16T18:01:09Z</dcterms:created>
  <dcterms:modified xsi:type="dcterms:W3CDTF">2023-12-16T16:41:45Z</dcterms:modified>
</cp:coreProperties>
</file>