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2" r:id="rId10"/>
    <p:sldId id="263" r:id="rId11"/>
    <p:sldId id="264" r:id="rId12"/>
    <p:sldId id="268" r:id="rId13"/>
    <p:sldId id="269" r:id="rId14"/>
    <p:sldId id="276" r:id="rId15"/>
    <p:sldId id="270" r:id="rId16"/>
    <p:sldId id="272" r:id="rId17"/>
    <p:sldId id="273" r:id="rId18"/>
    <p:sldId id="277" r:id="rId19"/>
    <p:sldId id="281" r:id="rId20"/>
    <p:sldId id="274" r:id="rId21"/>
    <p:sldId id="275" r:id="rId22"/>
    <p:sldId id="278" r:id="rId23"/>
    <p:sldId id="280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B2DD2-D850-4B78-9CBF-7510E7313AF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20E88-2A88-406A-917A-127FD7DB2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0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4E564C-E201-4110-AB90-1C71D2EBEDE6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D8FF352-D4C8-485E-AAF9-AA65F42EED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88480" y="4829190"/>
            <a:ext cx="3600648" cy="133611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Профессиональное кредо: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Воспитание, лишенное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народных корней – бессильно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К. Д. Ушинский</a:t>
            </a:r>
            <a:r>
              <a:rPr lang="ru-RU" sz="2000" dirty="0">
                <a:solidFill>
                  <a:srgbClr val="002060"/>
                </a:solidFill>
                <a:latin typeface="Arial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208912" cy="1152128"/>
          </a:xfrm>
        </p:spPr>
        <p:txBody>
          <a:bodyPr/>
          <a:lstStyle/>
          <a:p>
            <a:pPr marL="0" lvl="0" indent="0" algn="ctr" fontAlgn="base">
              <a:spcAft>
                <a:spcPct val="0"/>
              </a:spcAft>
              <a:buNone/>
              <a:defRPr/>
            </a:pPr>
            <a:r>
              <a:rPr lang="ru-RU" sz="1800" dirty="0">
                <a:solidFill>
                  <a:srgbClr val="002060"/>
                </a:solidFill>
                <a:effectLst/>
                <a:latin typeface="Arial" charset="0"/>
                <a:ea typeface="+mn-ea"/>
                <a:cs typeface="+mn-cs"/>
              </a:rPr>
              <a:t>ЧДОУ РО «НЕРПЦ (МП)» </a:t>
            </a:r>
            <a:br>
              <a:rPr lang="ru-RU" sz="1800" dirty="0">
                <a:solidFill>
                  <a:srgbClr val="002060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Arial" charset="0"/>
                <a:ea typeface="+mn-ea"/>
                <a:cs typeface="+mn-cs"/>
              </a:rPr>
              <a:t>«Православный детский сад во имя преподобного Серафима Саровского города Нижнего Новгорода»</a:t>
            </a:r>
            <a:r>
              <a:rPr lang="ru-RU" altLang="ru-RU" sz="180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180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0" t="-5213" r="7155" b="5213"/>
          <a:stretch/>
        </p:blipFill>
        <p:spPr bwMode="auto">
          <a:xfrm>
            <a:off x="5183909" y="1752600"/>
            <a:ext cx="3240000" cy="307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1988840"/>
            <a:ext cx="38884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Тюрина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Елена Евгеньевна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высшей квалификационной категории,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образование 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   12 лет</a:t>
            </a:r>
          </a:p>
        </p:txBody>
      </p:sp>
    </p:spTree>
    <p:extLst>
      <p:ext uri="{BB962C8B-B14F-4D97-AF65-F5344CB8AC3E}">
        <p14:creationId xmlns:p14="http://schemas.microsoft.com/office/powerpoint/2010/main" val="4156175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53725" y="795638"/>
            <a:ext cx="8252119" cy="1249092"/>
            <a:chOff x="-22519" y="1153666"/>
            <a:chExt cx="8252119" cy="1249092"/>
          </a:xfrm>
          <a:scene3d>
            <a:camera prst="orthographicFront"/>
            <a:lightRig rig="flat" dir="t"/>
          </a:scene3d>
        </p:grpSpPr>
        <p:sp>
          <p:nvSpPr>
            <p:cNvPr id="3" name="Выноска со стрелкой вверх 2"/>
            <p:cNvSpPr/>
            <p:nvPr/>
          </p:nvSpPr>
          <p:spPr>
            <a:xfrm rot="10800000">
              <a:off x="-22519" y="1153666"/>
              <a:ext cx="8229600" cy="1249092"/>
            </a:xfrm>
            <a:prstGeom prst="upArrowCallout">
              <a:avLst/>
            </a:prstGeom>
            <a:gradFill rotWithShape="0">
              <a:gsLst>
                <a:gs pos="0">
                  <a:srgbClr val="4BACC6">
                    <a:hueOff val="-9933876"/>
                    <a:satOff val="39811"/>
                    <a:lumOff val="8628"/>
                    <a:alphaOff val="0"/>
                    <a:tint val="50000"/>
                    <a:satMod val="300000"/>
                  </a:srgbClr>
                </a:gs>
                <a:gs pos="35000">
                  <a:srgbClr val="4BACC6">
                    <a:hueOff val="-9933876"/>
                    <a:satOff val="39811"/>
                    <a:lumOff val="8628"/>
                    <a:alphaOff val="0"/>
                    <a:tint val="37000"/>
                    <a:satMod val="300000"/>
                  </a:srgbClr>
                </a:gs>
                <a:gs pos="100000">
                  <a:srgbClr val="4BACC6">
                    <a:hueOff val="-9933876"/>
                    <a:satOff val="39811"/>
                    <a:lumOff val="8628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</p:sp>
        <p:sp>
          <p:nvSpPr>
            <p:cNvPr id="4" name="Выноска со стрелкой вверх 4"/>
            <p:cNvSpPr/>
            <p:nvPr/>
          </p:nvSpPr>
          <p:spPr>
            <a:xfrm>
              <a:off x="0" y="1297682"/>
              <a:ext cx="8229600" cy="5760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Знакомство с историей и культурой города Нижнего Новгорода</a:t>
              </a:r>
              <a:endParaRPr lang="ru-RU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63688" y="332656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Этапы работы с воспитанниками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76244" y="2044731"/>
            <a:ext cx="8253833" cy="1600293"/>
            <a:chOff x="0" y="1238449"/>
            <a:chExt cx="8253833" cy="1249092"/>
          </a:xfrm>
          <a:scene3d>
            <a:camera prst="orthographicFront"/>
            <a:lightRig rig="flat" dir="t"/>
          </a:scene3d>
        </p:grpSpPr>
        <p:sp>
          <p:nvSpPr>
            <p:cNvPr id="9" name="Выноска со стрелкой вверх 8"/>
            <p:cNvSpPr/>
            <p:nvPr/>
          </p:nvSpPr>
          <p:spPr>
            <a:xfrm rot="10800000">
              <a:off x="0" y="1238449"/>
              <a:ext cx="8229600" cy="1249092"/>
            </a:xfrm>
            <a:prstGeom prst="upArrowCallout">
              <a:avLst/>
            </a:prstGeom>
            <a:gradFill rotWithShape="0">
              <a:gsLst>
                <a:gs pos="0">
                  <a:srgbClr val="4BACC6">
                    <a:hueOff val="-6622584"/>
                    <a:satOff val="26541"/>
                    <a:lumOff val="5752"/>
                    <a:alphaOff val="0"/>
                    <a:tint val="50000"/>
                    <a:satMod val="300000"/>
                  </a:srgbClr>
                </a:gs>
                <a:gs pos="35000">
                  <a:srgbClr val="4BACC6">
                    <a:hueOff val="-6622584"/>
                    <a:satOff val="26541"/>
                    <a:lumOff val="5752"/>
                    <a:alphaOff val="0"/>
                    <a:tint val="37000"/>
                    <a:satMod val="300000"/>
                  </a:srgbClr>
                </a:gs>
                <a:gs pos="100000">
                  <a:srgbClr val="4BACC6">
                    <a:hueOff val="-6622584"/>
                    <a:satOff val="26541"/>
                    <a:lumOff val="5752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" name="Выноска со стрелкой вверх 4"/>
            <p:cNvSpPr/>
            <p:nvPr/>
          </p:nvSpPr>
          <p:spPr>
            <a:xfrm>
              <a:off x="24233" y="1342589"/>
              <a:ext cx="8229600" cy="6245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Подготовка писем ( рисовали рисунки, делали игры, календари , пособия)</a:t>
              </a:r>
              <a:endParaRPr lang="ru-RU" sz="2000" b="1" kern="1200" dirty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0477" y="3717032"/>
            <a:ext cx="8233075" cy="1728191"/>
            <a:chOff x="0" y="2514606"/>
            <a:chExt cx="8229599" cy="1249092"/>
          </a:xfrm>
          <a:scene3d>
            <a:camera prst="orthographicFront"/>
            <a:lightRig rig="flat" dir="t"/>
          </a:scene3d>
        </p:grpSpPr>
        <p:sp>
          <p:nvSpPr>
            <p:cNvPr id="13" name="Выноска со стрелкой вверх 12"/>
            <p:cNvSpPr/>
            <p:nvPr/>
          </p:nvSpPr>
          <p:spPr>
            <a:xfrm rot="10800000">
              <a:off x="0" y="2514606"/>
              <a:ext cx="8229599" cy="1249092"/>
            </a:xfrm>
            <a:prstGeom prst="upArrowCallout">
              <a:avLst/>
            </a:prstGeom>
            <a:gradFill rotWithShape="0">
              <a:gsLst>
                <a:gs pos="0">
                  <a:srgbClr val="4BACC6">
                    <a:hueOff val="-3311292"/>
                    <a:satOff val="13270"/>
                    <a:lumOff val="2876"/>
                    <a:alphaOff val="0"/>
                    <a:tint val="50000"/>
                    <a:satMod val="300000"/>
                  </a:srgbClr>
                </a:gs>
                <a:gs pos="35000">
                  <a:srgbClr val="4BACC6">
                    <a:hueOff val="-3311292"/>
                    <a:satOff val="13270"/>
                    <a:lumOff val="2876"/>
                    <a:alphaOff val="0"/>
                    <a:tint val="37000"/>
                    <a:satMod val="300000"/>
                  </a:srgbClr>
                </a:gs>
                <a:gs pos="100000">
                  <a:srgbClr val="4BACC6">
                    <a:hueOff val="-3311292"/>
                    <a:satOff val="13270"/>
                    <a:lumOff val="2876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</p:sp>
        <p:sp>
          <p:nvSpPr>
            <p:cNvPr id="14" name="Выноска со стрелкой вверх 4"/>
            <p:cNvSpPr/>
            <p:nvPr/>
          </p:nvSpPr>
          <p:spPr>
            <a:xfrm>
              <a:off x="0" y="2514606"/>
              <a:ext cx="8229599" cy="8116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Знакомство с письмами из других городов.</a:t>
              </a:r>
              <a:endParaRPr lang="ru-RU" sz="1800" b="1" kern="1200" dirty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01896" y="5384754"/>
            <a:ext cx="8384411" cy="1227603"/>
            <a:chOff x="0" y="3712270"/>
            <a:chExt cx="8384411" cy="812154"/>
          </a:xfrm>
          <a:scene3d>
            <a:camera prst="orthographicFront"/>
            <a:lightRig rig="flat" dir="t"/>
          </a:scene3d>
        </p:grpSpPr>
        <p:sp>
          <p:nvSpPr>
            <p:cNvPr id="16" name="Прямоугольник 15"/>
            <p:cNvSpPr/>
            <p:nvPr/>
          </p:nvSpPr>
          <p:spPr>
            <a:xfrm>
              <a:off x="154812" y="3712270"/>
              <a:ext cx="8229599" cy="573960"/>
            </a:xfrm>
            <a:prstGeom prst="rect">
              <a:avLst/>
            </a:prstGeom>
            <a:gradFill rotWithShape="0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4BACC6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0" y="3712270"/>
              <a:ext cx="8229599" cy="8121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Закрепление знаний о других городах.</a:t>
              </a:r>
              <a:endParaRPr lang="ru-RU" sz="2000" b="1" kern="1200" dirty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190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32656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этап: Знакомство с культурой и историей города Нижний Новгород.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F:\фото\IMG_20231222_085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4009"/>
            <a:ext cx="3060000" cy="229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8" b="2422"/>
          <a:stretch/>
        </p:blipFill>
        <p:spPr bwMode="auto">
          <a:xfrm>
            <a:off x="395536" y="4097140"/>
            <a:ext cx="2664000" cy="193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28" y="4332174"/>
            <a:ext cx="2988000" cy="168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328" y="1149190"/>
            <a:ext cx="3636000" cy="264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3" y="3645011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ООД « Путешествие по городу»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6130169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Виртуальные экскурсии.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91676" y="3505062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совместной игре « Я спрошу, а ты ответь»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6130169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КВН « Мой город»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28" y="1317678"/>
            <a:ext cx="2160000" cy="218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01" y="4267841"/>
            <a:ext cx="22002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46328" y="6129608"/>
            <a:ext cx="196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72492" y="3619009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Играли и рассматривали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лэтбуки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8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237" y="1325125"/>
            <a:ext cx="2649272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94" y="4077072"/>
            <a:ext cx="1587097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491" y="4077072"/>
            <a:ext cx="1590675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76071"/>
            <a:ext cx="2160000" cy="227810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:\фото для рмо\дети\IMG_875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3" t="404" r="1613" b="10080"/>
          <a:stretch/>
        </p:blipFill>
        <p:spPr bwMode="auto">
          <a:xfrm>
            <a:off x="0" y="3897072"/>
            <a:ext cx="1512168" cy="2484000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04" y="3897072"/>
            <a:ext cx="1377000" cy="2484000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23528" y="151189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этап: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с культурой и историей города Нижний Новгород.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4509" y="345417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библиотеки</a:t>
            </a:r>
          </a:p>
          <a:p>
            <a:pPr algn="ctr"/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им. Е. Никонова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45417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 в храм в честь Фёдоровской иконы Божьей Матери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9988" y="620107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гимназию во имя святого благоверного князя Александра Невского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6396335"/>
            <a:ext cx="2277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Семейные экскурсия  в </a:t>
            </a:r>
          </a:p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Нижегородский кремль 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58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5007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этап : подготовка писем 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09" y="4667348"/>
            <a:ext cx="2628000" cy="196582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09" y="2492896"/>
            <a:ext cx="2412000" cy="180800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14" y="490153"/>
            <a:ext cx="1908000" cy="20283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0" y="2606290"/>
            <a:ext cx="2520000" cy="175436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" y="490153"/>
            <a:ext cx="2951163" cy="211613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09" y="476672"/>
            <a:ext cx="2484000" cy="18630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20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t="8909" b="5935"/>
          <a:stretch/>
        </p:blipFill>
        <p:spPr bwMode="auto">
          <a:xfrm>
            <a:off x="2583050" y="2586747"/>
            <a:ext cx="2520000" cy="173664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3" y="4667348"/>
            <a:ext cx="2484000" cy="186463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755576" y="4360658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Делали с детьми игры своими руками.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54118"/>
            <a:ext cx="2378075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42841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Изготовили живую книгу с детьми.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6469974"/>
            <a:ext cx="201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Рисовали мои любимые места в родном городе.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0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17671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2880000" cy="370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0648"/>
            <a:ext cx="2952000" cy="238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287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07294"/>
            <a:ext cx="3603625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4322763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34418"/>
            <a:ext cx="2024063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39962"/>
            <a:ext cx="4536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этап : подготовка писем 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5091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Это мы сделали первые три письма , в которых рассказали о городе Нижнем Новгороде, о нашем Православном  Детском саде. И послали в подарок </a:t>
            </a:r>
            <a:r>
              <a:rPr lang="ru-RU" dirty="0" err="1" smtClean="0"/>
              <a:t>молитословы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73593"/>
            <a:ext cx="2880000" cy="216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437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3этап- получение писем из других регионов нашей страны.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2" y="1817746"/>
            <a:ext cx="2556000" cy="191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16832"/>
            <a:ext cx="3096000" cy="231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12102"/>
            <a:ext cx="3096000" cy="2319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4" y="3789479"/>
            <a:ext cx="2304000" cy="30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194" y="4512102"/>
            <a:ext cx="30607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7667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с родной страной должно проходить для дошкольников в увлекательной форме. Живые письма помогают не только познакомиться со страной, но и найти друзей в разных городах России, по средствам «живой» переписки с такими же дошколятами из других городов.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61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" y="260768"/>
            <a:ext cx="288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4132"/>
            <a:ext cx="216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768"/>
            <a:ext cx="288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808" y="4484632"/>
            <a:ext cx="2880000" cy="215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4" y="4581128"/>
            <a:ext cx="2880000" cy="215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8316" y="2551837"/>
            <a:ext cx="6213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получают письма из разных городов нашей страны, с помощью педагогов читают их, рассматривают иллюстрации, открытки достопримечательностей других населенных пунктов.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9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2195513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2600"/>
            <a:ext cx="262731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3597275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689" y="72600"/>
            <a:ext cx="2520000" cy="3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37536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же такое живые письма? Это томительное ожидание послания, яркая открытка, удивительные эмоции от удовольствия держать в руках частичку другой цивилизации, порой диаметрально противоположной. Вряд ли найдётся много эмоций, которые сравнятся с чувством, ожидания приятного известия или письма.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528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9876"/>
            <a:ext cx="3597275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335" y="3789040"/>
            <a:ext cx="3597275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8864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B4DCFA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Дети  ставят отметку на карте страны, откуда они получили письмо.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643746"/>
            <a:ext cx="33725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B4DCFA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Г. Санкт - Петербург отметил нас на карте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4823" y="318208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dirty="0">
                <a:solidFill>
                  <a:srgbClr val="B4DCFA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Города, с которыми мы начали переписку , стали отмечать на карте.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557972"/>
            <a:ext cx="25971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52661"/>
            <a:ext cx="2736000" cy="280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80" y="5430463"/>
            <a:ext cx="1152000" cy="89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81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1" t="17172" r="20757" b="54264"/>
          <a:stretch/>
        </p:blipFill>
        <p:spPr>
          <a:xfrm>
            <a:off x="0" y="333375"/>
            <a:ext cx="4683125" cy="1958975"/>
          </a:xfrm>
          <a:prstGeom prst="rect">
            <a:avLst/>
          </a:prstGeom>
        </p:spPr>
      </p:pic>
      <p:pic>
        <p:nvPicPr>
          <p:cNvPr id="6" name="Picture 7" descr="C:\Users\HP\Downloads\Attachments_romanalog2015@gmail.com_2022-12-08_19-56-39\IMG-20221208-WA00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4" b="98576" l="0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5" t="6049" r="6958" b="7227"/>
          <a:stretch/>
        </p:blipFill>
        <p:spPr bwMode="auto">
          <a:xfrm>
            <a:off x="5652120" y="4154350"/>
            <a:ext cx="2596076" cy="22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708920"/>
            <a:ext cx="64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« Формирование представлений о регионах России через проект « Живые письма» дошкольников»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40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816350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67665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850" y="4365104"/>
            <a:ext cx="25971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005064"/>
            <a:ext cx="5670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Здравствуйте, ребята, Сегодня мы читали ваше письмо . Разбирали каждую строчку, знакомили детей с православием. Ребята с интересом  слушали и рассматривали молитвослов, игру , раскраски. Тут же нашли картинки для раскрасок , с увлечением собирали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Очень понравилась идея с чемоданчиком. Спасибо Вам за такое замечательное письмо.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9180721">
            <a:off x="4173539" y="126876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Г.СанктПетербург</a:t>
            </a:r>
            <a:r>
              <a:rPr lang="ru-RU" sz="1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126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73694"/>
            <a:ext cx="2987675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43218"/>
            <a:ext cx="3420000" cy="25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0" y="3573016"/>
            <a:ext cx="2951163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442" y="3701798"/>
            <a:ext cx="3597275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404664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Г.Калининград</a:t>
            </a:r>
            <a:r>
              <a:rPr lang="ru-RU" sz="1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480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3852863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48" y="3933056"/>
            <a:ext cx="2195513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69" y="3811612"/>
            <a:ext cx="3608387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4968"/>
            <a:ext cx="2157413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812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36867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33056"/>
            <a:ext cx="3276000" cy="256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32711"/>
            <a:ext cx="5472608" cy="626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  <a:r>
              <a:rPr lang="ru-RU" alt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Знакомство с проектом « Живые письма России»</a:t>
            </a:r>
            <a:endParaRPr lang="ru-RU" alt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 детей </a:t>
            </a:r>
            <a:r>
              <a:rPr lang="ru-RU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старшего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Патриотическое развитие ребенка»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Консультации:</a:t>
            </a:r>
          </a:p>
          <a:p>
            <a:pPr lv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Моя малая Родина г. Нижний Новгород», «Достопримечательности г. Санкт Петербурга», «Природа г. Калининград»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 классы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«Игра - </a:t>
            </a:r>
            <a:r>
              <a:rPr lang="ru-RU" alt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Бродилка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«Собери </a:t>
            </a:r>
            <a:r>
              <a:rPr lang="ru-RU" alt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 «Занимательные географические игры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детьми»</a:t>
            </a:r>
            <a:endParaRPr lang="ru-RU" altLang="ru-RU" sz="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Открытые  просмотры: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Интегрированное  занятия по ознакомлению с малой родиной на тему: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Башни Нижегородского Кремля»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Опросы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патриотическому 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Семейный опыт: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познавательному и патриотическому 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  детей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946" y="372193"/>
            <a:ext cx="25971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479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фото\fRCXlSwXx0A-_2_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8100000" cy="640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96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2764" y="980728"/>
            <a:ext cx="8301683" cy="18002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и целевые ориентиры ФГОС  ДО   ( п.2.6., п.4.6.)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"Социально-коммуникативное развитие" направлена на:  формирование у ребенка основ гражданственности и патриотизма, уважительного отношения и чувства принадлежности к своей семье, сообществу детей и взрослых в Организации, региону проживания и стране в целом; Образовательная область "Познавательное развитие" направлена на: формирование представлений о себе и ближайшем социальном окружении,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культурно-исторических событиях, традициях и социокультурных ценностях малой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родины и Отечества, многообразии стран и народов мира;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43025" y="260648"/>
            <a:ext cx="3528392" cy="57606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Актуальность: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2764" y="2966763"/>
            <a:ext cx="4248473" cy="3888432"/>
          </a:xfrm>
          <a:prstGeom prst="roundRect">
            <a:avLst>
              <a:gd name="adj" fmla="val 7307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Современные условия жизни привели к ослаблению духовных связей между поколениями.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Дошкольник живет во время, когда русская культура, родной язык испытывают влияние иноязычных культур.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экранах телевизора ребенок видит диснеевские мультфильмы, героями современных детей становятся персонажи иностранных фильмов.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Современные дети испытывают дефицит знаний о национальной культуре, промыслах о родном крае, особенностях русских традиций.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Слабо развито представление о других регионах  России. 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3169937"/>
            <a:ext cx="3729175" cy="194421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ставит перед педагогом большие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в области формирования основ гражданственности и патриотизма уже со второй младшей группы.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6056" y="5301208"/>
            <a:ext cx="3729175" cy="122413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Всю информацию дети получают через цифровые технологи , через интернет, пропадает живое общение.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8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Цели и задачи педагогической деятельности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детей дошкольного возраста  с культурой и природой регионов России посредством «детских рукотворных писем», знакомство с родным краем . Ознакомление с окружающим социальным миром, расширение кругозора детей, формирование целостной картины мира.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1)З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накомить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понятиями «географии»,  «карта»; с обозначениями на карте городов, областей, рек, озер, морей, гор откуда приходят «рукотворные письма детей». Также с особенностями ландшафта, климата и условий жизни на севере, юге страны; с культурными традициями народов России и т.д. </a:t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познавательную активность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возраста. Дети становятся добытчиками информации для себя и своих сверстников.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детскую инициативу.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Продолжать ф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ормировать    представления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малой родине и Отечестве,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социокультурных ценностях нашего народа, об отечественных традициях и праздниках.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азвивать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 к  родной природе , родному краю, желание больше узнать об особенностях своего края, о природном разнообразии страны ;</a:t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75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0" y="1080451"/>
            <a:ext cx="1944000" cy="172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476672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Franklin Gothic Medium" pitchFamily="34" charset="0"/>
              </a:rPr>
              <a:t>Что же такое «живые письма» ребенка дошкольного возраста?</a:t>
            </a:r>
            <a:endParaRPr lang="ru-RU" sz="2400" dirty="0">
              <a:latin typeface="Franklin Gothic Medium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484784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Franklin Gothic Medium" pitchFamily="34" charset="0"/>
              </a:rPr>
              <a:t>РУКОТВОРНЫЕ РАБОТЫ ДЕТЕЙ, НЕБОЛЬШИЕ РИСУНКИ, У КОТОРЫХ ЕСТЬ СВОИ ЖИВЫЕ МЫСЛИ, СВОИ ИДЕИ  И СВОЙ АВТОР.</a:t>
            </a:r>
            <a:endParaRPr lang="ru-RU" dirty="0">
              <a:latin typeface="Franklin Gothic Medium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754563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804" y="2805812"/>
            <a:ext cx="2663825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58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" y="8673"/>
            <a:ext cx="5724000" cy="322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49549"/>
            <a:ext cx="7272808" cy="334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37" y="260648"/>
            <a:ext cx="25971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58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95" y="0"/>
            <a:ext cx="6900863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3060000" cy="229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00" y="4046198"/>
            <a:ext cx="3096000" cy="232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04" y="-99392"/>
            <a:ext cx="25971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41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331" y="0"/>
            <a:ext cx="2196000" cy="194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42243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2832447" cy="4202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Подготовительный этап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43465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430" y="1632992"/>
            <a:ext cx="348773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13250"/>
            <a:ext cx="3494087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15616" y="4725144"/>
            <a:ext cx="2952328" cy="136815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патриотического воспитания 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патриот 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8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847"/>
            <a:ext cx="1908000" cy="133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860" y="1052736"/>
            <a:ext cx="35179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77829"/>
            <a:ext cx="21574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56176" y="332656"/>
            <a:ext cx="2736304" cy="64807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17" y="716283"/>
            <a:ext cx="3243263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0" y="1941833"/>
            <a:ext cx="3236913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660" y="3337246"/>
            <a:ext cx="3454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«Нижегородская область»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058" y="4378847"/>
            <a:ext cx="1731963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5949280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Игры сделанные своими руками с детьми.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0072" y="3337246"/>
            <a:ext cx="2733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 Нижний Новгород»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5805264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Живая книга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393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народная педагогика</Template>
  <TotalTime>566</TotalTime>
  <Words>890</Words>
  <Application>Microsoft Office PowerPoint</Application>
  <PresentationFormat>Экран (4:3)</PresentationFormat>
  <Paragraphs>97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 Unicode MS</vt:lpstr>
      <vt:lpstr>Arial</vt:lpstr>
      <vt:lpstr>Calibri</vt:lpstr>
      <vt:lpstr>Franklin Gothic Medium</vt:lpstr>
      <vt:lpstr>Georgia</vt:lpstr>
      <vt:lpstr>Times New Roman</vt:lpstr>
      <vt:lpstr>Trebuchet MS</vt:lpstr>
      <vt:lpstr>Воздушный поток</vt:lpstr>
      <vt:lpstr>ЧДОУ РО «НЕРПЦ (МП)»  «Православный детский сад во имя преподобного Серафима Саровского города Нижнего Новгорода»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ЧДОУ РО «НЕРПЦ (МП)»  «Православный детский сад во имя преподобного Серафима Саровского города Нижнего Новгорода»</dc:title>
  <dc:creator>Home</dc:creator>
  <cp:lastModifiedBy>Group45</cp:lastModifiedBy>
  <cp:revision>36</cp:revision>
  <dcterms:created xsi:type="dcterms:W3CDTF">2024-01-05T07:35:15Z</dcterms:created>
  <dcterms:modified xsi:type="dcterms:W3CDTF">2024-01-15T13:37:45Z</dcterms:modified>
</cp:coreProperties>
</file>