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89" r:id="rId3"/>
    <p:sldId id="290" r:id="rId4"/>
    <p:sldId id="291" r:id="rId5"/>
    <p:sldId id="283" r:id="rId6"/>
    <p:sldId id="284" r:id="rId7"/>
    <p:sldId id="285" r:id="rId8"/>
    <p:sldId id="286" r:id="rId9"/>
    <p:sldId id="287" r:id="rId10"/>
    <p:sldId id="288" r:id="rId11"/>
    <p:sldId id="268" r:id="rId12"/>
    <p:sldId id="269"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DC73A63-B7AC-4B9C-8D28-98F34E5EAB8D}" type="datetimeFigureOut">
              <a:rPr lang="ru-RU" smtClean="0"/>
              <a:t>23.01.2024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5A8D6-8AFD-4B4E-8028-7D9DBA6025EA}" type="slidenum">
              <a:rPr lang="ru-RU" smtClean="0"/>
              <a:t>‹#›</a:t>
            </a:fld>
            <a:endParaRPr lang="ru-RU"/>
          </a:p>
        </p:txBody>
      </p:sp>
    </p:spTree>
    <p:extLst>
      <p:ext uri="{BB962C8B-B14F-4D97-AF65-F5344CB8AC3E}">
        <p14:creationId xmlns:p14="http://schemas.microsoft.com/office/powerpoint/2010/main" val="325487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DC73A63-B7AC-4B9C-8D28-98F34E5EAB8D}" type="datetimeFigureOut">
              <a:rPr lang="ru-RU" smtClean="0"/>
              <a:t>23.01.2024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5A8D6-8AFD-4B4E-8028-7D9DBA6025EA}" type="slidenum">
              <a:rPr lang="ru-RU" smtClean="0"/>
              <a:t>‹#›</a:t>
            </a:fld>
            <a:endParaRPr lang="ru-RU"/>
          </a:p>
        </p:txBody>
      </p:sp>
    </p:spTree>
    <p:extLst>
      <p:ext uri="{BB962C8B-B14F-4D97-AF65-F5344CB8AC3E}">
        <p14:creationId xmlns:p14="http://schemas.microsoft.com/office/powerpoint/2010/main" val="1877691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DC73A63-B7AC-4B9C-8D28-98F34E5EAB8D}" type="datetimeFigureOut">
              <a:rPr lang="ru-RU" smtClean="0"/>
              <a:t>23.01.2024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5A8D6-8AFD-4B4E-8028-7D9DBA6025EA}" type="slidenum">
              <a:rPr lang="ru-RU" smtClean="0"/>
              <a:t>‹#›</a:t>
            </a:fld>
            <a:endParaRPr lang="ru-RU"/>
          </a:p>
        </p:txBody>
      </p:sp>
    </p:spTree>
    <p:extLst>
      <p:ext uri="{BB962C8B-B14F-4D97-AF65-F5344CB8AC3E}">
        <p14:creationId xmlns:p14="http://schemas.microsoft.com/office/powerpoint/2010/main" val="4051914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DC73A63-B7AC-4B9C-8D28-98F34E5EAB8D}" type="datetimeFigureOut">
              <a:rPr lang="ru-RU" smtClean="0"/>
              <a:t>23.01.2024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5A8D6-8AFD-4B4E-8028-7D9DBA6025EA}" type="slidenum">
              <a:rPr lang="ru-RU" smtClean="0"/>
              <a:t>‹#›</a:t>
            </a:fld>
            <a:endParaRPr lang="ru-RU"/>
          </a:p>
        </p:txBody>
      </p:sp>
    </p:spTree>
    <p:extLst>
      <p:ext uri="{BB962C8B-B14F-4D97-AF65-F5344CB8AC3E}">
        <p14:creationId xmlns:p14="http://schemas.microsoft.com/office/powerpoint/2010/main" val="2678349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DC73A63-B7AC-4B9C-8D28-98F34E5EAB8D}" type="datetimeFigureOut">
              <a:rPr lang="ru-RU" smtClean="0"/>
              <a:t>23.01.2024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5A8D6-8AFD-4B4E-8028-7D9DBA6025EA}" type="slidenum">
              <a:rPr lang="ru-RU" smtClean="0"/>
              <a:t>‹#›</a:t>
            </a:fld>
            <a:endParaRPr lang="ru-RU"/>
          </a:p>
        </p:txBody>
      </p:sp>
    </p:spTree>
    <p:extLst>
      <p:ext uri="{BB962C8B-B14F-4D97-AF65-F5344CB8AC3E}">
        <p14:creationId xmlns:p14="http://schemas.microsoft.com/office/powerpoint/2010/main" val="1783016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DC73A63-B7AC-4B9C-8D28-98F34E5EAB8D}" type="datetimeFigureOut">
              <a:rPr lang="ru-RU" smtClean="0"/>
              <a:t>23.01.2024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85A8D6-8AFD-4B4E-8028-7D9DBA6025EA}" type="slidenum">
              <a:rPr lang="ru-RU" smtClean="0"/>
              <a:t>‹#›</a:t>
            </a:fld>
            <a:endParaRPr lang="ru-RU"/>
          </a:p>
        </p:txBody>
      </p:sp>
    </p:spTree>
    <p:extLst>
      <p:ext uri="{BB962C8B-B14F-4D97-AF65-F5344CB8AC3E}">
        <p14:creationId xmlns:p14="http://schemas.microsoft.com/office/powerpoint/2010/main" val="3357036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DC73A63-B7AC-4B9C-8D28-98F34E5EAB8D}" type="datetimeFigureOut">
              <a:rPr lang="ru-RU" smtClean="0"/>
              <a:t>23.01.2024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785A8D6-8AFD-4B4E-8028-7D9DBA6025EA}" type="slidenum">
              <a:rPr lang="ru-RU" smtClean="0"/>
              <a:t>‹#›</a:t>
            </a:fld>
            <a:endParaRPr lang="ru-RU"/>
          </a:p>
        </p:txBody>
      </p:sp>
    </p:spTree>
    <p:extLst>
      <p:ext uri="{BB962C8B-B14F-4D97-AF65-F5344CB8AC3E}">
        <p14:creationId xmlns:p14="http://schemas.microsoft.com/office/powerpoint/2010/main" val="2931073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DC73A63-B7AC-4B9C-8D28-98F34E5EAB8D}" type="datetimeFigureOut">
              <a:rPr lang="ru-RU" smtClean="0"/>
              <a:t>23.01.2024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785A8D6-8AFD-4B4E-8028-7D9DBA6025EA}" type="slidenum">
              <a:rPr lang="ru-RU" smtClean="0"/>
              <a:t>‹#›</a:t>
            </a:fld>
            <a:endParaRPr lang="ru-RU"/>
          </a:p>
        </p:txBody>
      </p:sp>
    </p:spTree>
    <p:extLst>
      <p:ext uri="{BB962C8B-B14F-4D97-AF65-F5344CB8AC3E}">
        <p14:creationId xmlns:p14="http://schemas.microsoft.com/office/powerpoint/2010/main" val="2075854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DC73A63-B7AC-4B9C-8D28-98F34E5EAB8D}" type="datetimeFigureOut">
              <a:rPr lang="ru-RU" smtClean="0"/>
              <a:t>23.01.2024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785A8D6-8AFD-4B4E-8028-7D9DBA6025EA}" type="slidenum">
              <a:rPr lang="ru-RU" smtClean="0"/>
              <a:t>‹#›</a:t>
            </a:fld>
            <a:endParaRPr lang="ru-RU"/>
          </a:p>
        </p:txBody>
      </p:sp>
    </p:spTree>
    <p:extLst>
      <p:ext uri="{BB962C8B-B14F-4D97-AF65-F5344CB8AC3E}">
        <p14:creationId xmlns:p14="http://schemas.microsoft.com/office/powerpoint/2010/main" val="63800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DC73A63-B7AC-4B9C-8D28-98F34E5EAB8D}" type="datetimeFigureOut">
              <a:rPr lang="ru-RU" smtClean="0"/>
              <a:t>23.01.2024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85A8D6-8AFD-4B4E-8028-7D9DBA6025EA}" type="slidenum">
              <a:rPr lang="ru-RU" smtClean="0"/>
              <a:t>‹#›</a:t>
            </a:fld>
            <a:endParaRPr lang="ru-RU"/>
          </a:p>
        </p:txBody>
      </p:sp>
    </p:spTree>
    <p:extLst>
      <p:ext uri="{BB962C8B-B14F-4D97-AF65-F5344CB8AC3E}">
        <p14:creationId xmlns:p14="http://schemas.microsoft.com/office/powerpoint/2010/main" val="547902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DC73A63-B7AC-4B9C-8D28-98F34E5EAB8D}" type="datetimeFigureOut">
              <a:rPr lang="ru-RU" smtClean="0"/>
              <a:t>23.01.2024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85A8D6-8AFD-4B4E-8028-7D9DBA6025EA}" type="slidenum">
              <a:rPr lang="ru-RU" smtClean="0"/>
              <a:t>‹#›</a:t>
            </a:fld>
            <a:endParaRPr lang="ru-RU"/>
          </a:p>
        </p:txBody>
      </p:sp>
    </p:spTree>
    <p:extLst>
      <p:ext uri="{BB962C8B-B14F-4D97-AF65-F5344CB8AC3E}">
        <p14:creationId xmlns:p14="http://schemas.microsoft.com/office/powerpoint/2010/main" val="365574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C73A63-B7AC-4B9C-8D28-98F34E5EAB8D}" type="datetimeFigureOut">
              <a:rPr lang="ru-RU" smtClean="0"/>
              <a:t>23.01.2024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85A8D6-8AFD-4B4E-8028-7D9DBA6025EA}" type="slidenum">
              <a:rPr lang="ru-RU" smtClean="0"/>
              <a:t>‹#›</a:t>
            </a:fld>
            <a:endParaRPr lang="ru-RU"/>
          </a:p>
        </p:txBody>
      </p:sp>
    </p:spTree>
    <p:extLst>
      <p:ext uri="{BB962C8B-B14F-4D97-AF65-F5344CB8AC3E}">
        <p14:creationId xmlns:p14="http://schemas.microsoft.com/office/powerpoint/2010/main" val="3120597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060847"/>
            <a:ext cx="8229600" cy="1728193"/>
          </a:xfrm>
        </p:spPr>
        <p:txBody>
          <a:bodyPr/>
          <a:lstStyle/>
          <a:p>
            <a:pPr marL="0" indent="0" algn="ctr">
              <a:buNone/>
            </a:pPr>
            <a:r>
              <a:rPr lang="ru-RU" sz="3600" dirty="0">
                <a:solidFill>
                  <a:schemeClr val="accent1">
                    <a:lumMod val="50000"/>
                  </a:schemeClr>
                </a:solidFill>
                <a:latin typeface="Times New Roman" panose="02020603050405020304" pitchFamily="18" charset="0"/>
                <a:cs typeface="Times New Roman" panose="02020603050405020304" pitchFamily="18" charset="0"/>
              </a:rPr>
              <a:t>Проект  на тему «Я – Нижегородец» </a:t>
            </a:r>
          </a:p>
          <a:p>
            <a:pPr marL="0" indent="0">
              <a:buNone/>
            </a:pPr>
            <a:endParaRPr lang="ru-RU" dirty="0"/>
          </a:p>
        </p:txBody>
      </p:sp>
      <p:sp>
        <p:nvSpPr>
          <p:cNvPr id="5" name="TextBox 4">
            <a:extLst>
              <a:ext uri="{FF2B5EF4-FFF2-40B4-BE49-F238E27FC236}">
                <a16:creationId xmlns:a16="http://schemas.microsoft.com/office/drawing/2014/main" id="{405B7E74-E6A8-5490-6A3B-7DF179CC2453}"/>
              </a:ext>
            </a:extLst>
          </p:cNvPr>
          <p:cNvSpPr txBox="1"/>
          <p:nvPr/>
        </p:nvSpPr>
        <p:spPr>
          <a:xfrm>
            <a:off x="4654352" y="5517232"/>
            <a:ext cx="4572000" cy="400110"/>
          </a:xfrm>
          <a:prstGeom prst="rect">
            <a:avLst/>
          </a:prstGeom>
          <a:noFill/>
        </p:spPr>
        <p:txBody>
          <a:bodyPr wrap="square">
            <a:spAutoFit/>
          </a:bodyPr>
          <a:lstStyle/>
          <a:p>
            <a:r>
              <a:rPr kumimoji="0" lang="ru-RU" sz="20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Разработала: воспитатель Савчук Н. В. </a:t>
            </a:r>
            <a:endParaRPr lang="ru-RU" sz="20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37EE01A-FFE7-622C-305C-E803A6F31469}"/>
              </a:ext>
            </a:extLst>
          </p:cNvPr>
          <p:cNvSpPr txBox="1"/>
          <p:nvPr/>
        </p:nvSpPr>
        <p:spPr>
          <a:xfrm>
            <a:off x="683568" y="269505"/>
            <a:ext cx="7632848"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600" b="1" i="1" u="none" strike="noStrike" kern="1200" cap="none" spc="0" normalizeH="0" baseline="0" noProof="0" dirty="0">
                <a:ln>
                  <a:noFill/>
                </a:ln>
                <a:solidFill>
                  <a:srgbClr val="4F81BD">
                    <a:lumMod val="75000"/>
                  </a:srgbClr>
                </a:solidFill>
                <a:effectLst/>
                <a:uLnTx/>
                <a:uFillTx/>
                <a:latin typeface="Times New Roman" panose="02020603050405020304" pitchFamily="18" charset="0"/>
                <a:ea typeface="+mn-ea"/>
                <a:cs typeface="Times New Roman" panose="02020603050405020304" pitchFamily="18" charset="0"/>
              </a:rPr>
              <a:t>ЧДОУ РО "НЕРПЦ (МП)"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600" b="1" i="1" u="none" strike="noStrike" kern="1200" cap="none" spc="0" normalizeH="0" baseline="0" noProof="0" dirty="0">
                <a:ln>
                  <a:noFill/>
                </a:ln>
                <a:solidFill>
                  <a:srgbClr val="4F81BD">
                    <a:lumMod val="75000"/>
                  </a:srgbClr>
                </a:solidFill>
                <a:effectLst/>
                <a:uLnTx/>
                <a:uFillTx/>
                <a:latin typeface="Times New Roman" panose="02020603050405020304" pitchFamily="18" charset="0"/>
                <a:ea typeface="+mn-ea"/>
                <a:cs typeface="Times New Roman" panose="02020603050405020304" pitchFamily="18" charset="0"/>
              </a:rPr>
              <a:t>"Православный детский сад во имя Преподобного Серафима Саровского</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600" b="1" i="1" u="none" strike="noStrike" kern="1200" cap="none" spc="0" normalizeH="0" baseline="0" noProof="0" dirty="0">
                <a:ln>
                  <a:noFill/>
                </a:ln>
                <a:solidFill>
                  <a:srgbClr val="4F81BD">
                    <a:lumMod val="75000"/>
                  </a:srgbClr>
                </a:solidFill>
                <a:effectLst/>
                <a:uLnTx/>
                <a:uFillTx/>
                <a:latin typeface="Times New Roman" panose="02020603050405020304" pitchFamily="18" charset="0"/>
                <a:ea typeface="+mn-ea"/>
                <a:cs typeface="Times New Roman" panose="02020603050405020304" pitchFamily="18" charset="0"/>
              </a:rPr>
              <a:t> г. Нижнего Новгорода</a:t>
            </a:r>
          </a:p>
        </p:txBody>
      </p:sp>
      <p:pic>
        <p:nvPicPr>
          <p:cNvPr id="2" name="Рисунок 1">
            <a:extLst>
              <a:ext uri="{FF2B5EF4-FFF2-40B4-BE49-F238E27FC236}">
                <a16:creationId xmlns:a16="http://schemas.microsoft.com/office/drawing/2014/main" id="{702A4C9B-42E4-C183-D42C-DF3BDA943C04}"/>
              </a:ext>
            </a:extLst>
          </p:cNvPr>
          <p:cNvPicPr>
            <a:picLocks noChangeAspect="1"/>
          </p:cNvPicPr>
          <p:nvPr/>
        </p:nvPicPr>
        <p:blipFill>
          <a:blip r:embed="rId2"/>
          <a:stretch>
            <a:fillRect/>
          </a:stretch>
        </p:blipFill>
        <p:spPr>
          <a:xfrm>
            <a:off x="899592" y="2826897"/>
            <a:ext cx="2346506" cy="3844975"/>
          </a:xfrm>
          <a:prstGeom prst="rect">
            <a:avLst/>
          </a:prstGeom>
          <a:ln w="12700">
            <a:solidFill>
              <a:schemeClr val="tx1"/>
            </a:solidFill>
          </a:ln>
        </p:spPr>
      </p:pic>
    </p:spTree>
    <p:extLst>
      <p:ext uri="{BB962C8B-B14F-4D97-AF65-F5344CB8AC3E}">
        <p14:creationId xmlns:p14="http://schemas.microsoft.com/office/powerpoint/2010/main" val="2573444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Игорь\Desktop\фото2022 работа\Screenshot_20230219-180559_VK.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571" b="8413"/>
          <a:stretch/>
        </p:blipFill>
        <p:spPr bwMode="auto">
          <a:xfrm>
            <a:off x="1206478" y="404850"/>
            <a:ext cx="1624263" cy="2846615"/>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Игорь\Desktop\фото2022 работа\Screenshot_20230219-180621_VK.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5238" r="32575" b="26667"/>
          <a:stretch/>
        </p:blipFill>
        <p:spPr bwMode="auto">
          <a:xfrm>
            <a:off x="3563888" y="424337"/>
            <a:ext cx="1513108" cy="275232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Игорь\Desktop\фото2022 работа\Screenshot_20230219-180639_VK.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804" t="19048" r="19506" b="22540"/>
          <a:stretch/>
        </p:blipFill>
        <p:spPr bwMode="auto">
          <a:xfrm>
            <a:off x="5940152" y="389950"/>
            <a:ext cx="1514927" cy="2759867"/>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C:\Users\Игорь\Desktop\фото2022 работа\Screenshot_20230219-180708_VK.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3193" t="29524" r="18836" b="21746"/>
          <a:stretch/>
        </p:blipFill>
        <p:spPr bwMode="auto">
          <a:xfrm>
            <a:off x="6677462" y="3430410"/>
            <a:ext cx="1555233" cy="275986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C:\Users\Игорь\Desktop\фото2022 работа\Screenshot_20230219-180722_VK.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9559" t="39683" r="8448" b="15238"/>
          <a:stretch/>
        </p:blipFill>
        <p:spPr bwMode="auto">
          <a:xfrm>
            <a:off x="293363" y="3588905"/>
            <a:ext cx="1826231" cy="2803511"/>
          </a:xfrm>
          <a:prstGeom prst="rect">
            <a:avLst/>
          </a:prstGeom>
          <a:noFill/>
          <a:extLst>
            <a:ext uri="{909E8E84-426E-40DD-AFC4-6F175D3DCCD1}">
              <a14:hiddenFill xmlns:a14="http://schemas.microsoft.com/office/drawing/2010/main">
                <a:solidFill>
                  <a:srgbClr val="FFFFFF"/>
                </a:solidFill>
              </a14:hiddenFill>
            </a:ext>
          </a:extLst>
        </p:spPr>
      </p:pic>
      <p:pic>
        <p:nvPicPr>
          <p:cNvPr id="8199" name="Picture 7" descr="C:\Users\Игорь\Desktop\фото2022 работа\Screenshot_20230219-182604_VK.jpg"/>
          <p:cNvPicPr>
            <a:picLocks noChangeAspect="1" noChangeArrowheads="1"/>
          </p:cNvPicPr>
          <p:nvPr/>
        </p:nvPicPr>
        <p:blipFill rotWithShape="1">
          <a:blip r:embed="rId7">
            <a:extLst>
              <a:ext uri="{28A0092B-C50C-407E-A947-70E740481C1C}">
                <a14:useLocalDpi xmlns:a14="http://schemas.microsoft.com/office/drawing/2010/main" val="0"/>
              </a:ext>
            </a:extLst>
          </a:blip>
          <a:srcRect l="13474" t="27461" b="29206"/>
          <a:stretch/>
        </p:blipFill>
        <p:spPr bwMode="auto">
          <a:xfrm>
            <a:off x="2990985" y="3429000"/>
            <a:ext cx="2666661"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742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0648"/>
            <a:ext cx="8229600" cy="6264696"/>
          </a:xfrm>
        </p:spPr>
        <p:txBody>
          <a:bodyPr>
            <a:normAutofit/>
          </a:bodyPr>
          <a:lstStyle/>
          <a:p>
            <a:pPr marL="0" indent="0" algn="ctr">
              <a:buNone/>
            </a:pPr>
            <a:r>
              <a:rPr lang="en-US" sz="2400" b="1" dirty="0">
                <a:solidFill>
                  <a:schemeClr val="accent1">
                    <a:lumMod val="50000"/>
                  </a:schemeClr>
                </a:solidFill>
                <a:latin typeface="Times New Roman" panose="02020603050405020304" pitchFamily="18" charset="0"/>
                <a:cs typeface="Times New Roman" panose="02020603050405020304" pitchFamily="18" charset="0"/>
              </a:rPr>
              <a:t>III </a:t>
            </a:r>
            <a:r>
              <a:rPr lang="ru-RU" sz="2400" b="1" dirty="0">
                <a:solidFill>
                  <a:schemeClr val="accent1">
                    <a:lumMod val="50000"/>
                  </a:schemeClr>
                </a:solidFill>
                <a:latin typeface="Times New Roman" panose="02020603050405020304" pitchFamily="18" charset="0"/>
                <a:cs typeface="Times New Roman" panose="02020603050405020304" pitchFamily="18" charset="0"/>
              </a:rPr>
              <a:t>этап ЗАКЛЮЧИТЕЛЬНЫЙ</a:t>
            </a:r>
          </a:p>
        </p:txBody>
      </p:sp>
      <p:pic>
        <p:nvPicPr>
          <p:cNvPr id="1026" name="Picture 2" descr="C:\Users\Игорь\Desktop\20230228_2013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89249" y="2158668"/>
            <a:ext cx="3672408" cy="337875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8258B9A-49B0-BF1F-0F3F-BBE18FF4691E}"/>
              </a:ext>
            </a:extLst>
          </p:cNvPr>
          <p:cNvSpPr txBox="1"/>
          <p:nvPr/>
        </p:nvSpPr>
        <p:spPr>
          <a:xfrm>
            <a:off x="428094" y="548680"/>
            <a:ext cx="4359930" cy="3299365"/>
          </a:xfrm>
          <a:prstGeom prst="rect">
            <a:avLst/>
          </a:prstGeom>
          <a:noFill/>
        </p:spPr>
        <p:txBody>
          <a:bodyPr wrap="square">
            <a:sp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400" b="0" i="0" u="none" strike="noStrike" kern="1200" cap="none" spc="0" normalizeH="0" baseline="0" noProof="0" dirty="0">
                <a:ln>
                  <a:noFill/>
                </a:ln>
                <a:solidFill>
                  <a:srgbClr val="4F81BD">
                    <a:lumMod val="50000"/>
                  </a:srgbClr>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b="0" i="0" u="none" strike="noStrike" kern="1200" cap="none" spc="0" normalizeH="0" baseline="0" noProof="0" dirty="0">
                <a:ln>
                  <a:noFill/>
                </a:ln>
                <a:solidFill>
                  <a:srgbClr val="4F81BD">
                    <a:lumMod val="50000"/>
                  </a:srgbClr>
                </a:solidFill>
                <a:effectLst/>
                <a:uLnTx/>
                <a:uFillTx/>
                <a:latin typeface="Times New Roman" panose="02020603050405020304" pitchFamily="18" charset="0"/>
                <a:ea typeface="+mn-ea"/>
                <a:cs typeface="Times New Roman" panose="02020603050405020304" pitchFamily="18" charset="0"/>
              </a:rPr>
              <a:t>Составление альбомов и рассказов совместно с родителями «Мое путешествие по Нижнему Новгороду»;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b="0" i="0" u="none" strike="noStrike" kern="1200" cap="none" spc="0" normalizeH="0" baseline="0" noProof="0" dirty="0">
                <a:ln>
                  <a:noFill/>
                </a:ln>
                <a:solidFill>
                  <a:srgbClr val="4F81BD">
                    <a:lumMod val="50000"/>
                  </a:srgbClr>
                </a:solidFill>
                <a:effectLst/>
                <a:uLnTx/>
                <a:uFillTx/>
                <a:latin typeface="Times New Roman" panose="02020603050405020304" pitchFamily="18" charset="0"/>
                <a:ea typeface="+mn-ea"/>
                <a:cs typeface="Times New Roman" panose="02020603050405020304" pitchFamily="18" charset="0"/>
              </a:rPr>
              <a:t>Совместное творчество детей и родителей «Мой Нижний Новгород»;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b="0" i="0" u="none" strike="noStrike" kern="1200" cap="none" spc="0" normalizeH="0" baseline="0" noProof="0" dirty="0">
                <a:ln>
                  <a:noFill/>
                </a:ln>
                <a:solidFill>
                  <a:srgbClr val="4F81BD">
                    <a:lumMod val="50000"/>
                  </a:srgbClr>
                </a:solidFill>
                <a:effectLst/>
                <a:uLnTx/>
                <a:uFillTx/>
                <a:latin typeface="Times New Roman" panose="02020603050405020304" pitchFamily="18" charset="0"/>
                <a:ea typeface="+mn-ea"/>
                <a:cs typeface="Times New Roman" panose="02020603050405020304" pitchFamily="18" charset="0"/>
              </a:rPr>
              <a:t>Плакат «Моя Родина – Нижний Новгород»; Коллективная аппликация «Наш любимый район»;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b="0" i="0" u="none" strike="noStrike" kern="1200" cap="none" spc="0" normalizeH="0" baseline="0" noProof="0" dirty="0">
                <a:ln>
                  <a:noFill/>
                </a:ln>
                <a:solidFill>
                  <a:srgbClr val="4F81BD">
                    <a:lumMod val="50000"/>
                  </a:srgbClr>
                </a:solidFill>
                <a:effectLst/>
                <a:uLnTx/>
                <a:uFillTx/>
                <a:latin typeface="Times New Roman" panose="02020603050405020304" pitchFamily="18" charset="0"/>
                <a:ea typeface="+mn-ea"/>
                <a:cs typeface="Times New Roman" panose="02020603050405020304" pitchFamily="18" charset="0"/>
              </a:rPr>
              <a:t>Выставка открыток организованная вместе с родителями и детьми.</a:t>
            </a:r>
          </a:p>
        </p:txBody>
      </p:sp>
    </p:spTree>
    <p:extLst>
      <p:ext uri="{BB962C8B-B14F-4D97-AF65-F5344CB8AC3E}">
        <p14:creationId xmlns:p14="http://schemas.microsoft.com/office/powerpoint/2010/main" val="4241445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476672"/>
            <a:ext cx="8280920" cy="4524315"/>
          </a:xfrm>
          <a:prstGeom prst="rect">
            <a:avLst/>
          </a:prstGeom>
        </p:spPr>
        <p:txBody>
          <a:bodyPr wrap="square">
            <a:spAutoFit/>
          </a:bodyPr>
          <a:lstStyle/>
          <a:p>
            <a:pPr algn="ctr"/>
            <a:r>
              <a:rPr lang="ru-RU" sz="2400" b="1" dirty="0">
                <a:solidFill>
                  <a:schemeClr val="accent1">
                    <a:lumMod val="50000"/>
                  </a:schemeClr>
                </a:solidFill>
                <a:latin typeface="Times New Roman" panose="02020603050405020304" pitchFamily="18" charset="0"/>
                <a:cs typeface="Times New Roman" panose="02020603050405020304" pitchFamily="18" charset="0"/>
              </a:rPr>
              <a:t>РАБОТА С РОДИТЕЛЯМИ</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p>
          <a:p>
            <a:r>
              <a:rPr lang="ru-RU" sz="2400" dirty="0">
                <a:solidFill>
                  <a:schemeClr val="accent1">
                    <a:lumMod val="50000"/>
                  </a:schemeClr>
                </a:solidFill>
                <a:latin typeface="Times New Roman" panose="02020603050405020304" pitchFamily="18" charset="0"/>
                <a:cs typeface="Times New Roman" panose="02020603050405020304" pitchFamily="18" charset="0"/>
              </a:rPr>
              <a:t>    I подгруппа </a:t>
            </a:r>
          </a:p>
          <a:p>
            <a:r>
              <a:rPr lang="ru-RU" sz="2400" dirty="0">
                <a:solidFill>
                  <a:schemeClr val="accent1">
                    <a:lumMod val="50000"/>
                  </a:schemeClr>
                </a:solidFill>
                <a:latin typeface="Times New Roman" panose="02020603050405020304" pitchFamily="18" charset="0"/>
                <a:cs typeface="Times New Roman" panose="02020603050405020304" pitchFamily="18" charset="0"/>
              </a:rPr>
              <a:t>Исследователи достопримечательностей Нижнего Новгорода. </a:t>
            </a:r>
          </a:p>
          <a:p>
            <a:r>
              <a:rPr lang="ru-RU" sz="2400" dirty="0">
                <a:solidFill>
                  <a:schemeClr val="accent1">
                    <a:lumMod val="50000"/>
                  </a:schemeClr>
                </a:solidFill>
                <a:latin typeface="Times New Roman" panose="02020603050405020304" pitchFamily="18" charset="0"/>
                <a:cs typeface="Times New Roman" panose="02020603050405020304" pitchFamily="18" charset="0"/>
              </a:rPr>
              <a:t>    II подгруппа </a:t>
            </a:r>
          </a:p>
          <a:p>
            <a:r>
              <a:rPr lang="ru-RU" sz="2400" dirty="0">
                <a:solidFill>
                  <a:schemeClr val="accent1">
                    <a:lumMod val="50000"/>
                  </a:schemeClr>
                </a:solidFill>
                <a:latin typeface="Times New Roman" panose="02020603050405020304" pitchFamily="18" charset="0"/>
                <a:cs typeface="Times New Roman" panose="02020603050405020304" pitchFamily="18" charset="0"/>
              </a:rPr>
              <a:t>Путешественники по Сормовскому району . </a:t>
            </a:r>
          </a:p>
          <a:p>
            <a:endParaRPr lang="ru-RU" sz="2400" dirty="0">
              <a:solidFill>
                <a:schemeClr val="accent1">
                  <a:lumMod val="50000"/>
                </a:schemeClr>
              </a:solidFill>
              <a:latin typeface="Times New Roman" panose="02020603050405020304" pitchFamily="18" charset="0"/>
              <a:cs typeface="Times New Roman" panose="02020603050405020304" pitchFamily="18" charset="0"/>
            </a:endParaRPr>
          </a:p>
          <a:p>
            <a:r>
              <a:rPr lang="ru-RU" sz="2400" dirty="0">
                <a:solidFill>
                  <a:schemeClr val="accent1">
                    <a:lumMod val="50000"/>
                  </a:schemeClr>
                </a:solidFill>
                <a:latin typeface="Times New Roman" panose="02020603050405020304" pitchFamily="18" charset="0"/>
                <a:cs typeface="Times New Roman" panose="02020603050405020304" pitchFamily="18" charset="0"/>
              </a:rPr>
              <a:t>- Анкетирование родителей «Знатоки Нижнего Новгорода»; </a:t>
            </a:r>
          </a:p>
          <a:p>
            <a:r>
              <a:rPr lang="ru-RU" sz="2400" dirty="0">
                <a:solidFill>
                  <a:schemeClr val="accent1">
                    <a:lumMod val="50000"/>
                  </a:schemeClr>
                </a:solidFill>
                <a:latin typeface="Times New Roman" panose="02020603050405020304" pitchFamily="18" charset="0"/>
                <a:cs typeface="Times New Roman" panose="02020603050405020304" pitchFamily="18" charset="0"/>
              </a:rPr>
              <a:t>- Составление альбомов «Путешествие по Нижнему Новгороду»; </a:t>
            </a:r>
          </a:p>
          <a:p>
            <a:r>
              <a:rPr lang="ru-RU" sz="2400" dirty="0">
                <a:solidFill>
                  <a:schemeClr val="accent1">
                    <a:lumMod val="50000"/>
                  </a:schemeClr>
                </a:solidFill>
                <a:latin typeface="Times New Roman" panose="02020603050405020304" pitchFamily="18" charset="0"/>
                <a:cs typeface="Times New Roman" panose="02020603050405020304" pitchFamily="18" charset="0"/>
              </a:rPr>
              <a:t>- Презентация «Наш любимый город»; - Фотоматериал для плаката «Моя Родина – Нижний Новгород». </a:t>
            </a:r>
          </a:p>
          <a:p>
            <a:r>
              <a:rPr lang="ru-RU" sz="2400" dirty="0">
                <a:solidFill>
                  <a:schemeClr val="accent1">
                    <a:lumMod val="50000"/>
                  </a:schemeClr>
                </a:solidFill>
                <a:latin typeface="Times New Roman" panose="02020603050405020304" pitchFamily="18" charset="0"/>
                <a:cs typeface="Times New Roman" panose="02020603050405020304" pitchFamily="18" charset="0"/>
              </a:rPr>
              <a:t>- Совместное творчество «Нижний Новгород глазами детей». </a:t>
            </a:r>
          </a:p>
        </p:txBody>
      </p:sp>
    </p:spTree>
    <p:extLst>
      <p:ext uri="{BB962C8B-B14F-4D97-AF65-F5344CB8AC3E}">
        <p14:creationId xmlns:p14="http://schemas.microsoft.com/office/powerpoint/2010/main" val="729134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8B0B47-DFAE-7D08-1A98-182E9684BC74}"/>
              </a:ext>
            </a:extLst>
          </p:cNvPr>
          <p:cNvSpPr txBox="1"/>
          <p:nvPr/>
        </p:nvSpPr>
        <p:spPr>
          <a:xfrm>
            <a:off x="323528" y="0"/>
            <a:ext cx="8424936" cy="6980372"/>
          </a:xfrm>
          <a:prstGeom prst="rect">
            <a:avLst/>
          </a:prstGeom>
          <a:noFill/>
        </p:spPr>
        <p:txBody>
          <a:bodyPr wrap="square">
            <a:spAutoFit/>
          </a:bodyPr>
          <a:lstStyle/>
          <a:p>
            <a:pPr marL="0" indent="0" algn="ctr">
              <a:buNone/>
            </a:pPr>
            <a:r>
              <a:rPr lang="ru-RU" sz="4000" b="1" dirty="0">
                <a:solidFill>
                  <a:schemeClr val="accent1">
                    <a:lumMod val="50000"/>
                  </a:schemeClr>
                </a:solidFill>
                <a:latin typeface="Times New Roman" panose="02020603050405020304" pitchFamily="18" charset="0"/>
                <a:cs typeface="Times New Roman" panose="02020603050405020304" pitchFamily="18" charset="0"/>
              </a:rPr>
              <a:t>Актуальность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В 2021 году Нижний Новгород отмечает 800-летие со дня своего основания. Это знаковое событие не только для нашего города и Нижегородской области, но и для всей России.</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Многие жители неохотно интересуются историей своего города, его богатым прошлым. Музеи, выставки, городские экскурсии привлекательны, в большей степени, для туристов и гостей города, а для нижегородцев такой формат досуга, пока еще, не стал приоритетным. К сожалению, не все горожане ценят и уникальность Старого Нижнего, берегут его объекты культурного значения, памятники, знаковые места.</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Отношение к месту, в котором живешь, сродни, отношению с своему роду, предкам, старшему поколению. Очень печально, иногда, слышать от взрослых про Нижний Новгород , что это - "серый городишко" или что-то, в этом духе. Однако, радует, что взгляд нижегородцев на Нижний Новгород, благодаря писателям, краеведам, историкам, художникам, фотографам, видеооператорам, меняется. Люди гуманитарных профессий своим творчеством "раскрывают" истинное лицо города, показывая его грани, судьбоносные события, биографические факты.</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Привлечь внимание юных жителей и взрослых нижегородцев к изучению истории города, района или улицы, помочь им "влюбиться" в свой Нижний и гордится им, способствуя его развитию и сохранению особой самобытности - главные задачи данного проекта.</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Участвуя в культурно-познавательном проекте "Я открываю Нижний Новгород", школьники и члены их семей, педагоги, наставники смогут узнать о великом пути нашего города, самостоятельно "открыть" историю его «говорящих» зданий, памятников, храмов, улиц. Юные участники проекта и их родители научатся не только беречь исторические сокровища Нижнего, но и смогут оставить свой след в продвижении культурного наследия города и формировании его туристического образа.</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Предложенный проект поможет осознать нижегородцам, что только сами люди делают свои города великими или превращают их в «заброшенные» пространства.</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В преддверии празднования 800-летия Нижнего Новгорода актуальным становится лаконичный слоган социальной рекламы, посвященной "открытию" жителями своего города: "Знаешь - любишь, любишь - бережешь!"</a:t>
            </a:r>
          </a:p>
          <a:p>
            <a:pPr marL="0" indent="0" algn="ctr">
              <a:buNone/>
            </a:pPr>
            <a:endParaRPr lang="ru-RU" sz="1400" b="1" dirty="0">
              <a:solidFill>
                <a:schemeClr val="accent1">
                  <a:lumMod val="50000"/>
                </a:schemeClr>
              </a:solidFill>
              <a:latin typeface="Times New Roman" panose="02020603050405020304" pitchFamily="18" charset="0"/>
              <a:cs typeface="Times New Roman" panose="02020603050405020304" pitchFamily="18" charset="0"/>
            </a:endParaRPr>
          </a:p>
          <a:p>
            <a:pPr marL="0" indent="0">
              <a:buNone/>
            </a:pPr>
            <a:endParaRPr lang="ru-RU" sz="2400"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4110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39B882-3B81-1D8B-36D0-B7B1321BEE20}"/>
              </a:ext>
            </a:extLst>
          </p:cNvPr>
          <p:cNvSpPr txBox="1"/>
          <p:nvPr/>
        </p:nvSpPr>
        <p:spPr>
          <a:xfrm>
            <a:off x="467544" y="692696"/>
            <a:ext cx="8352928" cy="552458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ПАСПОРТ ПРОЕКТА </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ru-RU" sz="2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Наименование проекта: «Я – Нижегородец» </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ru-RU" sz="2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Вид проекта: </a:t>
            </a:r>
            <a:r>
              <a:rPr lang="ru-RU" sz="2400" dirty="0">
                <a:solidFill>
                  <a:schemeClr val="accent1">
                    <a:lumMod val="50000"/>
                  </a:schemeClr>
                </a:solidFill>
                <a:latin typeface="Times New Roman" panose="02020603050405020304" pitchFamily="18" charset="0"/>
                <a:cs typeface="Times New Roman" panose="02020603050405020304" pitchFamily="18" charset="0"/>
              </a:rPr>
              <a:t>п</a:t>
            </a:r>
            <a:r>
              <a:rPr kumimoji="0" lang="ru-RU" sz="2400" b="0"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ознавательно</a:t>
            </a:r>
            <a:r>
              <a:rPr kumimoji="0" lang="ru-RU" sz="2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речевой </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ru-RU" sz="2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Разработчики проекта: Савчук Н. В. , </a:t>
            </a:r>
            <a:r>
              <a:rPr kumimoji="0" lang="ru-RU" sz="2400" b="0"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Беловва</a:t>
            </a:r>
            <a:r>
              <a:rPr kumimoji="0" lang="ru-RU" sz="2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И.. А.</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ru-RU" sz="2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Срок реализации проекта</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kumimoji="0" lang="ru-RU" sz="2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краткосрочный</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ru-RU" sz="2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Участники проекта: </a:t>
            </a:r>
            <a:r>
              <a:rPr lang="ru-RU" sz="2400" dirty="0">
                <a:solidFill>
                  <a:schemeClr val="accent1">
                    <a:lumMod val="50000"/>
                  </a:schemeClr>
                </a:solidFill>
                <a:latin typeface="Times New Roman" panose="02020603050405020304" pitchFamily="18" charset="0"/>
                <a:cs typeface="Times New Roman" panose="02020603050405020304" pitchFamily="18" charset="0"/>
              </a:rPr>
              <a:t>в</a:t>
            </a:r>
            <a:r>
              <a:rPr kumimoji="0" lang="ru-RU" sz="2400" b="0"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оспитанники</a:t>
            </a:r>
            <a:r>
              <a:rPr kumimoji="0" lang="ru-RU" sz="2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средней группы, воспитатели, родители. </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ru-RU" sz="2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Результаты проекта: </a:t>
            </a:r>
            <a:r>
              <a:rPr lang="ru-RU" sz="2400" dirty="0">
                <a:solidFill>
                  <a:schemeClr val="accent1">
                    <a:lumMod val="50000"/>
                  </a:schemeClr>
                </a:solidFill>
                <a:latin typeface="Times New Roman" panose="02020603050405020304" pitchFamily="18" charset="0"/>
                <a:cs typeface="Times New Roman" panose="02020603050405020304" pitchFamily="18" charset="0"/>
              </a:rPr>
              <a:t>а</a:t>
            </a:r>
            <a:r>
              <a:rPr kumimoji="0" lang="ru-RU" sz="2400" b="0"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льбомы</a:t>
            </a:r>
            <a:r>
              <a:rPr kumimoji="0" lang="ru-RU" sz="2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детское творчество,  плакат, аппликация детей, выставка. </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ru-RU" sz="2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Ожидаемые результаты проекта: </a:t>
            </a:r>
            <a:r>
              <a:rPr lang="ru-RU" sz="2400" dirty="0">
                <a:solidFill>
                  <a:schemeClr val="accent1">
                    <a:lumMod val="50000"/>
                  </a:schemeClr>
                </a:solidFill>
                <a:latin typeface="Times New Roman" panose="02020603050405020304" pitchFamily="18" charset="0"/>
                <a:cs typeface="Times New Roman" panose="02020603050405020304" pitchFamily="18" charset="0"/>
              </a:rPr>
              <a:t>с</a:t>
            </a:r>
            <a:r>
              <a:rPr kumimoji="0" lang="ru-RU" sz="24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формировано представление о родном городе; знают название района в котором они живут, сформирован интерес к родному городу.</a:t>
            </a:r>
          </a:p>
        </p:txBody>
      </p:sp>
    </p:spTree>
    <p:extLst>
      <p:ext uri="{BB962C8B-B14F-4D97-AF65-F5344CB8AC3E}">
        <p14:creationId xmlns:p14="http://schemas.microsoft.com/office/powerpoint/2010/main" val="2074771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5D1F75-D920-47A9-AF50-4DAA44083EDD}"/>
              </a:ext>
            </a:extLst>
          </p:cNvPr>
          <p:cNvSpPr txBox="1"/>
          <p:nvPr/>
        </p:nvSpPr>
        <p:spPr>
          <a:xfrm>
            <a:off x="323528" y="332656"/>
            <a:ext cx="8712968" cy="5016758"/>
          </a:xfrm>
          <a:prstGeom prst="rect">
            <a:avLst/>
          </a:prstGeom>
          <a:noFill/>
        </p:spPr>
        <p:txBody>
          <a:bodyPr wrap="square">
            <a:spAutoFit/>
          </a:bodyPr>
          <a:lstStyle/>
          <a:p>
            <a:r>
              <a:rPr lang="ru-RU" sz="1600" b="1" dirty="0">
                <a:solidFill>
                  <a:schemeClr val="accent1">
                    <a:lumMod val="50000"/>
                  </a:schemeClr>
                </a:solidFill>
                <a:latin typeface="Times New Roman" panose="02020603050405020304" pitchFamily="18" charset="0"/>
                <a:cs typeface="Times New Roman" panose="02020603050405020304" pitchFamily="18" charset="0"/>
              </a:rPr>
              <a:t>Цель Проекта: </a:t>
            </a:r>
            <a:r>
              <a:rPr lang="ru-RU" sz="1600" dirty="0">
                <a:solidFill>
                  <a:schemeClr val="accent1">
                    <a:lumMod val="50000"/>
                  </a:schemeClr>
                </a:solidFill>
                <a:latin typeface="Times New Roman" panose="02020603050405020304" pitchFamily="18" charset="0"/>
                <a:cs typeface="Times New Roman" panose="02020603050405020304" pitchFamily="18" charset="0"/>
              </a:rPr>
              <a:t>— изучение (ознакомление) воспитанниками  и членами их семей достопримечательностями Нижнего Новгорода на разных этапах его развития, знание основных событий и людей, демонстрация участниками Проекта своих знаний во всевозможных творческих формах.</a:t>
            </a:r>
          </a:p>
          <a:p>
            <a:endParaRPr lang="ru-RU" sz="1600" dirty="0">
              <a:solidFill>
                <a:schemeClr val="accent1">
                  <a:lumMod val="50000"/>
                </a:schemeClr>
              </a:solidFill>
              <a:latin typeface="Times New Roman" panose="02020603050405020304" pitchFamily="18" charset="0"/>
              <a:cs typeface="Times New Roman" panose="02020603050405020304" pitchFamily="18" charset="0"/>
            </a:endParaRPr>
          </a:p>
          <a:p>
            <a:r>
              <a:rPr lang="ru-RU" sz="1600" b="1" dirty="0">
                <a:solidFill>
                  <a:schemeClr val="accent1">
                    <a:lumMod val="50000"/>
                  </a:schemeClr>
                </a:solidFill>
                <a:latin typeface="Times New Roman" panose="02020603050405020304" pitchFamily="18" charset="0"/>
                <a:cs typeface="Times New Roman" panose="02020603050405020304" pitchFamily="18" charset="0"/>
              </a:rPr>
              <a:t>Основные задачи Проекта:</a:t>
            </a:r>
          </a:p>
          <a:p>
            <a:r>
              <a:rPr lang="ru-RU" sz="1600" dirty="0">
                <a:solidFill>
                  <a:schemeClr val="accent1">
                    <a:lumMod val="50000"/>
                  </a:schemeClr>
                </a:solidFill>
                <a:latin typeface="Times New Roman" panose="02020603050405020304" pitchFamily="18" charset="0"/>
                <a:cs typeface="Times New Roman" panose="02020603050405020304" pitchFamily="18" charset="0"/>
              </a:rPr>
              <a:t>— Мотивация воспитанников и членов их семей на широкую вовлеченность в работу по</a:t>
            </a:r>
          </a:p>
          <a:p>
            <a:r>
              <a:rPr lang="ru-RU" sz="1600" dirty="0">
                <a:solidFill>
                  <a:schemeClr val="accent1">
                    <a:lumMod val="50000"/>
                  </a:schemeClr>
                </a:solidFill>
                <a:latin typeface="Times New Roman" panose="02020603050405020304" pitchFamily="18" charset="0"/>
                <a:cs typeface="Times New Roman" panose="02020603050405020304" pitchFamily="18" charset="0"/>
              </a:rPr>
              <a:t>Проекту, как доступной форме участия в подготовке к празднованию 800-летия образования</a:t>
            </a:r>
          </a:p>
          <a:p>
            <a:r>
              <a:rPr lang="ru-RU" sz="1600" dirty="0">
                <a:solidFill>
                  <a:schemeClr val="accent1">
                    <a:lumMod val="50000"/>
                  </a:schemeClr>
                </a:solidFill>
                <a:latin typeface="Times New Roman" panose="02020603050405020304" pitchFamily="18" charset="0"/>
                <a:cs typeface="Times New Roman" panose="02020603050405020304" pitchFamily="18" charset="0"/>
              </a:rPr>
              <a:t>Нижнего Новгорода.</a:t>
            </a:r>
          </a:p>
          <a:p>
            <a:r>
              <a:rPr lang="ru-RU" sz="1600" dirty="0">
                <a:solidFill>
                  <a:schemeClr val="accent1">
                    <a:lumMod val="50000"/>
                  </a:schemeClr>
                </a:solidFill>
                <a:latin typeface="Times New Roman" panose="02020603050405020304" pitchFamily="18" charset="0"/>
                <a:cs typeface="Times New Roman" panose="02020603050405020304" pitchFamily="18" charset="0"/>
              </a:rPr>
              <a:t>— Формирование чувства гордости за город, в котором живет воспитанники и его семья.</a:t>
            </a:r>
          </a:p>
          <a:p>
            <a:r>
              <a:rPr lang="ru-RU" sz="1600" dirty="0">
                <a:solidFill>
                  <a:schemeClr val="accent1">
                    <a:lumMod val="50000"/>
                  </a:schemeClr>
                </a:solidFill>
                <a:latin typeface="Times New Roman" panose="02020603050405020304" pitchFamily="18" charset="0"/>
                <a:cs typeface="Times New Roman" panose="02020603050405020304" pitchFamily="18" charset="0"/>
              </a:rPr>
              <a:t>— Подготовка  материалов для  изучения участниками Проекта исторического прошлого Нижнего Новгорода.</a:t>
            </a:r>
          </a:p>
          <a:p>
            <a:r>
              <a:rPr lang="ru-RU" sz="1600" dirty="0">
                <a:solidFill>
                  <a:schemeClr val="accent1">
                    <a:lumMod val="50000"/>
                  </a:schemeClr>
                </a:solidFill>
                <a:latin typeface="Times New Roman" panose="02020603050405020304" pitchFamily="18" charset="0"/>
                <a:cs typeface="Times New Roman" panose="02020603050405020304" pitchFamily="18" charset="0"/>
              </a:rPr>
              <a:t>— Повышение уровня знаний учащихся и их родителей об истории города, его культурном</a:t>
            </a:r>
          </a:p>
          <a:p>
            <a:r>
              <a:rPr lang="ru-RU" sz="1600" dirty="0">
                <a:solidFill>
                  <a:schemeClr val="accent1">
                    <a:lumMod val="50000"/>
                  </a:schemeClr>
                </a:solidFill>
                <a:latin typeface="Times New Roman" panose="02020603050405020304" pitchFamily="18" charset="0"/>
                <a:cs typeface="Times New Roman" panose="02020603050405020304" pitchFamily="18" charset="0"/>
              </a:rPr>
              <a:t>наследии, значимых событиях прошлого и жизни замечательных людей, через участие в</a:t>
            </a:r>
          </a:p>
          <a:p>
            <a:r>
              <a:rPr lang="ru-RU" sz="1600" dirty="0">
                <a:solidFill>
                  <a:schemeClr val="accent1">
                    <a:lumMod val="50000"/>
                  </a:schemeClr>
                </a:solidFill>
                <a:latin typeface="Times New Roman" panose="02020603050405020304" pitchFamily="18" charset="0"/>
                <a:cs typeface="Times New Roman" panose="02020603050405020304" pitchFamily="18" charset="0"/>
              </a:rPr>
              <a:t>Проектных линиях и творческих Конкурсах.</a:t>
            </a:r>
          </a:p>
          <a:p>
            <a:r>
              <a:rPr lang="ru-RU" sz="1600" dirty="0">
                <a:solidFill>
                  <a:schemeClr val="accent1">
                    <a:lumMod val="50000"/>
                  </a:schemeClr>
                </a:solidFill>
                <a:latin typeface="Times New Roman" panose="02020603050405020304" pitchFamily="18" charset="0"/>
                <a:cs typeface="Times New Roman" panose="02020603050405020304" pitchFamily="18" charset="0"/>
              </a:rPr>
              <a:t>— Вовлечение не менее 30% воспитанников и членов семей в реализацию Проекта, формирование позитивного отношения родителей к  получению детьми  дополнительных знаний о городе.</a:t>
            </a:r>
          </a:p>
          <a:p>
            <a:r>
              <a:rPr lang="ru-RU" sz="1600" dirty="0">
                <a:solidFill>
                  <a:schemeClr val="accent1">
                    <a:lumMod val="50000"/>
                  </a:schemeClr>
                </a:solidFill>
                <a:latin typeface="Times New Roman" panose="02020603050405020304" pitchFamily="18" charset="0"/>
                <a:cs typeface="Times New Roman" panose="02020603050405020304" pitchFamily="18" charset="0"/>
              </a:rPr>
              <a:t>- Вовлечь родителей в совместную с детьми деятельность.</a:t>
            </a:r>
          </a:p>
          <a:p>
            <a:r>
              <a:rPr lang="ru-RU" sz="1600" dirty="0">
                <a:solidFill>
                  <a:schemeClr val="accent1">
                    <a:lumMod val="50000"/>
                  </a:schemeClr>
                </a:solidFill>
                <a:latin typeface="Times New Roman" panose="02020603050405020304" pitchFamily="18" charset="0"/>
                <a:cs typeface="Times New Roman" panose="02020603050405020304" pitchFamily="18" charset="0"/>
              </a:rPr>
              <a:t>Проектная линия «Моя семья в истории Нижнего Новгорода»</a:t>
            </a:r>
          </a:p>
        </p:txBody>
      </p:sp>
    </p:spTree>
    <p:extLst>
      <p:ext uri="{BB962C8B-B14F-4D97-AF65-F5344CB8AC3E}">
        <p14:creationId xmlns:p14="http://schemas.microsoft.com/office/powerpoint/2010/main" val="684215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3" y="322492"/>
            <a:ext cx="4176464" cy="2399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5784" y="116631"/>
            <a:ext cx="2475619" cy="223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6256" y="4005064"/>
            <a:ext cx="2189163"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4405064"/>
            <a:ext cx="3346450"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5896" y="4226271"/>
            <a:ext cx="2609850" cy="246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descr="C:\Users\Игорь\Desktop\фото2022 работа\Screenshot_20230219-180743_VK.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846" t="32062" b="32223"/>
          <a:stretch/>
        </p:blipFill>
        <p:spPr bwMode="auto">
          <a:xfrm>
            <a:off x="4387707" y="1916832"/>
            <a:ext cx="2344533" cy="2233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07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2822693" cy="2115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332656"/>
            <a:ext cx="3187700" cy="221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4403377"/>
            <a:ext cx="4267200" cy="223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640" y="2329074"/>
            <a:ext cx="2792413" cy="209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8064" y="3140968"/>
            <a:ext cx="3243263" cy="325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7001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383" y="114334"/>
            <a:ext cx="2523963" cy="2761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6800" y="260648"/>
            <a:ext cx="2792413" cy="209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1" y="4582808"/>
            <a:ext cx="2779713" cy="208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6800" y="4592417"/>
            <a:ext cx="2859087" cy="214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75654" y="114334"/>
            <a:ext cx="3151187" cy="236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7864" y="4233450"/>
            <a:ext cx="2541587"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8"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39903" y="2494719"/>
            <a:ext cx="2713307" cy="1999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4903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260648"/>
            <a:ext cx="3261643" cy="2450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116632"/>
            <a:ext cx="2822575" cy="2560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7" y="3304803"/>
            <a:ext cx="2030413" cy="259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3970" y="4670588"/>
            <a:ext cx="2755900"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3311" y="2780928"/>
            <a:ext cx="3249613"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descr="C:\Users\Игорь\Desktop\фото2022 работа\Screenshot_20230219-180749_VK.jpg"/>
          <p:cNvPicPr>
            <a:picLocks noChangeAspect="1" noChangeArrowheads="1"/>
          </p:cNvPicPr>
          <p:nvPr/>
        </p:nvPicPr>
        <p:blipFill rotWithShape="1">
          <a:blip r:embed="rId7">
            <a:extLst>
              <a:ext uri="{28A0092B-C50C-407E-A947-70E740481C1C}">
                <a14:useLocalDpi xmlns:a14="http://schemas.microsoft.com/office/drawing/2010/main" val="0"/>
              </a:ext>
            </a:extLst>
          </a:blip>
          <a:srcRect t="25714" b="50000"/>
          <a:stretch/>
        </p:blipFill>
        <p:spPr bwMode="auto">
          <a:xfrm>
            <a:off x="5364088" y="4871293"/>
            <a:ext cx="3248526" cy="1665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9932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Игорь\Desktop\фото2022 работа\Screenshot_20230219-180142_VK.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386" b="9571"/>
          <a:stretch/>
        </p:blipFill>
        <p:spPr bwMode="auto">
          <a:xfrm>
            <a:off x="251520" y="159364"/>
            <a:ext cx="1584885" cy="2543924"/>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Игорь\Desktop\фото2022 работа\Screenshot_20230219-180208_VK.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841" b="8412"/>
          <a:stretch/>
        </p:blipFill>
        <p:spPr bwMode="auto">
          <a:xfrm>
            <a:off x="2017784" y="159363"/>
            <a:ext cx="1474097" cy="254392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Игорь\Desktop\фото2022 работа\Screenshot_20230219-180212_VK.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731" b="7936"/>
          <a:stretch/>
        </p:blipFill>
        <p:spPr bwMode="auto">
          <a:xfrm>
            <a:off x="5508104" y="142731"/>
            <a:ext cx="1433562" cy="2522007"/>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C:\Users\Игорь\Desktop\фото2022 работа\Screenshot_20230219-180217_VK.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9048" b="12698"/>
          <a:stretch/>
        </p:blipFill>
        <p:spPr bwMode="auto">
          <a:xfrm>
            <a:off x="3721376" y="197500"/>
            <a:ext cx="1516795" cy="2505787"/>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Игорь\Desktop\фото2022 работа\Screenshot_20230219-180222_VK.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7619" b="15714"/>
          <a:stretch/>
        </p:blipFill>
        <p:spPr bwMode="auto">
          <a:xfrm>
            <a:off x="7164288" y="120827"/>
            <a:ext cx="1862285" cy="2620994"/>
          </a:xfrm>
          <a:prstGeom prst="rect">
            <a:avLst/>
          </a:prstGeom>
          <a:noFill/>
          <a:extLst>
            <a:ext uri="{909E8E84-426E-40DD-AFC4-6F175D3DCCD1}">
              <a14:hiddenFill xmlns:a14="http://schemas.microsoft.com/office/drawing/2010/main">
                <a:solidFill>
                  <a:srgbClr val="FFFFFF"/>
                </a:solidFill>
              </a14:hiddenFill>
            </a:ext>
          </a:extLst>
        </p:spPr>
      </p:pic>
      <p:pic>
        <p:nvPicPr>
          <p:cNvPr id="7175" name="Picture 7" descr="C:\Users\Игорь\Desktop\фото2022 работа\Screenshot_20230219-180229_VK.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38856" r="25873" b="14126"/>
          <a:stretch/>
        </p:blipFill>
        <p:spPr bwMode="auto">
          <a:xfrm>
            <a:off x="423699" y="3078260"/>
            <a:ext cx="1807610" cy="2420446"/>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Игорь\Desktop\фото2022 работа\Screenshot_20230219-180351_VK.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8783" t="34286" r="18836" b="16984"/>
          <a:stretch/>
        </p:blipFill>
        <p:spPr bwMode="auto">
          <a:xfrm>
            <a:off x="2411761" y="3026711"/>
            <a:ext cx="1745323" cy="2480622"/>
          </a:xfrm>
          <a:prstGeom prst="rect">
            <a:avLst/>
          </a:prstGeom>
          <a:noFill/>
          <a:extLst>
            <a:ext uri="{909E8E84-426E-40DD-AFC4-6F175D3DCCD1}">
              <a14:hiddenFill xmlns:a14="http://schemas.microsoft.com/office/drawing/2010/main">
                <a:solidFill>
                  <a:srgbClr val="FFFFFF"/>
                </a:solidFill>
              </a14:hiddenFill>
            </a:ext>
          </a:extLst>
        </p:spPr>
      </p:pic>
      <p:pic>
        <p:nvPicPr>
          <p:cNvPr id="7177" name="Picture 9" descr="C:\Users\Игорь\Desktop\фото2022 работа\Screenshot_20230219-180405_VK.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1149" b="9682"/>
          <a:stretch/>
        </p:blipFill>
        <p:spPr bwMode="auto">
          <a:xfrm>
            <a:off x="4517988" y="2995887"/>
            <a:ext cx="1706897" cy="2492454"/>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C:\Users\Игорь\Desktop\фото2022 работа\Screenshot_20230219-180456_VK.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8554" t="35555" r="5432" b="15873"/>
          <a:stretch/>
        </p:blipFill>
        <p:spPr bwMode="auto">
          <a:xfrm>
            <a:off x="6732240" y="2943001"/>
            <a:ext cx="1632791" cy="2536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45315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TotalTime>
  <Words>775</Words>
  <Application>Microsoft Office PowerPoint</Application>
  <PresentationFormat>Экран (4:3)</PresentationFormat>
  <Paragraphs>51</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Calibri</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Игорь</dc:creator>
  <cp:lastModifiedBy>starshvosp ssnn</cp:lastModifiedBy>
  <cp:revision>16</cp:revision>
  <dcterms:created xsi:type="dcterms:W3CDTF">2007-03-28T21:10:22Z</dcterms:created>
  <dcterms:modified xsi:type="dcterms:W3CDTF">2024-01-23T06:49:45Z</dcterms:modified>
</cp:coreProperties>
</file>