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61" r:id="rId3"/>
    <p:sldId id="265" r:id="rId4"/>
    <p:sldId id="266" r:id="rId5"/>
    <p:sldId id="268" r:id="rId6"/>
    <p:sldId id="283" r:id="rId7"/>
    <p:sldId id="269" r:id="rId8"/>
    <p:sldId id="282" r:id="rId9"/>
    <p:sldId id="270" r:id="rId10"/>
    <p:sldId id="281" r:id="rId11"/>
    <p:sldId id="271" r:id="rId12"/>
    <p:sldId id="272" r:id="rId13"/>
    <p:sldId id="273" r:id="rId14"/>
    <p:sldId id="284" r:id="rId15"/>
    <p:sldId id="275" r:id="rId16"/>
    <p:sldId id="276" r:id="rId17"/>
    <p:sldId id="28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37583-D4FB-4CAC-9E73-41904ABB96BA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1FD5D3-19E9-47D0-9554-C2DED3A1AA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489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FD5D3-19E9-47D0-9554-C2DED3A1AAF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350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10" Type="http://schemas.openxmlformats.org/officeDocument/2006/relationships/image" Target="../media/image59.jpeg"/><Relationship Id="rId4" Type="http://schemas.openxmlformats.org/officeDocument/2006/relationships/image" Target="../media/image54.png"/><Relationship Id="rId9" Type="http://schemas.openxmlformats.org/officeDocument/2006/relationships/image" Target="../media/image5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2.jpeg"/><Relationship Id="rId7" Type="http://schemas.openxmlformats.org/officeDocument/2006/relationships/image" Target="../media/image6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6.png"/><Relationship Id="rId7" Type="http://schemas.microsoft.com/office/2007/relationships/hdphoto" Target="../media/hdphoto7.wdp"/><Relationship Id="rId12" Type="http://schemas.openxmlformats.org/officeDocument/2006/relationships/image" Target="../media/image7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11" Type="http://schemas.openxmlformats.org/officeDocument/2006/relationships/image" Target="../media/image70.jpeg"/><Relationship Id="rId5" Type="http://schemas.microsoft.com/office/2007/relationships/hdphoto" Target="../media/hdphoto6.wdp"/><Relationship Id="rId10" Type="http://schemas.openxmlformats.org/officeDocument/2006/relationships/image" Target="../media/image2.jpeg"/><Relationship Id="rId4" Type="http://schemas.openxmlformats.org/officeDocument/2006/relationships/image" Target="../media/image67.jpeg"/><Relationship Id="rId9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openxmlformats.org/officeDocument/2006/relationships/image" Target="../media/image77.jpeg"/><Relationship Id="rId3" Type="http://schemas.openxmlformats.org/officeDocument/2006/relationships/image" Target="../media/image6.jpeg"/><Relationship Id="rId7" Type="http://schemas.openxmlformats.org/officeDocument/2006/relationships/image" Target="../media/image73.jpeg"/><Relationship Id="rId12" Type="http://schemas.microsoft.com/office/2007/relationships/hdphoto" Target="../media/hdphoto1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11" Type="http://schemas.openxmlformats.org/officeDocument/2006/relationships/image" Target="../media/image76.jpeg"/><Relationship Id="rId5" Type="http://schemas.microsoft.com/office/2007/relationships/hdphoto" Target="../media/hdphoto9.wdp"/><Relationship Id="rId10" Type="http://schemas.openxmlformats.org/officeDocument/2006/relationships/image" Target="../media/image75.jpeg"/><Relationship Id="rId4" Type="http://schemas.openxmlformats.org/officeDocument/2006/relationships/image" Target="../media/image72.jpeg"/><Relationship Id="rId9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2.jpeg"/><Relationship Id="rId7" Type="http://schemas.openxmlformats.org/officeDocument/2006/relationships/image" Target="../media/image8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png"/><Relationship Id="rId9" Type="http://schemas.openxmlformats.org/officeDocument/2006/relationships/image" Target="../media/image8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&#1082;&#1088;&#1090;&#1086;&#1090;&#1077;&#1082;&#1072;%20&#1080;&#1075;&#1088;.docx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7.png"/><Relationship Id="rId7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jpeg"/><Relationship Id="rId4" Type="http://schemas.microsoft.com/office/2007/relationships/hdphoto" Target="../media/hdphoto1.wdp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jpeg"/><Relationship Id="rId7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png"/><Relationship Id="rId7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.jpe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7.jpeg"/><Relationship Id="rId5" Type="http://schemas.openxmlformats.org/officeDocument/2006/relationships/image" Target="../media/image32.png"/><Relationship Id="rId10" Type="http://schemas.openxmlformats.org/officeDocument/2006/relationships/image" Target="../media/image36.jpe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microsoft.com/office/2007/relationships/hdphoto" Target="../media/hdphoto5.wdp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2.jpeg"/><Relationship Id="rId7" Type="http://schemas.openxmlformats.org/officeDocument/2006/relationships/image" Target="../media/image5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323528" y="1505081"/>
            <a:ext cx="7816382" cy="221337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1905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проекта:</a:t>
            </a:r>
          </a:p>
          <a:p>
            <a:pPr algn="ctr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«Формирование представлений о малой родине у детей старшего дошкольного возраста в процессе приобщения к истории и культуре Нижнего Новгорода» </a:t>
            </a:r>
          </a:p>
        </p:txBody>
      </p:sp>
      <p:pic>
        <p:nvPicPr>
          <p:cNvPr id="5" name="Рисунок 4" descr="imgs_touch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51" y="3686645"/>
            <a:ext cx="4071966" cy="2694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551290" y="5978667"/>
            <a:ext cx="4489006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Сарина Ольга Владимировна - воспитатель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4" descr="http://www.playcast.ru/uploads/2016/05/25/18774656.png"/>
          <p:cNvPicPr>
            <a:picLocks noChangeAspect="1" noChangeArrowheads="1"/>
          </p:cNvPicPr>
          <p:nvPr/>
        </p:nvPicPr>
        <p:blipFill>
          <a:blip r:embed="rId5" cstate="print"/>
          <a:srcRect r="1966" b="10540"/>
          <a:stretch>
            <a:fillRect/>
          </a:stretch>
        </p:blipFill>
        <p:spPr bwMode="auto">
          <a:xfrm rot="13245041" flipV="1">
            <a:off x="7468275" y="189769"/>
            <a:ext cx="2013256" cy="2087012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982" y="3699606"/>
            <a:ext cx="3210800" cy="213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с двумя скругленными противолежащими углами 4">
            <a:extLst>
              <a:ext uri="{FF2B5EF4-FFF2-40B4-BE49-F238E27FC236}">
                <a16:creationId xmlns:a16="http://schemas.microsoft.com/office/drawing/2014/main" id="{8DF5505F-319E-AE3E-5217-52065F936F4B}"/>
              </a:ext>
            </a:extLst>
          </p:cNvPr>
          <p:cNvSpPr/>
          <p:nvPr/>
        </p:nvSpPr>
        <p:spPr>
          <a:xfrm>
            <a:off x="179512" y="281049"/>
            <a:ext cx="7632848" cy="919401"/>
          </a:xfrm>
          <a:prstGeom prst="round2DiagRect">
            <a:avLst/>
          </a:prstGeom>
          <a:blipFill>
            <a:blip r:embed="rId3"/>
            <a:tile tx="0" ty="0" sx="100000" sy="100000" flip="none" algn="tl"/>
          </a:blipFill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ЧДОУ РО "НЕРПЦ (МП)" </a:t>
            </a:r>
          </a:p>
          <a:p>
            <a:pPr algn="ctr"/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"Православный детский сад во имя Преподобного Серафима Саровского</a:t>
            </a:r>
          </a:p>
          <a:p>
            <a:pPr algn="ctr"/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Нижнего Новгорода</a:t>
            </a:r>
          </a:p>
        </p:txBody>
      </p:sp>
    </p:spTree>
    <p:extLst>
      <p:ext uri="{BB962C8B-B14F-4D97-AF65-F5344CB8AC3E}">
        <p14:creationId xmlns:p14="http://schemas.microsoft.com/office/powerpoint/2010/main" val="2168201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6" descr="F:\для презентации\ФОТО ПРЕЗ\IMG_20181119_0956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47"/>
          <a:stretch>
            <a:fillRect/>
          </a:stretch>
        </p:blipFill>
        <p:spPr bwMode="auto">
          <a:xfrm>
            <a:off x="2571736" y="214290"/>
            <a:ext cx="2448272" cy="2508913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57" y="116632"/>
            <a:ext cx="2386933" cy="2304256"/>
          </a:xfrm>
          <a:prstGeom prst="rect">
            <a:avLst/>
          </a:prstGeom>
          <a:noFill/>
          <a:ln>
            <a:solidFill>
              <a:srgbClr val="00B05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5" descr="F:\для презентации\ФОТО ПРЕЗ\IMG_20181122_1604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71"/>
          <a:stretch>
            <a:fillRect/>
          </a:stretch>
        </p:blipFill>
        <p:spPr bwMode="auto">
          <a:xfrm>
            <a:off x="2571736" y="4006634"/>
            <a:ext cx="2208710" cy="1969691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4" descr="F:\для презентации\ФОТО ПРЕЗ\IMG_20181122_1613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73" y="3521835"/>
            <a:ext cx="1963546" cy="2698927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3714752"/>
            <a:ext cx="3785909" cy="2795025"/>
          </a:xfrm>
          <a:prstGeom prst="rect">
            <a:avLst/>
          </a:prstGeom>
          <a:noFill/>
          <a:ln>
            <a:solidFill>
              <a:srgbClr val="00B05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908552" y="6390039"/>
            <a:ext cx="2637069" cy="33855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Праздник «Город мастеров»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35846" y="6357773"/>
            <a:ext cx="2006511" cy="33855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Дидактические игры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7647" y="2657456"/>
            <a:ext cx="2438809" cy="584775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Рисование «Семёновская 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Матрешка»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766423" y="2909169"/>
            <a:ext cx="2112631" cy="33855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Рисование «Хохлома»</a:t>
            </a:r>
          </a:p>
        </p:txBody>
      </p:sp>
      <p:pic>
        <p:nvPicPr>
          <p:cNvPr id="18" name="Рисунок 1" descr="F:\для презентации\ФОТО ПРЕЗ\IMG_20181123_10064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3504" y="214290"/>
            <a:ext cx="2428892" cy="223219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9" name="Рисунок 2" descr="F:\для презентации\ФОТО ПРЕЗ\IMG_20181123_10013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6578" y="1500174"/>
            <a:ext cx="2071702" cy="193341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5357818" y="3214686"/>
            <a:ext cx="2607637" cy="33855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Лепка «Городецкие узоры »</a:t>
            </a:r>
          </a:p>
        </p:txBody>
      </p:sp>
    </p:spTree>
    <p:extLst>
      <p:ext uri="{BB962C8B-B14F-4D97-AF65-F5344CB8AC3E}">
        <p14:creationId xmlns:p14="http://schemas.microsoft.com/office/powerpoint/2010/main" val="553068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058" y="247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1640" y="168395"/>
            <a:ext cx="676875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i="1" dirty="0"/>
              <a:t>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Основной  этап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блок «История защиты Отечества »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49731" y="3429247"/>
            <a:ext cx="3384376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Экскурсия в музей боевой 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славы в школе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149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31"/>
          <a:stretch/>
        </p:blipFill>
        <p:spPr bwMode="auto">
          <a:xfrm>
            <a:off x="6397762" y="948742"/>
            <a:ext cx="2206685" cy="231616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1040" y="3264904"/>
            <a:ext cx="4888159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Посещение патриотических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утренников в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библиотеке им. Е Никонова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01" y="1001560"/>
            <a:ext cx="3096344" cy="2049327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153" y="984164"/>
            <a:ext cx="2795190" cy="2084121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81040" y="6321114"/>
            <a:ext cx="2607765" cy="33855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Встреча с ветеранами ВОВ </a:t>
            </a: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811" y="4153433"/>
            <a:ext cx="2776849" cy="228187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 descr="P:\сарина 123\сарина\IMG-1f621e50986a756e413218ad53eea3b8-V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6"/>
          <a:stretch/>
        </p:blipFill>
        <p:spPr bwMode="auto">
          <a:xfrm>
            <a:off x="123400" y="4153433"/>
            <a:ext cx="3089149" cy="2011871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P:\сарина 123\сарина\IMG-94c281687350c1ca011f5f314c1f89a6-V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671" y="4183866"/>
            <a:ext cx="2634658" cy="1768858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529878" y="6519446"/>
            <a:ext cx="4544064" cy="33855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Оформление газеты «Наши бабушки и дедушки» </a:t>
            </a:r>
          </a:p>
        </p:txBody>
      </p:sp>
    </p:spTree>
    <p:extLst>
      <p:ext uri="{BB962C8B-B14F-4D97-AF65-F5344CB8AC3E}">
        <p14:creationId xmlns:p14="http://schemas.microsoft.com/office/powerpoint/2010/main" val="195726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39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932" y="3425395"/>
            <a:ext cx="3071185" cy="218133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P:\сарина 123\сарина\IMG-0016accd391ec35822808c5fd8248fa9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469" y="234084"/>
            <a:ext cx="2512866" cy="2690670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P:\сарина 123\сарина\IMG-6e8618571eccb98d6f5f07076d49efbb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0075" y="193519"/>
            <a:ext cx="2690669" cy="2771800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P:\сарина 123\сарина\IMG-0cd9a55719f27c7cae50cd772f849505-V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34084"/>
            <a:ext cx="2664296" cy="2580941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43608" y="3076451"/>
            <a:ext cx="3065647" cy="338554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Конструирование «Голубь мира»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4129" y="6111681"/>
            <a:ext cx="2322559" cy="584775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Оформление выставки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«Вечная память героям»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894491" y="2923807"/>
            <a:ext cx="2511650" cy="338554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Конструирование «Танки»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64365" y="5819294"/>
            <a:ext cx="1881734" cy="584775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Возложение цветов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к вечному огню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47" y="3530262"/>
            <a:ext cx="3291137" cy="2491025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5" b="10205"/>
          <a:stretch/>
        </p:blipFill>
        <p:spPr bwMode="auto">
          <a:xfrm>
            <a:off x="3556000" y="3425395"/>
            <a:ext cx="2458932" cy="287380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949211" y="6372039"/>
            <a:ext cx="1669303" cy="338554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Игры с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лэпбуком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958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83326" y="489407"/>
            <a:ext cx="3437466" cy="2578100"/>
          </a:xfrm>
          <a:prstGeom prst="rect">
            <a:avLst/>
          </a:prstGeom>
          <a:noFill/>
          <a:ln w="63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83619" y="3183786"/>
            <a:ext cx="2851486" cy="830997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Выставка литературы на тему 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«Культурно- историческое 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</a:rPr>
              <a:t>наследие города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4215" y="0"/>
            <a:ext cx="784457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20040" lvl="0" indent="-320040" algn="ctr">
              <a:spcBef>
                <a:spcPct val="0"/>
              </a:spcBef>
              <a:buClr>
                <a:srgbClr val="EF9031">
                  <a:lumMod val="75000"/>
                </a:srgbClr>
              </a:buClr>
              <a:buSzPct val="128000"/>
              <a:defRPr/>
            </a:pPr>
            <a:r>
              <a:rPr lang="ru-RU" sz="1600" b="1" i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Сотрудничество с родителями (законными представителями) </a:t>
            </a:r>
          </a:p>
        </p:txBody>
      </p:sp>
      <p:pic>
        <p:nvPicPr>
          <p:cNvPr id="6" name="Рисунок 5" descr="C:\Users\MBDOU\Pictures\работа с социумом\день пож. чел\IMG_0688.JP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87" t="25007" b="4028"/>
          <a:stretch/>
        </p:blipFill>
        <p:spPr bwMode="auto">
          <a:xfrm>
            <a:off x="5686770" y="4092897"/>
            <a:ext cx="3245185" cy="2062397"/>
          </a:xfrm>
          <a:prstGeom prst="rect">
            <a:avLst/>
          </a:prstGeom>
          <a:noFill/>
          <a:ln w="6350">
            <a:solidFill>
              <a:srgbClr val="00B05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73654" y="6183012"/>
            <a:ext cx="2058302" cy="58477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Праздник «День пожилых  люде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й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" t="3444" r="6893" b="3613"/>
          <a:stretch/>
        </p:blipFill>
        <p:spPr bwMode="auto">
          <a:xfrm>
            <a:off x="78889" y="483727"/>
            <a:ext cx="2002972" cy="2901449"/>
          </a:xfrm>
          <a:prstGeom prst="rect">
            <a:avLst/>
          </a:prstGeom>
          <a:noFill/>
          <a:ln w="31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G:\Фотки\род\IMG_20181129_170747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84054" y="500631"/>
            <a:ext cx="2806700" cy="2071688"/>
          </a:xfrm>
          <a:prstGeom prst="rect">
            <a:avLst/>
          </a:prstGeom>
          <a:ln w="3175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7" descr="IMG_20171204_075434"/>
          <p:cNvPicPr>
            <a:picLocks noChangeAspect="1" noChangeArrowheads="1"/>
          </p:cNvPicPr>
          <p:nvPr/>
        </p:nvPicPr>
        <p:blipFill rotWithShape="1">
          <a:blip r:embed="rId11" cstate="print">
            <a:lum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2586" r="166"/>
          <a:stretch/>
        </p:blipFill>
        <p:spPr bwMode="auto">
          <a:xfrm>
            <a:off x="2684653" y="3277979"/>
            <a:ext cx="2806700" cy="2642383"/>
          </a:xfrm>
          <a:prstGeom prst="rect">
            <a:avLst/>
          </a:prstGeom>
          <a:ln w="635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8" descr="IMG_20171204_13020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255" y="3761586"/>
            <a:ext cx="2404278" cy="2393708"/>
          </a:xfrm>
          <a:prstGeom prst="rect">
            <a:avLst/>
          </a:prstGeom>
          <a:ln w="635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730049" y="2663888"/>
            <a:ext cx="2233497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Родительские собрания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3944" y="3306898"/>
            <a:ext cx="2444900" cy="58477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Праздник с участием пап 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«Защитники Родины»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033989" y="6183012"/>
            <a:ext cx="3820213" cy="58477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Консультация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«Знакомьте детей 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с героическим прошлым  Нижегородцев</a:t>
            </a:r>
            <a:r>
              <a:rPr lang="ru-RU" sz="1600" dirty="0">
                <a:latin typeface="Times New Roman"/>
                <a:ea typeface="Calibri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6297889"/>
            <a:ext cx="3053440" cy="52322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Оформление стенда : </a:t>
            </a:r>
          </a:p>
          <a:p>
            <a:pPr algn="ctr"/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«Моя родина – Нижний Новгород»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496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143240" y="113676"/>
            <a:ext cx="2586113" cy="40862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86182" y="3286124"/>
            <a:ext cx="2167581" cy="33855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Экскурсии по кремлю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714752"/>
            <a:ext cx="3097212" cy="235426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55407" y="6193475"/>
            <a:ext cx="2215991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Семейная выставка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коллекции  «Хохлома» </a:t>
            </a:r>
          </a:p>
        </p:txBody>
      </p:sp>
      <p:pic>
        <p:nvPicPr>
          <p:cNvPr id="8" name="Рисунок 8" descr="F:\для презентации\ФОТО ПРЕЗ\IMG_20181126_1623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360" y="3429000"/>
            <a:ext cx="2622640" cy="235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Users\МАРИНА\Desktop\Новая папка (4)\Марина\Дети\SAM_19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1" r="12247" b="18536"/>
          <a:stretch>
            <a:fillRect/>
          </a:stretch>
        </p:blipFill>
        <p:spPr bwMode="auto">
          <a:xfrm>
            <a:off x="3357554" y="3714752"/>
            <a:ext cx="2850274" cy="2299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643306" y="6072206"/>
            <a:ext cx="4572000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Сюжетно-ролевые игры, сочинение и обыгрывание сказок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86578" y="2928934"/>
            <a:ext cx="2035622" cy="33855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Коллаж «Моя улица»</a:t>
            </a:r>
          </a:p>
        </p:txBody>
      </p:sp>
      <p:pic>
        <p:nvPicPr>
          <p:cNvPr id="12" name="Рисунок 11" descr="IMG-6f0d1dcd21cc2e415b4933e5ec8665cb-V.jpg"/>
          <p:cNvPicPr>
            <a:picLocks noChangeAspect="1"/>
          </p:cNvPicPr>
          <p:nvPr/>
        </p:nvPicPr>
        <p:blipFill>
          <a:blip r:embed="rId7" cstate="print"/>
          <a:srcRect t="13541"/>
          <a:stretch>
            <a:fillRect/>
          </a:stretch>
        </p:blipFill>
        <p:spPr>
          <a:xfrm>
            <a:off x="3143240" y="642918"/>
            <a:ext cx="2214560" cy="2552903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3" name="Рисунок 12" descr="IMG-d80629cadd4691cd4621aa48f4a1480e-V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7158" y="0"/>
            <a:ext cx="2428892" cy="3238522"/>
          </a:xfrm>
          <a:prstGeom prst="rect">
            <a:avLst/>
          </a:prstGeom>
          <a:ln w="19050">
            <a:solidFill>
              <a:srgbClr val="92D05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0" y="2857496"/>
            <a:ext cx="2851935" cy="73866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Рассказ о маршруте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семейного похода выходного дня  </a:t>
            </a:r>
          </a:p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 городу </a:t>
            </a:r>
          </a:p>
        </p:txBody>
      </p:sp>
      <p:pic>
        <p:nvPicPr>
          <p:cNvPr id="15" name="Рисунок 14" descr="detsad-327383-1453656616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9322" y="571480"/>
            <a:ext cx="2986118" cy="2239589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91" y="0"/>
            <a:ext cx="9144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159473"/>
            <a:ext cx="8280920" cy="7150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Результативность профессиональной педагогической деятельности и достигнутые эффект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4887" y="980728"/>
            <a:ext cx="8352928" cy="56897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узнали о прошлом, о достопримечательностях, своего района, города;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детей расширился круг представлений об исторических и культурных ценностях города, о его  промыслах промышленности, архитектуре;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познакомились с символикой города. Узнали о героическом прошлом нижегородцев;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детей повысился интерес к истории и города, к творчеству, обычаям, традициям, что отразилось в детском творчестве: рисунках, поделках, рассказах, играх;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детей  сформировалось   уважение  и гордость к своим землякам;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и родители с удовольствием участвуют в подготовке и проведении проектов, праздников и развлечений;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Пополнена развивающая предметно пространственная среда группы;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Родители – активные участники образовательного процесса ДОО.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ru-RU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5" name="Picture 24" descr="http://www.playcast.ru/uploads/2016/05/25/18774656.png"/>
          <p:cNvPicPr>
            <a:picLocks noChangeAspect="1" noChangeArrowheads="1"/>
          </p:cNvPicPr>
          <p:nvPr/>
        </p:nvPicPr>
        <p:blipFill>
          <a:blip r:embed="rId3" cstate="print"/>
          <a:srcRect r="1966" b="10540"/>
          <a:stretch>
            <a:fillRect/>
          </a:stretch>
        </p:blipFill>
        <p:spPr bwMode="auto">
          <a:xfrm rot="13245041" flipV="1">
            <a:off x="7468275" y="189769"/>
            <a:ext cx="2013256" cy="2087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875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121"/>
            <a:ext cx="9144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755576" y="88121"/>
            <a:ext cx="7272808" cy="71508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Диапазон личного вклада в развитие образования и степень его новизны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908720"/>
            <a:ext cx="8928992" cy="5965446"/>
          </a:xfrm>
          <a:prstGeom prst="roundRect">
            <a:avLst>
              <a:gd name="adj" fmla="val 10186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/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0" indent="-342900"/>
            <a:endParaRPr lang="ru-RU" b="1" kern="0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itchFamily="2" charset="2"/>
              <a:buChar char="q"/>
            </a:pP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Реализован перспективный   </a:t>
            </a: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план работы с воспитанниками и взаимодействия с родителями по ф</a:t>
            </a:r>
            <a:r>
              <a:rPr lang="ru-RU" kern="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ормированию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представлений о малой родине у детей старшего дошкольного возрастав процессе приобщения к истории и культуре Нижнего Новгорода ; </a:t>
            </a:r>
            <a:endParaRPr kumimoji="0" lang="ru-RU" sz="180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itchFamily="2" charset="2"/>
              <a:buChar char="q"/>
            </a:pP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Составлена  картотека </a:t>
            </a: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3" action="ppaction://hlinkfile"/>
              </a:rPr>
              <a:t>дидактических игр 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«Мой  </a:t>
            </a: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3" action="ppaction://hlinkfile"/>
              </a:rPr>
              <a:t>город»;</a:t>
            </a:r>
            <a:endParaRPr kumimoji="0" lang="ru-RU" sz="180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85750" lvl="0" indent="-285750">
              <a:buFont typeface="Wingdings" pitchFamily="2" charset="2"/>
              <a:buChar char="q"/>
            </a:pP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Созданы  мини – музеи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« Народные промыслы», «Народная кукла</a:t>
            </a: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»;</a:t>
            </a:r>
          </a:p>
          <a:p>
            <a:pPr marL="285750" lvl="0" indent="-285750">
              <a:buFont typeface="Wingdings" pitchFamily="2" charset="2"/>
              <a:buChar char="q"/>
            </a:pP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Реализован проект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«Нижегородские промыслы»;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Разработан цикл конспектов ООД и развлечений: «Нижегородская ярмарка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«Чьи имена носят наши улицы», «Достопримечательности моего района», «Путешествие по городу»; «День победы» «Город мастеров» </a:t>
            </a: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т. д;</a:t>
            </a:r>
          </a:p>
          <a:p>
            <a:pPr marL="285750" lvl="0" indent="-285750">
              <a:buFont typeface="Wingdings" pitchFamily="2" charset="2"/>
              <a:buChar char="q"/>
            </a:pP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Разработаны  викторины  «Знатоки Нижегородского края», «Символика России»;</a:t>
            </a:r>
            <a:endParaRPr kumimoji="0" lang="ru-RU" sz="180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itchFamily="2" charset="2"/>
              <a:buChar char="q"/>
            </a:pP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Оформлен тематические </a:t>
            </a:r>
            <a:r>
              <a:rPr kumimoji="0" lang="ru-RU" sz="1800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Лэпбуки</a:t>
            </a: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«Мой город-Нижний </a:t>
            </a: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Новгород», «Битва за Москву»; </a:t>
            </a:r>
          </a:p>
          <a:p>
            <a:pPr marL="285750" lvl="0" indent="-285750">
              <a:buFont typeface="Wingdings" pitchFamily="2" charset="2"/>
              <a:buChar char="q"/>
            </a:pP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Создана серия авторских дидактических игр и 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пособий: «Узнай  здание по картинке», «Московский район», «Узнай и назови знаменитых людей», «Чем прославились эти люди», лото «Промышленность Нижнего Новгорода», «Разложи правильно», «Городецкие узоры», «Продолжи орнамент»; лото, домино и </a:t>
            </a:r>
            <a:r>
              <a:rPr lang="ru-RU" kern="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«Народные промыслы» </a:t>
            </a: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и т. д;</a:t>
            </a:r>
          </a:p>
          <a:p>
            <a:pPr marL="285750" lvl="0" indent="-285750">
              <a:buFont typeface="Wingdings" pitchFamily="2" charset="2"/>
              <a:buChar char="q"/>
            </a:pP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Оформлен альбомы «Путешествия в прошлое Нижнего Новгорода», «Люди прославившие свой край », </a:t>
            </a:r>
            <a:r>
              <a:rPr lang="ru-RU" kern="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«Мой </a:t>
            </a: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Московский район », «Нижегородские </a:t>
            </a: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промыслы». </a:t>
            </a:r>
          </a:p>
          <a:p>
            <a:pPr marL="285750" lvl="0" indent="-285750">
              <a:buFont typeface="Wingdings" pitchFamily="2" charset="2"/>
              <a:buChar char="q"/>
            </a:pPr>
            <a:endParaRPr lang="ru-RU" kern="0" dirty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pic>
        <p:nvPicPr>
          <p:cNvPr id="5" name="Picture 24" descr="http://www.playcast.ru/uploads/2016/05/25/18774656.png"/>
          <p:cNvPicPr>
            <a:picLocks noChangeAspect="1" noChangeArrowheads="1"/>
          </p:cNvPicPr>
          <p:nvPr/>
        </p:nvPicPr>
        <p:blipFill>
          <a:blip r:embed="rId4" cstate="print"/>
          <a:srcRect r="1966" b="10540"/>
          <a:stretch>
            <a:fillRect/>
          </a:stretch>
        </p:blipFill>
        <p:spPr bwMode="auto">
          <a:xfrm rot="13245041" flipV="1">
            <a:off x="7468275" y="189769"/>
            <a:ext cx="2013256" cy="2087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3323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364069" y="127170"/>
            <a:ext cx="1505903" cy="40862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35794"/>
            <a:ext cx="9083857" cy="582287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закон от 29.12.2012 N 273-ФЗ.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ООП дошкольного образования МБДОУ «Детский сад № 93».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Алёшина Н. В. Патриотическое воспитание дошкольников. - М.: ЦГЛ, 2004. - 156 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Антонов Ю.Е, Левина Л.В. «Как научить детей любить Родину» М., 2003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Гризик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Т. Проект. Расскажем детям о войне. // Дошкольное воспитание 2014, №10, С. 10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Алябьева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Е.А. «Нравственно-этические беседы и игры с дошкольниками»: М., 2004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Зацепина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Н. Б. Дни воинской славы. Патриотическое воспитание дошкольников, М.: Мозаика-Синтез, 2011г.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Зверева О.Л. «Социальное развитие ребенка» - М.: А.П.О. 1994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Зеленова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Н. Г., Осипова Л. Е. Мы живём в России. Старшая группа М.: Мозаика-Синтез, 2013г.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Князева О. Л.,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Маханёва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Приобщение детей к истокам русской народной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культуры. Программа. Учебно – методическое пособие. – ООО «ИЗДАТЕЛЬСТВО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«ДЕТСТВО – ПРЕСС», 2016.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Комратова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Н.Г., Грибова Л.Ф. Патриотическое воспитание детей 6-7  лет. : Методическое пособие. — М.: ТЦ Сфера, 2007.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Народное искусство – детям / Под ред. Т. С. Комаровой. – М.: МОЗАИКА – СИНТЕЗ, 2016.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Шорыгина Т. А. Наша родина-Россия М.: Мозаика-Синтез, 2011г.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Шорыгина Т. А. Наша родина-Россия М.: Сфера, 2011г.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Ресурсы сети интернет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6" name="Picture 24" descr="http://www.playcast.ru/uploads/2016/05/25/18774656.png"/>
          <p:cNvPicPr>
            <a:picLocks noChangeAspect="1" noChangeArrowheads="1"/>
          </p:cNvPicPr>
          <p:nvPr/>
        </p:nvPicPr>
        <p:blipFill>
          <a:blip r:embed="rId3" cstate="print"/>
          <a:srcRect r="1966" b="10540"/>
          <a:stretch>
            <a:fillRect/>
          </a:stretch>
        </p:blipFill>
        <p:spPr bwMode="auto">
          <a:xfrm rot="13245041" flipV="1">
            <a:off x="7468275" y="189769"/>
            <a:ext cx="2013256" cy="2087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355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22" y="-63839"/>
            <a:ext cx="9144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709575" y="3383"/>
            <a:ext cx="5760640" cy="44267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Цель и задачи педагогической деятельности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12552" y="646674"/>
            <a:ext cx="7358062" cy="1071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представления о малой родине у детей старшего дошкольного возраста на основе  исторических и культурных особенностей Нижнего Новгорода.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6803" y="980728"/>
            <a:ext cx="1214438" cy="5715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ЦЕЛЬ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3750185"/>
            <a:ext cx="1285875" cy="5715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ЗАДАЧИ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10562" y="1694324"/>
            <a:ext cx="7733438" cy="51158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>
              <a:buFont typeface="+mj-lt"/>
              <a:buAutoNum type="arabicPeriod"/>
              <a:defRPr/>
            </a:pP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Знакомить   воспитанников с историей, культурными  ценностями, достопримечательностями   родного микрорайона, города;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Заложить основу формирования  гражданской позиции  и патриотических чувств к прошлому, настоящему и будущему родного края, чувства гордости;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интерес детей к истории, творчеству, обычаям  и традициям   Нижегородского края;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коммуникативные качества, познавательную активность;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 чувства уважения  к своему народу;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Способствовать становлению родителей, как субъектов образовательного процесса в вопросах возрождения и творческого развития лучших традиций русской национальной культуры. 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ru-RU" dirty="0">
              <a:solidFill>
                <a:schemeClr val="tx2">
                  <a:lumMod val="50000"/>
                </a:scheme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114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4" y="-37148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71937" y="76852"/>
            <a:ext cx="6624736" cy="61555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i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Аналитический   этап</a:t>
            </a:r>
            <a:br>
              <a:rPr lang="ru-RU" sz="1600" b="1" i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Обогащение развивающей предметно-пространственной сред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ы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3159706"/>
            <a:ext cx="304017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Уголок  патриотического</a:t>
            </a:r>
          </a:p>
          <a:p>
            <a:pPr lvl="0"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42030" y="2802031"/>
            <a:ext cx="2287741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Уголок настольно – </a:t>
            </a:r>
          </a:p>
          <a:p>
            <a:pPr lvl="0"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печатных игр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700662" y="5859139"/>
            <a:ext cx="212910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Мини – музей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«Народная кукла»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5487" y="6106889"/>
            <a:ext cx="298645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 – музей « Народные </a:t>
            </a:r>
          </a:p>
          <a:p>
            <a:pPr lvl="0"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промыслы»</a:t>
            </a:r>
          </a:p>
        </p:txBody>
      </p:sp>
      <p:pic>
        <p:nvPicPr>
          <p:cNvPr id="16" name="Объект 4" descr="C:\Users\MBDOU\Desktop\Фото презентация\IMG_3118.JPG"/>
          <p:cNvPicPr>
            <a:picLocks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13"/>
          <a:stretch/>
        </p:blipFill>
        <p:spPr bwMode="auto">
          <a:xfrm>
            <a:off x="212056" y="681748"/>
            <a:ext cx="4356811" cy="2443449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F:\фото для рмо\IMG_9151.JP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375" y="692405"/>
            <a:ext cx="2917395" cy="20162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19" name="Рисунок 18" descr="F:\Нижний Новгород Таня\ещё фото и през\013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" t="4060" r="44872" b="45299"/>
          <a:stretch/>
        </p:blipFill>
        <p:spPr bwMode="auto">
          <a:xfrm>
            <a:off x="6261381" y="3781453"/>
            <a:ext cx="2849038" cy="1961154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0" r="28346" b="7570"/>
          <a:stretch/>
        </p:blipFill>
        <p:spPr>
          <a:xfrm>
            <a:off x="4038957" y="3159706"/>
            <a:ext cx="1940791" cy="3117547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21" name="Объект 8" descr="F:\для презентации\ФОТО ПРЕЗ\IMG_20181126_140523.jpg"/>
          <p:cNvPicPr>
            <a:picLocks noGr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82" t="5128" r="1282" b="5536"/>
          <a:stretch>
            <a:fillRect/>
          </a:stretch>
        </p:blipFill>
        <p:spPr bwMode="auto">
          <a:xfrm>
            <a:off x="30854" y="3806508"/>
            <a:ext cx="3348037" cy="232092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sp>
        <p:nvSpPr>
          <p:cNvPr id="20" name="Прямоугольник 19"/>
          <p:cNvSpPr/>
          <p:nvPr/>
        </p:nvSpPr>
        <p:spPr>
          <a:xfrm>
            <a:off x="3723745" y="6320804"/>
            <a:ext cx="2571217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Национальный уголок</a:t>
            </a:r>
          </a:p>
        </p:txBody>
      </p:sp>
    </p:spTree>
    <p:extLst>
      <p:ext uri="{BB962C8B-B14F-4D97-AF65-F5344CB8AC3E}">
        <p14:creationId xmlns:p14="http://schemas.microsoft.com/office/powerpoint/2010/main" val="3565682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66" y="788746"/>
            <a:ext cx="2730533" cy="2349887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5" name="Picture 8" descr="IMG_20171204_0802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819367"/>
            <a:ext cx="2843808" cy="2449608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87976"/>
            <a:ext cx="3639208" cy="2764295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7" name="Рисунок 6" descr="F:\для презентации\ФОТО ПРЕЗ\IMG_20181126_14082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19" y="819367"/>
            <a:ext cx="3032358" cy="2319266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475656" y="39407"/>
            <a:ext cx="6048671" cy="61555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i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Аналитический   этап</a:t>
            </a:r>
            <a:br>
              <a:rPr lang="ru-RU" sz="1600" b="1" i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Обогащение развивающей предметно-пространственной сред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ы</a:t>
            </a:r>
          </a:p>
        </p:txBody>
      </p:sp>
      <p:pic>
        <p:nvPicPr>
          <p:cNvPr id="10" name="Рисунок 9" descr="C:\Users\MBDOU\Desktop\IMG_20200117_100011.jp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4" t="11539" r="4487" b="5756"/>
          <a:stretch/>
        </p:blipFill>
        <p:spPr bwMode="auto">
          <a:xfrm>
            <a:off x="4800464" y="3539360"/>
            <a:ext cx="3662650" cy="274966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95536" y="6396335"/>
            <a:ext cx="340779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«Нижний Новгород»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57463" y="6394192"/>
            <a:ext cx="317954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« Битва за Москву»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680298" y="3138633"/>
            <a:ext cx="6204070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Папки для рассматривания, дидактические игры</a:t>
            </a:r>
          </a:p>
        </p:txBody>
      </p:sp>
    </p:spTree>
    <p:extLst>
      <p:ext uri="{BB962C8B-B14F-4D97-AF65-F5344CB8AC3E}">
        <p14:creationId xmlns:p14="http://schemas.microsoft.com/office/powerpoint/2010/main" val="3835971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83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116632"/>
            <a:ext cx="633670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i="1" dirty="0"/>
              <a:t>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Основной  этап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блок «Мой район»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896" y="3534417"/>
            <a:ext cx="2957605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ООД «Достопримечательности 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16226" y="3096022"/>
            <a:ext cx="1545680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Экскурсия по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ул. Куйбышева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67944" y="6217079"/>
            <a:ext cx="2485104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«Моя детская площадка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39" y="496068"/>
            <a:ext cx="2301719" cy="2979020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94027" y="3921254"/>
            <a:ext cx="1856373" cy="2475164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61"/>
          <a:stretch/>
        </p:blipFill>
        <p:spPr>
          <a:xfrm>
            <a:off x="2500550" y="755190"/>
            <a:ext cx="2362769" cy="2219098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0242" name="Picture 2" descr="P:\сарина 123\сарина\IMG-6bafd16136d39c05aa04613e8e12fd2b-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522" y="4169966"/>
            <a:ext cx="2568902" cy="1910969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50130" y="6170003"/>
            <a:ext cx="2036135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Экскурсия в </a:t>
            </a:r>
          </a:p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Смоленскую церковь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558" y="755190"/>
            <a:ext cx="2104049" cy="221909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234549" y="3523635"/>
            <a:ext cx="1875268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Экскурсия в парк «1мая»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789221" y="2975547"/>
            <a:ext cx="1875268" cy="9233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Посещение библиотеки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им. Е. Никонова</a:t>
            </a:r>
          </a:p>
        </p:txBody>
      </p:sp>
      <p:pic>
        <p:nvPicPr>
          <p:cNvPr id="19" name="Рисунок 18" descr="P80412-0925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4286256"/>
            <a:ext cx="2381235" cy="1785926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20" name="Рисунок 19" descr="DSC_158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6703240" y="1297760"/>
            <a:ext cx="2666987" cy="1500180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719332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0" t="5179" r="4390" b="5436"/>
          <a:stretch/>
        </p:blipFill>
        <p:spPr bwMode="auto">
          <a:xfrm>
            <a:off x="103485" y="142626"/>
            <a:ext cx="3239092" cy="234990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0341" y="2586041"/>
            <a:ext cx="2085379" cy="58477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Выставка  рисунков 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«Московский район »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938394" y="142852"/>
            <a:ext cx="3024336" cy="235745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38394" y="2610805"/>
            <a:ext cx="3095070" cy="58477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Макетирование 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«Дом, в котором я живу»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43" y="3401750"/>
            <a:ext cx="3073400" cy="229235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42011" y="5802829"/>
            <a:ext cx="2762040" cy="58477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Фольклорный праздник 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«Нижегородская ярмарка»</a:t>
            </a:r>
          </a:p>
        </p:txBody>
      </p:sp>
      <p:pic>
        <p:nvPicPr>
          <p:cNvPr id="8199" name="Picture 7" descr="P:\сарина 123\сарина\IMG-bc55ee007216976c24a58e77c64d4603-V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0"/>
          <a:stretch/>
        </p:blipFill>
        <p:spPr bwMode="auto">
          <a:xfrm>
            <a:off x="6084168" y="3401752"/>
            <a:ext cx="2586224" cy="2550333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57779" y="6049050"/>
            <a:ext cx="3113418" cy="33855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Конструирование «Мой дом»</a:t>
            </a:r>
          </a:p>
        </p:txBody>
      </p:sp>
      <p:pic>
        <p:nvPicPr>
          <p:cNvPr id="8200" name="Picture 8" descr="P:\сарина 123\сарина\IMG-be67abe46c1f2836043aa4bd397c9fe1-V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706" y="3401750"/>
            <a:ext cx="2146147" cy="2401079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629" y="142625"/>
            <a:ext cx="2456781" cy="2351996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684706" y="2586043"/>
            <a:ext cx="1774588" cy="58477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Конструирование 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«Моя улица»</a:t>
            </a:r>
          </a:p>
        </p:txBody>
      </p:sp>
    </p:spTree>
    <p:extLst>
      <p:ext uri="{BB962C8B-B14F-4D97-AF65-F5344CB8AC3E}">
        <p14:creationId xmlns:p14="http://schemas.microsoft.com/office/powerpoint/2010/main" val="3354441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47664" y="116632"/>
            <a:ext cx="633670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i="1" dirty="0"/>
              <a:t>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Основной  этап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блок «Мой город»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063" y="2841931"/>
            <a:ext cx="259228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Семейные экскурсия  в 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Нижегородский кремль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44208" y="5716848"/>
            <a:ext cx="2165528" cy="86177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Викторина 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«Знатоки 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Нижегородского края»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60564" y="6104542"/>
            <a:ext cx="252267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ООД 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«Путешествие по городу»</a:t>
            </a: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" r="3636" b="53019"/>
          <a:stretch/>
        </p:blipFill>
        <p:spPr bwMode="auto">
          <a:xfrm>
            <a:off x="2936958" y="656380"/>
            <a:ext cx="2779944" cy="2038017"/>
          </a:xfrm>
          <a:prstGeom prst="rect">
            <a:avLst/>
          </a:prstGeom>
          <a:ln w="9525">
            <a:solidFill>
              <a:srgbClr val="00B05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253478" y="2826320"/>
            <a:ext cx="233762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Виртуальные экскурсии 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городу</a:t>
            </a: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811" y="3808766"/>
            <a:ext cx="2319837" cy="1730751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478" y="3570382"/>
            <a:ext cx="2736850" cy="251777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Рисунок 18" descr="H:\фото для рмо\дети\IMG_8751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3" t="404" r="1613" b="10080"/>
          <a:stretch/>
        </p:blipFill>
        <p:spPr bwMode="auto">
          <a:xfrm>
            <a:off x="0" y="198335"/>
            <a:ext cx="1512168" cy="2496062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F:\музей\IMG_20190217_142107.jp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28" t="40681" r="23785" b="9910"/>
          <a:stretch/>
        </p:blipFill>
        <p:spPr bwMode="auto">
          <a:xfrm>
            <a:off x="5868144" y="656380"/>
            <a:ext cx="2994449" cy="2081582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6438439" y="2988323"/>
            <a:ext cx="208704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Экскурсия в 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краеведческий музей 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863" y="598954"/>
            <a:ext cx="1207922" cy="209544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03063" y="6147735"/>
            <a:ext cx="3021789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Экскурсия  на фабрику ёлочной 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игрушки </a:t>
            </a:r>
          </a:p>
        </p:txBody>
      </p:sp>
      <p:pic>
        <p:nvPicPr>
          <p:cNvPr id="16" name="Рисунок 15" descr="DSC_005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-317039" y="4103196"/>
            <a:ext cx="2428894" cy="1366253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7" name="Рисунок 16" descr="DSC_005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5400000">
            <a:off x="1084868" y="3987174"/>
            <a:ext cx="2551651" cy="1435304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33016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562" y="996231"/>
            <a:ext cx="1621737" cy="214967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4" y="179578"/>
            <a:ext cx="2601643" cy="214967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3199" y="5811560"/>
            <a:ext cx="2979126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Выставка рисунков </a:t>
            </a:r>
          </a:p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«Мои любимые места в городе»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5" y="3599240"/>
            <a:ext cx="2840521" cy="207163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29144" y="2947215"/>
            <a:ext cx="2205728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Изготовление макетов 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башен Нижегородского 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Кремля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505" y="154968"/>
            <a:ext cx="2444431" cy="1810937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391" y="1948699"/>
            <a:ext cx="2697729" cy="995379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001" y="156003"/>
            <a:ext cx="2135697" cy="1722909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0804" y="2446389"/>
            <a:ext cx="260064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</a:t>
            </a:r>
          </a:p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«Герб Нижнего Новгорода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29"/>
          <a:stretch/>
        </p:blipFill>
        <p:spPr bwMode="auto">
          <a:xfrm>
            <a:off x="3084759" y="3485824"/>
            <a:ext cx="2733632" cy="2238701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343628" y="5864782"/>
            <a:ext cx="256243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Рассматривание открыток, 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альбомов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061" y="4024433"/>
            <a:ext cx="1429398" cy="2005536"/>
          </a:xfrm>
          <a:prstGeom prst="rect">
            <a:avLst/>
          </a:prstGeom>
          <a:ln w="9525">
            <a:solidFill>
              <a:srgbClr val="00B05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3" descr="P:\сарина 123\сарина\IMG-7df8597696d6fa8201f9968bd8dbdf17-V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1"/>
          <a:stretch/>
        </p:blipFill>
        <p:spPr bwMode="auto">
          <a:xfrm>
            <a:off x="7579267" y="4088383"/>
            <a:ext cx="1390564" cy="1780916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268038" y="6157169"/>
            <a:ext cx="2006511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</a:p>
        </p:txBody>
      </p:sp>
    </p:spTree>
    <p:extLst>
      <p:ext uri="{BB962C8B-B14F-4D97-AF65-F5344CB8AC3E}">
        <p14:creationId xmlns:p14="http://schemas.microsoft.com/office/powerpoint/2010/main" val="1210702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91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03648" y="116632"/>
            <a:ext cx="676875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i="1" dirty="0"/>
              <a:t>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Основной  этап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блок «Нижегородские промыслы »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147" y="3212745"/>
            <a:ext cx="4572000" cy="33855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Экскурсия в музей нижегородских промыслов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2465" y="6265226"/>
            <a:ext cx="3260316" cy="33855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 «Городецкая роспись»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42505" y="6025648"/>
            <a:ext cx="3801618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Рассматривание  альбомов, 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образцов народных промыслов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358" y="1555611"/>
            <a:ext cx="2597150" cy="2517775"/>
          </a:xfrm>
          <a:prstGeom prst="rect">
            <a:avLst/>
          </a:prstGeom>
          <a:ln w="9525">
            <a:solidFill>
              <a:srgbClr val="00B05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82" y="3791484"/>
            <a:ext cx="3129647" cy="2326262"/>
          </a:xfrm>
          <a:prstGeom prst="rect">
            <a:avLst/>
          </a:prstGeom>
          <a:ln w="9525">
            <a:solidFill>
              <a:srgbClr val="00B05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4" t="15455" r="8087" b="8525"/>
          <a:stretch/>
        </p:blipFill>
        <p:spPr bwMode="auto">
          <a:xfrm>
            <a:off x="178686" y="984278"/>
            <a:ext cx="2898813" cy="2078318"/>
          </a:xfrm>
          <a:prstGeom prst="rect">
            <a:avLst/>
          </a:prstGeom>
          <a:ln w="9525">
            <a:solidFill>
              <a:srgbClr val="00B05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439" y="1052984"/>
            <a:ext cx="3157169" cy="1940906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5" descr="F:\для презентации\ФОТО ПРЕЗ\IMG_20181126_16104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46"/>
          <a:stretch>
            <a:fillRect/>
          </a:stretch>
        </p:blipFill>
        <p:spPr bwMode="auto">
          <a:xfrm>
            <a:off x="3757214" y="4049608"/>
            <a:ext cx="2609394" cy="179204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385" y="4151976"/>
            <a:ext cx="2087095" cy="1773107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47078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1587</TotalTime>
  <Words>1186</Words>
  <Application>Microsoft Office PowerPoint</Application>
  <PresentationFormat>Экран (4:3)</PresentationFormat>
  <Paragraphs>169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starshvosp ssnn</cp:lastModifiedBy>
  <cp:revision>123</cp:revision>
  <dcterms:created xsi:type="dcterms:W3CDTF">2020-02-11T18:14:22Z</dcterms:created>
  <dcterms:modified xsi:type="dcterms:W3CDTF">2024-01-18T11:47:30Z</dcterms:modified>
</cp:coreProperties>
</file>