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revisionInfo.xml" ContentType="application/vnd.ms-powerpoint.revisioninfo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56" r:id="rId3"/>
    <p:sldMasterId id="2147483768" r:id="rId4"/>
    <p:sldMasterId id="2147483780" r:id="rId5"/>
    <p:sldMasterId id="2147483816" r:id="rId6"/>
    <p:sldMasterId id="2147483828" r:id="rId7"/>
  </p:sldMasterIdLst>
  <p:notesMasterIdLst>
    <p:notesMasterId r:id="rId17"/>
  </p:notesMasterIdLst>
  <p:handoutMasterIdLst>
    <p:handoutMasterId r:id="rId18"/>
  </p:handoutMasterIdLst>
  <p:sldIdLst>
    <p:sldId id="476" r:id="rId8"/>
    <p:sldId id="497" r:id="rId9"/>
    <p:sldId id="507" r:id="rId10"/>
    <p:sldId id="480" r:id="rId11"/>
    <p:sldId id="498" r:id="rId12"/>
    <p:sldId id="499" r:id="rId13"/>
    <p:sldId id="500" r:id="rId14"/>
    <p:sldId id="501" r:id="rId15"/>
    <p:sldId id="505" r:id="rId16"/>
  </p:sldIdLst>
  <p:sldSz cx="12192000" cy="6858000"/>
  <p:notesSz cx="6819900" cy="9931400"/>
  <p:defaultTextStyle>
    <a:defPPr>
      <a:defRPr lang="ru-RU"/>
    </a:defPPr>
    <a:lvl1pPr marL="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33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714" y="-11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orient="horz" pos="3128"/>
        <p:guide pos="2141"/>
        <p:guide pos="214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2275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2275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2275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672" y="4779904"/>
            <a:ext cx="5456557" cy="390967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2275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8625" y="1239838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307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85A657-F935-4846-A4F5-7311BAE6ECDA}" type="slidenum">
              <a:rPr lang="ru-RU">
                <a:solidFill>
                  <a:prstClr val="black"/>
                </a:solidFill>
                <a:latin typeface="Arial" charset="0"/>
              </a:rPr>
              <a:pPr defTabSz="14307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87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84150" y="844550"/>
            <a:ext cx="7458075" cy="4195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5074" y="5319409"/>
            <a:ext cx="5205827" cy="50397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29085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19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12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76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25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6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41425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A8842760-C51C-424B-834B-420AD2635A09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9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5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40" indent="0" algn="ctr">
              <a:buNone/>
              <a:defRPr sz="2000"/>
            </a:lvl2pPr>
            <a:lvl3pPr marL="913093" indent="0" algn="ctr">
              <a:buNone/>
              <a:defRPr sz="1900"/>
            </a:lvl3pPr>
            <a:lvl4pPr marL="1369641" indent="0" algn="ctr">
              <a:buNone/>
              <a:defRPr sz="1600"/>
            </a:lvl4pPr>
            <a:lvl5pPr marL="1826188" indent="0" algn="ctr">
              <a:buNone/>
              <a:defRPr sz="1600"/>
            </a:lvl5pPr>
            <a:lvl6pPr marL="2282748" indent="0" algn="ctr">
              <a:buNone/>
              <a:defRPr sz="1600"/>
            </a:lvl6pPr>
            <a:lvl7pPr marL="2739286" indent="0" algn="ctr">
              <a:buNone/>
              <a:defRPr sz="1600"/>
            </a:lvl7pPr>
            <a:lvl8pPr marL="3195827" indent="0" algn="ctr">
              <a:buNone/>
              <a:defRPr sz="1600"/>
            </a:lvl8pPr>
            <a:lvl9pPr marL="365236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01096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2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2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60298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8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47" indent="0" algn="ctr">
              <a:buNone/>
              <a:defRPr sz="1600"/>
            </a:lvl4pPr>
            <a:lvl5pPr marL="1823261" indent="0" algn="ctr">
              <a:buNone/>
              <a:defRPr sz="1600"/>
            </a:lvl5pPr>
            <a:lvl6pPr marL="2279104" indent="0" algn="ctr">
              <a:buNone/>
              <a:defRPr sz="1600"/>
            </a:lvl6pPr>
            <a:lvl7pPr marL="2734894" indent="0" algn="ctr">
              <a:buNone/>
              <a:defRPr sz="1600"/>
            </a:lvl7pPr>
            <a:lvl8pPr marL="3190681" indent="0" algn="ctr">
              <a:buNone/>
              <a:defRPr sz="1600"/>
            </a:lvl8pPr>
            <a:lvl9pPr marL="36464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E37-6486-46E8-BC79-E9D4B2ACC6C1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2DFF-2DF1-4AD4-BDA0-8C8B140D1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843583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DE80-1054-494E-A314-C78757888378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D884-4055-4F32-9FD9-B9106096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4757200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9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9" y="45896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DAA0-DADD-48F1-9F86-7BB22D44F1E7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852D-2EA6-43AB-B578-03879ECEF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0028169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F4A1-C5AB-4C03-B197-51B7FD3ECE55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904B-BCC7-483E-8667-D57D88AD9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591404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51DB-5B3E-42EA-8E35-21357632F67E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08A7-B630-4767-86E0-88C131061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97780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4906-9336-49F1-909A-BEA9981B8D16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5357-C89F-4F4E-B671-FB718DE31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888010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4714-F71F-4A4A-A6CF-3A53888BAFD8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9369-AD35-45B5-8FD5-7EDCA1B2B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863517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220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42C2-66C6-4C92-90AF-A9FB876314C7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97A-F3F1-4FB8-9863-F21CDD16F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6901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220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788" indent="0">
              <a:buNone/>
              <a:defRPr sz="2800"/>
            </a:lvl2pPr>
            <a:lvl3pPr marL="911626" indent="0">
              <a:buNone/>
              <a:defRPr sz="2400"/>
            </a:lvl3pPr>
            <a:lvl4pPr marL="1367447" indent="0">
              <a:buNone/>
              <a:defRPr sz="2000"/>
            </a:lvl4pPr>
            <a:lvl5pPr marL="1823261" indent="0">
              <a:buNone/>
              <a:defRPr sz="2000"/>
            </a:lvl5pPr>
            <a:lvl6pPr marL="2279104" indent="0">
              <a:buNone/>
              <a:defRPr sz="2000"/>
            </a:lvl6pPr>
            <a:lvl7pPr marL="2734894" indent="0">
              <a:buNone/>
              <a:defRPr sz="2000"/>
            </a:lvl7pPr>
            <a:lvl8pPr marL="3190681" indent="0">
              <a:buNone/>
              <a:defRPr sz="2000"/>
            </a:lvl8pPr>
            <a:lvl9pPr marL="364647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AC2C-0BB0-4CAC-AE5D-6163A6AB1F15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E831-D4C7-4888-A0E5-B92EE9CD7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8444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2825-3774-4657-9F88-C821C9F509C8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231C-7827-4FD8-9F91-C6267E92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298990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6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9" y="36516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EE55-AFDB-40B4-AF9E-89AB04E42370}" type="datetimeFigureOut">
              <a:rPr lang="ru-RU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12CF-60B8-4CB2-9B52-9D0D504C6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0146733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47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57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598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542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789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84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46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812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256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023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004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556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859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164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423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040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17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788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210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810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009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077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781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272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614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151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28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1147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219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289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530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355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254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00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65" indent="0" algn="ctr">
              <a:buNone/>
              <a:defRPr sz="2000"/>
            </a:lvl2pPr>
            <a:lvl3pPr marL="911821" indent="0" algn="ctr">
              <a:buNone/>
              <a:defRPr sz="1900"/>
            </a:lvl3pPr>
            <a:lvl4pPr marL="1367730" indent="0" algn="ctr">
              <a:buNone/>
              <a:defRPr sz="1600"/>
            </a:lvl4pPr>
            <a:lvl5pPr marL="1823645" indent="0" algn="ctr">
              <a:buNone/>
              <a:defRPr sz="1600"/>
            </a:lvl5pPr>
            <a:lvl6pPr marL="2279599" indent="0" algn="ctr">
              <a:buNone/>
              <a:defRPr sz="1600"/>
            </a:lvl6pPr>
            <a:lvl7pPr marL="2735469" indent="0" algn="ctr">
              <a:buNone/>
              <a:defRPr sz="1600"/>
            </a:lvl7pPr>
            <a:lvl8pPr marL="3191337" indent="0" algn="ctr">
              <a:buNone/>
              <a:defRPr sz="1600"/>
            </a:lvl8pPr>
            <a:lvl9pPr marL="36472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259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099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21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9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5060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714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86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74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518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865" indent="0">
              <a:buNone/>
              <a:defRPr sz="2800"/>
            </a:lvl2pPr>
            <a:lvl3pPr marL="911821" indent="0">
              <a:buNone/>
              <a:defRPr sz="2400"/>
            </a:lvl3pPr>
            <a:lvl4pPr marL="1367730" indent="0">
              <a:buNone/>
              <a:defRPr sz="2000"/>
            </a:lvl4pPr>
            <a:lvl5pPr marL="1823645" indent="0">
              <a:buNone/>
              <a:defRPr sz="2000"/>
            </a:lvl5pPr>
            <a:lvl6pPr marL="2279599" indent="0">
              <a:buNone/>
              <a:defRPr sz="2000"/>
            </a:lvl6pPr>
            <a:lvl7pPr marL="2735469" indent="0">
              <a:buNone/>
              <a:defRPr sz="2000"/>
            </a:lvl7pPr>
            <a:lvl8pPr marL="3191337" indent="0">
              <a:buNone/>
              <a:defRPr sz="2000"/>
            </a:lvl8pPr>
            <a:lvl9pPr marL="364720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5514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163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1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1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1899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32" indent="0" algn="ctr">
              <a:buNone/>
              <a:defRPr sz="2000"/>
            </a:lvl2pPr>
            <a:lvl3pPr marL="912138" indent="0" algn="ctr">
              <a:buNone/>
              <a:defRPr sz="1900"/>
            </a:lvl3pPr>
            <a:lvl4pPr marL="1368202" indent="0" algn="ctr">
              <a:buNone/>
              <a:defRPr sz="1600"/>
            </a:lvl4pPr>
            <a:lvl5pPr marL="1824279" indent="0" algn="ctr">
              <a:buNone/>
              <a:defRPr sz="1600"/>
            </a:lvl5pPr>
            <a:lvl6pPr marL="2280381" indent="0" algn="ctr">
              <a:buNone/>
              <a:defRPr sz="1600"/>
            </a:lvl6pPr>
            <a:lvl7pPr marL="2736421" indent="0" algn="ctr">
              <a:buNone/>
              <a:defRPr sz="1600"/>
            </a:lvl7pPr>
            <a:lvl8pPr marL="3192455" indent="0" algn="ctr">
              <a:buNone/>
              <a:defRPr sz="1600"/>
            </a:lvl8pPr>
            <a:lvl9pPr marL="3648496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523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0930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99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59042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799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304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4124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9086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1999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32" indent="0">
              <a:buNone/>
              <a:defRPr sz="2800"/>
            </a:lvl2pPr>
            <a:lvl3pPr marL="912138" indent="0">
              <a:buNone/>
              <a:defRPr sz="2400"/>
            </a:lvl3pPr>
            <a:lvl4pPr marL="1368202" indent="0">
              <a:buNone/>
              <a:defRPr sz="2000"/>
            </a:lvl4pPr>
            <a:lvl5pPr marL="1824279" indent="0">
              <a:buNone/>
              <a:defRPr sz="2000"/>
            </a:lvl5pPr>
            <a:lvl6pPr marL="2280381" indent="0">
              <a:buNone/>
              <a:defRPr sz="2000"/>
            </a:lvl6pPr>
            <a:lvl7pPr marL="2736421" indent="0">
              <a:buNone/>
              <a:defRPr sz="2000"/>
            </a:lvl7pPr>
            <a:lvl8pPr marL="3192455" indent="0">
              <a:buNone/>
              <a:defRPr sz="2000"/>
            </a:lvl8pPr>
            <a:lvl9pPr marL="3648496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632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764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15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15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92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48529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40" indent="0">
              <a:buNone/>
              <a:defRPr sz="2800"/>
            </a:lvl2pPr>
            <a:lvl3pPr marL="913093" indent="0">
              <a:buNone/>
              <a:defRPr sz="2400"/>
            </a:lvl3pPr>
            <a:lvl4pPr marL="1369641" indent="0">
              <a:buNone/>
              <a:defRPr sz="2000"/>
            </a:lvl4pPr>
            <a:lvl5pPr marL="1826188" indent="0">
              <a:buNone/>
              <a:defRPr sz="2000"/>
            </a:lvl5pPr>
            <a:lvl6pPr marL="2282748" indent="0">
              <a:buNone/>
              <a:defRPr sz="2000"/>
            </a:lvl6pPr>
            <a:lvl7pPr marL="2739286" indent="0">
              <a:buNone/>
              <a:defRPr sz="2000"/>
            </a:lvl7pPr>
            <a:lvl8pPr marL="3195827" indent="0">
              <a:buNone/>
              <a:defRPr sz="2000"/>
            </a:lvl8pPr>
            <a:lvl9pPr marL="365236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94914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13" tIns="45672" rIns="91313" bIns="4567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3" tIns="45672" rIns="91313" bIns="4567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30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8" indent="-228278" algn="l" defTabSz="9130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35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1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54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0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5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06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60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93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1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4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86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2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11" y="366191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11" y="1824574"/>
            <a:ext cx="10515600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19"/>
            <a:ext cx="27432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911626">
                <a:defRPr/>
              </a:pPr>
              <a:t>19.12.2025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11" y="6356619"/>
            <a:ext cx="41148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19"/>
            <a:ext cx="2743200" cy="366183"/>
          </a:xfrm>
          <a:prstGeom prst="rect">
            <a:avLst/>
          </a:prstGeom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1626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91162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7718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5516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3261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1030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923" indent="-227923" algn="l" defTabSz="91162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68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3954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31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7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89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0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45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8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47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0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9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5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270" tIns="34165" rIns="68270" bIns="3416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270" tIns="34165" rIns="68270" bIns="341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18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78" indent="-227978" algn="l" defTabSz="9118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32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7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6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3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94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9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1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6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6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21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4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6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37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0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22" tIns="34247" rIns="68422" bIns="3424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22" tIns="34247" rIns="68422" bIns="342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12/19/2025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21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3" indent="-228053" algn="l" defTabSz="9121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56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8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8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63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71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434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0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12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38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0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79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8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2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5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96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image" Target="../media/image6.jpeg"/><Relationship Id="rId21" Type="http://schemas.openxmlformats.org/officeDocument/2006/relationships/image" Target="../media/image45.png"/><Relationship Id="rId7" Type="http://schemas.openxmlformats.org/officeDocument/2006/relationships/image" Target="../media/image35.png"/><Relationship Id="rId12" Type="http://schemas.openxmlformats.org/officeDocument/2006/relationships/image" Target="../media/image39.jpeg"/><Relationship Id="rId17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1.wdp"/><Relationship Id="rId5" Type="http://schemas.openxmlformats.org/officeDocument/2006/relationships/image" Target="../media/image48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0" t="6472" r="12200" b="5539"/>
          <a:stretch/>
        </p:blipFill>
        <p:spPr>
          <a:xfrm>
            <a:off x="10" y="-745"/>
            <a:ext cx="12182715" cy="685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632" y="73619"/>
            <a:ext cx="12221632" cy="471911"/>
          </a:xfrm>
          <a:prstGeom prst="rect">
            <a:avLst/>
          </a:prstGeom>
          <a:noFill/>
          <a:effectLst/>
        </p:spPr>
        <p:txBody>
          <a:bodyPr lIns="101473" tIns="50735" rIns="101473" bIns="5073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33995" fontAlgn="base">
              <a:spcBef>
                <a:spcPct val="0"/>
              </a:spcBef>
              <a:spcAft>
                <a:spcPct val="0"/>
              </a:spcAft>
              <a:tabLst>
                <a:tab pos="4179158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3124136"/>
            <a:ext cx="12192000" cy="1200296"/>
          </a:xfrm>
          <a:prstGeom prst="rect">
            <a:avLst/>
          </a:prstGeom>
        </p:spPr>
        <p:txBody>
          <a:bodyPr wrap="square" lIns="121753" tIns="60878" rIns="121753" bIns="60878">
            <a:spAutoFit/>
          </a:bodyPr>
          <a:lstStyle/>
          <a:p>
            <a:pPr algn="ctr" defTabSz="1283615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«Организация формирования</a:t>
            </a:r>
          </a:p>
          <a:p>
            <a:pPr algn="ctr" defTabSz="1283615">
              <a:defRPr/>
            </a:pP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мобилизационного людского резерва»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5434939" y="916419"/>
            <a:ext cx="1359164" cy="11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860281" y="6190521"/>
            <a:ext cx="213974" cy="288629"/>
            <a:chOff x="-1416050" y="4388750"/>
            <a:chExt cx="527050" cy="56107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-1162050" y="4448175"/>
              <a:ext cx="0" cy="50165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-1416050" y="4448175"/>
              <a:ext cx="52705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889000" y="4388750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-1416050" y="4391925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0636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985" y="42533"/>
            <a:ext cx="10880155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4012187" y="2133375"/>
            <a:ext cx="1654856" cy="2070008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127984" rIns="0" bIns="31996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6104020" y="2153003"/>
            <a:ext cx="1540445" cy="2062861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59" rIns="0" bIns="23989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8059434" y="2161033"/>
            <a:ext cx="1614515" cy="2450895"/>
            <a:chOff x="3234522" y="886134"/>
            <a:chExt cx="958110" cy="1398599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398599"/>
              <a:chOff x="7851443" y="3246421"/>
              <a:chExt cx="1261426" cy="1864798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1211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30 декабря 2012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288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600"/>
              <a:ext cx="891469" cy="92076"/>
              <a:chOff x="8233817" y="4618220"/>
              <a:chExt cx="3540661" cy="79501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48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10085196" y="2159859"/>
            <a:ext cx="1656575" cy="2055997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59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64"/>
              <a:ext cx="891469" cy="91604"/>
              <a:chOff x="8233817" y="4618220"/>
              <a:chExt cx="3540661" cy="79094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0" y="4618220"/>
                <a:ext cx="113205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3999501" y="4854037"/>
            <a:ext cx="1460136" cy="2442759"/>
            <a:chOff x="3234522" y="886135"/>
            <a:chExt cx="958110" cy="1559788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5"/>
              <a:ext cx="946070" cy="1559788"/>
              <a:chOff x="7851443" y="3246421"/>
              <a:chExt cx="1261426" cy="2079716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426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22"/>
              <a:chOff x="8233817" y="4618220"/>
              <a:chExt cx="3540661" cy="87916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5578364" y="4854024"/>
            <a:ext cx="1460136" cy="1906153"/>
            <a:chOff x="3234522" y="886133"/>
            <a:chExt cx="958110" cy="1211554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3"/>
              <a:ext cx="946070" cy="1211554"/>
              <a:chOff x="7851443" y="3246421"/>
              <a:chExt cx="1261426" cy="1615405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96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3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77"/>
              <a:ext cx="891469" cy="101400"/>
              <a:chOff x="8233817" y="4618220"/>
              <a:chExt cx="3540661" cy="87552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8736089" y="4854030"/>
            <a:ext cx="1460136" cy="2033154"/>
            <a:chOff x="3234522" y="886138"/>
            <a:chExt cx="958110" cy="1288343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8"/>
              <a:ext cx="946070" cy="1288343"/>
              <a:chOff x="7851443" y="3246421"/>
              <a:chExt cx="1261426" cy="1717788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064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7157227" y="4854023"/>
            <a:ext cx="1460136" cy="2035399"/>
            <a:chOff x="3234522" y="886133"/>
            <a:chExt cx="958110" cy="1286026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3"/>
              <a:ext cx="946070" cy="1286026"/>
              <a:chOff x="7851443" y="3246421"/>
              <a:chExt cx="1261426" cy="1714701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06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31"/>
              <a:ext cx="891469" cy="100859"/>
              <a:chOff x="8233817" y="4618220"/>
              <a:chExt cx="3540661" cy="87084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327560" y="5036331"/>
            <a:ext cx="3034421" cy="1674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131"/>
            <a:endParaRPr lang="ru-RU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380552" y="5078739"/>
            <a:ext cx="2932199" cy="283777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401745" y="6073357"/>
            <a:ext cx="2880000" cy="576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401745" y="5433024"/>
            <a:ext cx="2880000" cy="576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  <a:defRPr/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4" r="2627"/>
          <a:stretch/>
        </p:blipFill>
        <p:spPr bwMode="auto">
          <a:xfrm>
            <a:off x="327551" y="862745"/>
            <a:ext cx="3034423" cy="4023084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559932" y="2202045"/>
            <a:ext cx="2595328" cy="25855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3709140" y="901985"/>
            <a:ext cx="1862951" cy="452964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10314952" y="4854026"/>
            <a:ext cx="1460136" cy="1840884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5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3996646" y="1765235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3988901" y="1774936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  <a:defRPr/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Российской Федерации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033771" y="4470446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4026027" y="4480147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3996646" y="863489"/>
            <a:ext cx="8014732" cy="521545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4230827" y="877668"/>
            <a:ext cx="7815897" cy="545662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06466">
              <a:lnSpc>
                <a:spcPct val="85000"/>
              </a:lnSpc>
            </a:pPr>
            <a:r>
              <a:rPr lang="ru-RU" sz="1700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700" b="1" kern="0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7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700" b="1" kern="0" spc="-27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700" b="1" kern="0" spc="-27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736" y="863479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3528986" y="935083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3597280" y="1090503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3574670" y="1133613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34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6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2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5006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71265"/>
              <a:ext cx="1915737" cy="21103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</a:t>
              </a:r>
              <a:endParaRPr lang="ru-RU" sz="14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55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4025"/>
              <a:ext cx="1915737" cy="3165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4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45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5868"/>
              <a:ext cx="1915737" cy="1002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indent="143988" algn="just" defTabSz="913093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6000" dirty="0"/>
                <a:t>А</a:t>
              </a:r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81" y="3579966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ctr">
              <a:lnSpc>
                <a:spcPct val="95000"/>
              </a:lnSpc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7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Б</a:t>
            </a:r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xmlns="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238"/>
          <a:stretch/>
        </p:blipFill>
        <p:spPr bwMode="auto">
          <a:xfrm>
            <a:off x="4033005" y="699810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61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898392" y="5424851"/>
            <a:ext cx="2084225" cy="92772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17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042" r="137"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=""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10" y="4931601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1731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472946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341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61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1" tIns="45675" rIns="91341" bIns="45675"/>
          <a:lstStyle/>
          <a:p>
            <a:pPr algn="ctr" defTabSz="107170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515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9298" y="4931592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4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6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Параллелограмм 264"/>
          <p:cNvSpPr/>
          <p:nvPr/>
        </p:nvSpPr>
        <p:spPr>
          <a:xfrm>
            <a:off x="131345" y="5779832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32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744725" y="5501409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09327" y="5890570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58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4" y="5175171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196819"/>
            <a:ext cx="3360532" cy="75185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ВОИНСКИХ ЧАСТЕЙ МОЖНО ОЗНАКОМИТЬСЯ </a:t>
            </a:r>
          </a:p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http://www. mil.ru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7" r="52578"/>
          <a:stretch/>
        </p:blipFill>
        <p:spPr>
          <a:xfrm>
            <a:off x="7833149" y="653268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4" y="655816"/>
            <a:ext cx="1255713" cy="6227344"/>
            <a:chOff x="13756294" y="638258"/>
            <a:chExt cx="1255713" cy="6227344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7616"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5" y="5869966"/>
              <a:ext cx="523220" cy="995636"/>
              <a:chOff x="3458952" y="5437240"/>
              <a:chExt cx="1038205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23" y="5902193"/>
                <a:ext cx="1912463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7825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9155825" y="5046675"/>
            <a:ext cx="1583859" cy="70788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" r="1"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" r="1"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2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4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515" y="1168652"/>
            <a:ext cx="1295284" cy="162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18" y="625902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18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29" t="10184" r="32854" b="6172"/>
          <a:stretch/>
        </p:blipFill>
        <p:spPr bwMode="auto">
          <a:xfrm>
            <a:off x="186537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27" t="10044" r="32847" b="5969"/>
          <a:stretch/>
        </p:blipFill>
        <p:spPr bwMode="auto">
          <a:xfrm>
            <a:off x="7835672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73110" y="2883439"/>
            <a:ext cx="3998975" cy="2487167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8036976" y="2813984"/>
            <a:ext cx="3881339" cy="2743371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4892144" y="2041054"/>
            <a:ext cx="1862951" cy="452964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628712" y="1493210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5155312" y="5871206"/>
            <a:ext cx="1862951" cy="452964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4609597" y="5579103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4628712" y="3274899"/>
            <a:ext cx="2954381" cy="14172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5 ЛЕТ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1227360" y="608550"/>
            <a:ext cx="10295231" cy="521545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465731" y="678429"/>
            <a:ext cx="9940129" cy="389107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17855">
              <a:defRPr/>
            </a:pPr>
            <a:r>
              <a:rPr lang="ru-RU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56" y="608540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627906" y="680145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696200" y="835564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673590" y="878674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30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50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630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17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7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9" y="2459618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</a:t>
            </a:r>
            <a:r>
              <a:rPr lang="ru-RU" b="1" kern="0" spc="-13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ЗАКЛЮЧЕНИИ</a:t>
            </a:r>
          </a:p>
          <a:p>
            <a:pPr algn="ctr" defTabSz="1217855"/>
            <a:r>
              <a:rPr lang="ru-RU" b="1" kern="0" spc="-13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НОВОГО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58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8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9" y="3454849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55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14" y="5247695"/>
            <a:ext cx="2136895" cy="466061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60"/>
            <a:ext cx="2986044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46"/>
            <a:ext cx="3549117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171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  <a:defRPr/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420693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80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725116" y="6082955"/>
            <a:ext cx="3329933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en-US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6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8" y="4087667"/>
            <a:ext cx="1367432" cy="38910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9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4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6"/>
            <a:ext cx="4800000" cy="515643"/>
          </a:xfrm>
          <a:prstGeom prst="roundRect">
            <a:avLst>
              <a:gd name="adj" fmla="val 17900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1" y="4034901"/>
            <a:ext cx="2762593" cy="1175953"/>
          </a:xfrm>
          <a:prstGeom prst="roundRect">
            <a:avLst>
              <a:gd name="adj" fmla="val 11737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52" y="4119912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138" y="6219192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5731" y="5623817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73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506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1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4" y="6562684"/>
            <a:ext cx="82586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4" y="5980997"/>
            <a:ext cx="93120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2" y="5382622"/>
            <a:ext cx="1112118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9" y="4786084"/>
            <a:ext cx="902583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2" y="5678174"/>
            <a:ext cx="2752884" cy="1026644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6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2"/>
            <a:ext cx="3779640" cy="31217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6 792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15" y="1208636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4 127 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700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3 525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7" y="1555727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 </a:t>
            </a:r>
          </a:p>
          <a:p>
            <a:pPr algn="ctr" defTabSz="1217855"/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</a:t>
            </a:r>
            <a:r>
              <a:rPr lang="ru-RU" sz="1400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военных (специальных)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сборов)</a:t>
            </a: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33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20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400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43 701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56 599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18" y="2133855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27 944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34 391 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21 496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29 376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32" y="298931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 6 792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34" y="297785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– 4 127 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– 3 525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27" y="319550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7 866 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10 188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9" y="318404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5 030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6 190 руб.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3 869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3496207" y="-583267"/>
            <a:ext cx="4940875" cy="524516"/>
          </a:xfrm>
          <a:prstGeom prst="roundRect">
            <a:avLst>
              <a:gd name="adj" fmla="val 38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Уточнено 24.09.2025 г. с учетом индексации с 1 октября 2025 г.</a:t>
            </a:r>
          </a:p>
        </p:txBody>
      </p:sp>
    </p:spTree>
    <p:extLst>
      <p:ext uri="{BB962C8B-B14F-4D97-AF65-F5344CB8AC3E}">
        <p14:creationId xmlns:p14="http://schemas.microsoft.com/office/powerpoint/2010/main" xmlns="" val="108063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9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204" y="715619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506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25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44350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8949" y="3878429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4" t="3439" r="38731" b="7321"/>
          <a:stretch/>
        </p:blipFill>
        <p:spPr bwMode="auto">
          <a:xfrm>
            <a:off x="-2658828" y="1530655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2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205" y="677520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7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2448"/>
            <a:r>
              <a:rPr lang="ru-RU" sz="15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9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9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9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9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35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  <a:defRPr/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9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11022923" y="1082101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68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80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996934" y="3948841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3" r="32238"/>
          <a:stretch/>
        </p:blipFill>
        <p:spPr bwMode="auto">
          <a:xfrm>
            <a:off x="1668072" y="1149274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9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4" y="-73619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56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1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42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500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9" y="4834939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4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4" y="3183258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92" y="2434632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9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4" y="1386773"/>
            <a:ext cx="2131563" cy="68589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448">
              <a:defRPr/>
            </a:pPr>
            <a:r>
              <a:rPr lang="ru-RU" altLang="ru-RU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99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3"/>
            <a:ext cx="12202588" cy="511365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4975348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345618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9" y="5584700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9" y="4478940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89386942"/>
              </p:ext>
            </p:extLst>
          </p:nvPr>
        </p:nvGraphicFramePr>
        <p:xfrm>
          <a:off x="-149517" y="573566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716685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31" y="716685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716685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049022"/>
            <a:ext cx="125848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2" y="105918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04902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05700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en-US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8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468085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448235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3802019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3782169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302" y="2145492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604392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1995976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9" y="3166050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53211" y="6228993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СПЕЦИАЛЬНЫЕ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УКАЗУ ПРЕЗИДЕНТА РОССИЙСКОЙ ФЕДЕРАЦИИ</a:t>
            </a:r>
            <a:endParaRPr lang="ru-RU" b="1" kern="0" dirty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31200" y="6209143"/>
            <a:ext cx="1010500" cy="547880"/>
            <a:chOff x="198693" y="3212271"/>
            <a:chExt cx="757875" cy="410910"/>
          </a:xfrm>
        </p:grpSpPr>
        <p:pic>
          <p:nvPicPr>
            <p:cNvPr id="3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Овал 39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88620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-14514" y="-4556"/>
            <a:ext cx="12202588" cy="555152"/>
          </a:xfrm>
          <a:prstGeom prst="rect">
            <a:avLst/>
          </a:prstGeom>
          <a:blipFill>
            <a:blip r:embed="rId3" cstate="print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9375" y="68410"/>
            <a:ext cx="10996472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обеспечение по привлечению граждан </a:t>
            </a:r>
          </a:p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в мобилизационный людской резерв</a:t>
            </a: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ru-RU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  <a:r>
              <a:rPr lang="en-US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0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Рисунок 62" descr="E:\Текущая работа\Резервисты\2025 год\Сайт МО РФ (БАРС)\Готовый сайт\Меню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63" t="14677" r="18618"/>
          <a:stretch/>
        </p:blipFill>
        <p:spPr bwMode="auto">
          <a:xfrm>
            <a:off x="809626" y="705490"/>
            <a:ext cx="10672762" cy="6095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5" name="Рисунок 64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8" r="17791" b="80937"/>
          <a:stretch/>
        </p:blipFill>
        <p:spPr bwMode="auto">
          <a:xfrm>
            <a:off x="123065" y="2247901"/>
            <a:ext cx="4687060" cy="4486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6" name="Рисунок 65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3" t="18715" r="17521" b="57244"/>
          <a:stretch/>
        </p:blipFill>
        <p:spPr bwMode="auto">
          <a:xfrm>
            <a:off x="7181849" y="2219327"/>
            <a:ext cx="4818613" cy="451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1" t="59564" r="76619" b="30975"/>
          <a:stretch/>
        </p:blipFill>
        <p:spPr bwMode="auto">
          <a:xfrm>
            <a:off x="7373128" y="4840716"/>
            <a:ext cx="1336427" cy="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1" t="46354" r="77213" b="44807"/>
          <a:stretch/>
        </p:blipFill>
        <p:spPr bwMode="auto">
          <a:xfrm>
            <a:off x="7349340" y="3992880"/>
            <a:ext cx="1306626" cy="6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1" t="32145" r="59701" b="59687"/>
          <a:stretch/>
        </p:blipFill>
        <p:spPr bwMode="auto">
          <a:xfrm>
            <a:off x="7459980" y="3162300"/>
            <a:ext cx="4259580" cy="5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43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18307</TotalTime>
  <Words>1054</Words>
  <Application>Microsoft Office PowerPoint</Application>
  <PresentationFormat>Произвольный</PresentationFormat>
  <Paragraphs>297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Тема Office</vt:lpstr>
      <vt:lpstr>9_Тема Office</vt:lpstr>
      <vt:lpstr>28_Тема Office</vt:lpstr>
      <vt:lpstr>29_Тема Office</vt:lpstr>
      <vt:lpstr>30_Тема Office</vt:lpstr>
      <vt:lpstr>18_Тема Office</vt:lpstr>
      <vt:lpstr>10_Тема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USER</cp:lastModifiedBy>
  <cp:revision>750</cp:revision>
  <cp:lastPrinted>2025-10-17T06:02:39Z</cp:lastPrinted>
  <dcterms:created xsi:type="dcterms:W3CDTF">2020-05-15T08:20:27Z</dcterms:created>
  <dcterms:modified xsi:type="dcterms:W3CDTF">2025-12-19T12:49:24Z</dcterms:modified>
</cp:coreProperties>
</file>