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292" r:id="rId3"/>
    <p:sldId id="366" r:id="rId4"/>
    <p:sldId id="326" r:id="rId5"/>
    <p:sldId id="327" r:id="rId6"/>
    <p:sldId id="328" r:id="rId7"/>
    <p:sldId id="331" r:id="rId8"/>
    <p:sldId id="332" r:id="rId9"/>
    <p:sldId id="334" r:id="rId10"/>
    <p:sldId id="352" r:id="rId11"/>
    <p:sldId id="335" r:id="rId12"/>
    <p:sldId id="336" r:id="rId13"/>
    <p:sldId id="354" r:id="rId14"/>
    <p:sldId id="353" r:id="rId15"/>
    <p:sldId id="338" r:id="rId16"/>
    <p:sldId id="339" r:id="rId17"/>
    <p:sldId id="340" r:id="rId18"/>
    <p:sldId id="341" r:id="rId19"/>
    <p:sldId id="343" r:id="rId20"/>
    <p:sldId id="345" r:id="rId21"/>
    <p:sldId id="346" r:id="rId22"/>
    <p:sldId id="347" r:id="rId23"/>
    <p:sldId id="348" r:id="rId24"/>
    <p:sldId id="349" r:id="rId25"/>
    <p:sldId id="350" r:id="rId26"/>
    <p:sldId id="365" r:id="rId27"/>
    <p:sldId id="367" r:id="rId28"/>
    <p:sldId id="363" r:id="rId29"/>
    <p:sldId id="364" r:id="rId30"/>
    <p:sldId id="359" r:id="rId31"/>
    <p:sldId id="329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811A"/>
    <a:srgbClr val="FF7000"/>
    <a:srgbClr val="666699"/>
    <a:srgbClr val="6699FF"/>
    <a:srgbClr val="1B3155"/>
    <a:srgbClr val="197F95"/>
    <a:srgbClr val="FF6600"/>
    <a:srgbClr val="135F6C"/>
    <a:srgbClr val="2D528F"/>
    <a:srgbClr val="9566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72" y="8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704F81-60B2-412D-BCAD-D3141E8228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CBCB248-99E5-43CC-9762-04CBF04D58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483BF6-F627-42AA-AB9F-6C8B93C1E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пн 18.03.24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39E04B-4747-4BAE-8B58-8C1398E68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AE7024-90AD-43BE-9EB3-A7975EB19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732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C18856-83A5-4C98-A05E-B3CAD8C1A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A644DA5-580C-44EA-90B6-430DFD3E58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3446D67-BC70-48EB-B4BC-EC643C7F1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пн 18.03.24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B4880C-3A86-4A26-B4CC-E76867929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18D726-3350-410F-A356-39A640766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475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6208035-E269-468A-84F4-569FA35514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9DF608F-1A87-4610-9EA1-C2C396D878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B24234-E3FE-4F30-811E-C8A793296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пн 18.03.24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F6156C-616D-4808-A0C5-2A484C925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8F4D4B-4AF7-4C43-802D-1E1DF8FDA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362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41305D-A9D0-4F31-B1B1-EBCB72928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772013-A64E-4962-834D-8F1CE85011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1A5D1A-067E-4D24-AEC4-6B3CC9182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пн 18.03.24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BDA84C-6981-41E5-B02D-F8C6D0626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E9EB2B-A157-4F79-9D43-CA3F9C573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806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85AB72-7B6F-46A8-9F0B-764B90934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9A9D530-FAE4-4ADB-982A-AD949DB21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706DD7-2A50-4A2E-B873-DF0112A34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пн 18.03.24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8E7290-F346-427C-9657-C1597851A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6B2351-5CA2-44AF-AF07-5370FE59C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204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5F0B83-5E95-4494-B20D-893D01AEE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A9699D-3EF5-4219-A018-C0FEADA2D1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90A0C4E-92AE-4156-9922-283EA85011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6BFB40D-E98C-43BC-8238-968BACFE8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пн 18.03.24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C8772EB-C01F-4C39-85A6-BEF62B05B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54D2DE8-2D88-47D3-8A4F-162B79CCE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539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F663CD-E159-4283-810F-7ED0056FD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82752A1-2625-4081-AD82-9BC410A823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DE06850-4486-43CA-A646-826494E515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014303E-FDE2-4972-BE66-2DAA1627CB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96D08FD-3D28-4886-8DBF-67EB85AE5E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EC8E460-36B7-4054-8A1D-37CEF1AC3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пн 18.03.24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752415F-0282-4FE1-9093-E00B86E0E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7821876-BB01-455B-AA38-DC741E367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252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50D167-21A8-473A-9FAE-EBD2AD304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565665F-8D09-4C58-AE4A-34F5A9860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пн 18.03.24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A7C2D01-78F6-450B-BDE5-D13D9CF48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A3F377D-2809-485D-A770-496CD0F07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683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7B61B8D-0ABE-4A40-B33B-387FFE73D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пн 18.03.24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BA5A995-472B-4134-AA4C-556D7765F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63D63D9-BD14-47CB-8456-B2727E29F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637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374C00-D0DF-439C-A6BE-0CE69C7F9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CF58DE-C5A4-43F4-941A-AF022D0B0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013822F-047C-4138-A181-6DE45AFE5C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D96A75F-9196-481A-9959-708D50882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пн 18.03.24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387E40-EB28-4D1D-9E3A-B6BB1C59D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014BC49-7C94-4413-8D12-3BCA0D44C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040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F69DD9-E1E6-42E7-B2A2-D3DA4918C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9E091C6-E6C7-48A5-B425-296DAAB9A2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567EB50-309E-411E-9218-7D05F7CDE6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104FFA1-7F18-44E8-8634-0356B81ED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1DD2-6317-4848-84B1-74E9F5158D67}" type="datetimeFigureOut">
              <a:rPr lang="ru-RU" smtClean="0"/>
              <a:t>пн 18.03.24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715A7E-AD76-4E6D-BC91-D983D5A3F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2AD6A14-3F5B-4FCD-9788-5F3FAC4C9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771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B9A0C-B0A0-4540-9D76-692271C26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DAEDF9C-A77A-4533-9AEE-4231EEC701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B536B3-5D13-4633-AAA8-518B417A31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41DD2-6317-4848-84B1-74E9F5158D67}" type="datetimeFigureOut">
              <a:rPr lang="ru-RU" smtClean="0"/>
              <a:t>пн 18.03.24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291C3D-9645-4362-AC1A-0BB073A20E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D0B32C-A612-4274-AD0E-AA161C1CD0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C7731D-3FCF-44AC-9CA4-93940B1487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52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&#1042;&#1080;&#1096;&#1085;&#1103;&#1082;&#1086;&#1074;&#1072;%20&#1051;.&#1053;..pptx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hyperlink" Target="https://corp-univer.ru/%D0%B2%D0%B7%D0%B0%D0%B8%D0%BC%D0%BE%D0%BE%D0%B1%D1%83%D1%87%D0%B5%D0%BD%D0%B8%D0%B5-%D0%B3%D0%BE%D1%80%D0%BE%D0%B4%D0%BE%D0%B2/?ysclid=lte0n6k0r1153674068" TargetMode="Externa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quick.apkpro.ru/survey/results/53679?operator_id=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C5BE152B-7FE6-4F6C-A248-88A942789169}"/>
              </a:ext>
            </a:extLst>
          </p:cNvPr>
          <p:cNvSpPr txBox="1">
            <a:spLocks/>
          </p:cNvSpPr>
          <p:nvPr/>
        </p:nvSpPr>
        <p:spPr>
          <a:xfrm>
            <a:off x="304800" y="1650449"/>
            <a:ext cx="11887200" cy="215383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6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  <a:ea typeface="Roboto Condensed" panose="020B0604020202020204" charset="0"/>
            </a:endParaRPr>
          </a:p>
          <a:p>
            <a:pPr algn="ctr"/>
            <a:endParaRPr lang="ru-RU" sz="6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  <a:ea typeface="Roboto Condensed" panose="020B0604020202020204" charset="0"/>
            </a:endParaRPr>
          </a:p>
          <a:p>
            <a:pPr algn="ctr"/>
            <a:endParaRPr lang="ru-RU" sz="6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  <a:ea typeface="Roboto Condensed" panose="020B0604020202020204" charset="0"/>
            </a:endParaRPr>
          </a:p>
          <a:p>
            <a:pPr algn="ctr"/>
            <a:r>
              <a:rPr lang="ru-RU" sz="89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ea typeface="Roboto Condensed" panose="020B0604020202020204" charset="0"/>
              </a:rPr>
              <a:t>ЛЕГКО ЛИ БЫТЬ МЕТОДИСТОМ?</a:t>
            </a:r>
            <a:endParaRPr lang="ru-RU" sz="8900" b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endParaRPr lang="ru-RU" sz="48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CCEA2E83-CBB7-4747-B154-7B9F65205D38}"/>
              </a:ext>
            </a:extLst>
          </p:cNvPr>
          <p:cNvSpPr txBox="1">
            <a:spLocks/>
          </p:cNvSpPr>
          <p:nvPr/>
        </p:nvSpPr>
        <p:spPr>
          <a:xfrm>
            <a:off x="585779" y="4088326"/>
            <a:ext cx="3770843" cy="2208663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600" b="1" dirty="0" smtClean="0">
                <a:solidFill>
                  <a:schemeClr val="bg1"/>
                </a:solidFill>
              </a:rPr>
              <a:t>Вишнякова Л.Н.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chemeClr val="bg1"/>
                </a:solidFill>
              </a:rPr>
              <a:t>Начальник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chemeClr val="bg1"/>
                </a:solidFill>
              </a:rPr>
              <a:t>методического отдела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chemeClr val="bg1"/>
                </a:solidFill>
              </a:rPr>
              <a:t>МКУ ОМЦ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b="1" dirty="0" err="1" smtClean="0">
                <a:solidFill>
                  <a:schemeClr val="bg1"/>
                </a:solidFill>
              </a:rPr>
              <a:t>Балаковского</a:t>
            </a:r>
            <a:r>
              <a:rPr lang="ru-RU" sz="3600" b="1" dirty="0" smtClean="0">
                <a:solidFill>
                  <a:schemeClr val="bg1"/>
                </a:solidFill>
              </a:rPr>
              <a:t> муниципального района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721B07A-1061-4316-BB65-59D24B9C7F4F}"/>
              </a:ext>
            </a:extLst>
          </p:cNvPr>
          <p:cNvSpPr/>
          <p:nvPr/>
        </p:nvSpPr>
        <p:spPr>
          <a:xfrm>
            <a:off x="521611" y="6204111"/>
            <a:ext cx="178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197F95"/>
                </a:solidFill>
              </a:rPr>
              <a:t>www.soiro64.ru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5D3C238-5FD1-4EC2-AF8A-9F387FB158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393" y="342623"/>
            <a:ext cx="2209804" cy="71018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ACD6044-493C-43A8-9D18-E4590B51A4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819" y="5538212"/>
            <a:ext cx="7762378" cy="92769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FDEA9AE-C239-4BCF-8ED6-72446DE115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79" y="0"/>
            <a:ext cx="809884" cy="136640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5D3C238-5FD1-4EC2-AF8A-9F387FB158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393" y="328109"/>
            <a:ext cx="2209804" cy="710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10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BBE9D25-45AA-4693-8F9F-4FAB18547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812" y="338849"/>
            <a:ext cx="10344432" cy="870341"/>
          </a:xfrm>
        </p:spPr>
        <p:txBody>
          <a:bodyPr>
            <a:no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ru-RU" sz="4000" b="1" u="sng" dirty="0" smtClean="0">
                <a:solidFill>
                  <a:srgbClr val="197F95"/>
                </a:solidFill>
              </a:rPr>
              <a:t> </a:t>
            </a:r>
            <a:br>
              <a:rPr lang="ru-RU" sz="4000" b="1" u="sng" dirty="0" smtClean="0">
                <a:solidFill>
                  <a:srgbClr val="197F95"/>
                </a:solidFill>
              </a:rPr>
            </a:br>
            <a:r>
              <a:rPr lang="ru-RU" sz="4000" b="1" u="sng" dirty="0">
                <a:solidFill>
                  <a:srgbClr val="197F95"/>
                </a:solidFill>
              </a:rPr>
              <a:t/>
            </a:r>
            <a:br>
              <a:rPr lang="ru-RU" sz="4000" b="1" u="sng" dirty="0">
                <a:solidFill>
                  <a:srgbClr val="197F95"/>
                </a:solidFill>
              </a:rPr>
            </a:br>
            <a:r>
              <a:rPr lang="ru-RU" sz="4000" b="1" u="sng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Должностные обязанности методиста</a:t>
            </a:r>
            <a:r>
              <a:rPr lang="ru-RU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ru-RU" sz="3200" b="1" dirty="0" smtClean="0">
                <a:solidFill>
                  <a:srgbClr val="197F95"/>
                </a:solidFill>
              </a:rPr>
              <a:t>  </a:t>
            </a:r>
            <a:r>
              <a:rPr lang="ru-RU" sz="4000" b="1" dirty="0">
                <a:solidFill>
                  <a:srgbClr val="197F95"/>
                </a:solidFill>
              </a:rPr>
              <a:t/>
            </a:r>
            <a:br>
              <a:rPr lang="ru-RU" sz="4000" b="1" dirty="0">
                <a:solidFill>
                  <a:srgbClr val="197F95"/>
                </a:solidFill>
              </a:rPr>
            </a:b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2C7E3E9B-0ADF-41E6-B0D1-7AC90D8F8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67" y="1209191"/>
            <a:ext cx="12143633" cy="5648810"/>
          </a:xfrm>
          <a:solidFill>
            <a:srgbClr val="197F95"/>
          </a:solidFill>
        </p:spPr>
        <p:txBody>
          <a:bodyPr anchor="ctr">
            <a:normAutofit fontScale="62500" lnSpcReduction="20000"/>
          </a:bodyPr>
          <a:lstStyle/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58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51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51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4</a:t>
            </a:r>
            <a:r>
              <a:rPr lang="ru-RU" sz="5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.	Оказывает помощь педагогическим работникам учреждений в определении содержания учебных программ, форм, методов и средств обучения, в организации работы по научно-методическому обеспечению образовательной деятельности учреждений, в разработке рабочих образовательных (предметных) программ (модулей) по дисциплинам и учебным курсам</a:t>
            </a:r>
            <a:endParaRPr lang="ru-RU" sz="5800" b="1" dirty="0" smtClean="0">
              <a:solidFill>
                <a:srgbClr val="197F95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rgbClr val="197F95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rgbClr val="197F95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rgbClr val="197F95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197F95"/>
                </a:solidFill>
              </a:rPr>
              <a:t>     </a:t>
            </a:r>
            <a:endParaRPr lang="ru-RU" sz="3200" b="1" dirty="0">
              <a:solidFill>
                <a:srgbClr val="197F95"/>
              </a:solidFill>
            </a:endParaRP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1599F118-9B3C-418A-A432-99FCD6720ED2}"/>
              </a:ext>
            </a:extLst>
          </p:cNvPr>
          <p:cNvSpPr txBox="1">
            <a:spLocks/>
          </p:cNvSpPr>
          <p:nvPr/>
        </p:nvSpPr>
        <p:spPr>
          <a:xfrm>
            <a:off x="391885" y="2743852"/>
            <a:ext cx="11335659" cy="4020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1022444" cy="14561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29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BBE9D25-45AA-4693-8F9F-4FAB18547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812" y="338849"/>
            <a:ext cx="10344432" cy="870341"/>
          </a:xfrm>
        </p:spPr>
        <p:txBody>
          <a:bodyPr>
            <a:no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ru-RU" sz="4000" b="1" u="sng" dirty="0" smtClean="0">
                <a:solidFill>
                  <a:srgbClr val="197F95"/>
                </a:solidFill>
              </a:rPr>
              <a:t> </a:t>
            </a:r>
            <a:br>
              <a:rPr lang="ru-RU" sz="4000" b="1" u="sng" dirty="0" smtClean="0">
                <a:solidFill>
                  <a:srgbClr val="197F95"/>
                </a:solidFill>
              </a:rPr>
            </a:br>
            <a:r>
              <a:rPr lang="ru-RU" sz="4000" b="1" u="sng" dirty="0">
                <a:solidFill>
                  <a:srgbClr val="197F95"/>
                </a:solidFill>
              </a:rPr>
              <a:t/>
            </a:r>
            <a:br>
              <a:rPr lang="ru-RU" sz="4000" b="1" u="sng" dirty="0">
                <a:solidFill>
                  <a:srgbClr val="197F95"/>
                </a:solidFill>
              </a:rPr>
            </a:br>
            <a:r>
              <a:rPr lang="ru-RU" sz="4000" b="1" u="sng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Должностные обязанности методиста</a:t>
            </a:r>
            <a:r>
              <a:rPr lang="ru-RU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ru-RU" sz="3200" b="1" dirty="0" smtClean="0">
                <a:solidFill>
                  <a:srgbClr val="197F95"/>
                </a:solidFill>
              </a:rPr>
              <a:t>  </a:t>
            </a:r>
            <a:r>
              <a:rPr lang="ru-RU" sz="4000" b="1" dirty="0">
                <a:solidFill>
                  <a:srgbClr val="197F95"/>
                </a:solidFill>
              </a:rPr>
              <a:t/>
            </a:r>
            <a:br>
              <a:rPr lang="ru-RU" sz="4000" b="1" dirty="0">
                <a:solidFill>
                  <a:srgbClr val="197F95"/>
                </a:solidFill>
              </a:rPr>
            </a:b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2C7E3E9B-0ADF-41E6-B0D1-7AC90D8F8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67" y="1209191"/>
            <a:ext cx="12143633" cy="5648810"/>
          </a:xfrm>
          <a:solidFill>
            <a:srgbClr val="197F95"/>
          </a:solidFill>
        </p:spPr>
        <p:txBody>
          <a:bodyPr anchor="ctr">
            <a:normAutofit fontScale="25000" lnSpcReduction="20000"/>
          </a:bodyPr>
          <a:lstStyle/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58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8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5.</a:t>
            </a:r>
            <a:r>
              <a:rPr lang="ru-RU" sz="9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Организует </a:t>
            </a:r>
            <a:r>
              <a:rPr lang="ru-RU" sz="1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разработку, рецензирование и подготовку к утверждению учебно-методической документации и пособий по учебным дисциплинам, типовых перечней оборудования, дидактических материалов и т.д.  </a:t>
            </a:r>
            <a:r>
              <a:rPr lang="ru-RU" sz="1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 </a:t>
            </a: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128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2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6.	 Анализирует и обобщает результаты экспериментальной работы учреждений. Обобщает и принимает меры по распространению наиболее результативного опыта педагогических </a:t>
            </a:r>
            <a:r>
              <a:rPr lang="ru-RU" sz="12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работников</a:t>
            </a:r>
            <a:endParaRPr lang="ru-RU" sz="3200" b="1" dirty="0">
              <a:solidFill>
                <a:srgbClr val="197F95"/>
              </a:solidFill>
            </a:endParaRP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1599F118-9B3C-418A-A432-99FCD6720ED2}"/>
              </a:ext>
            </a:extLst>
          </p:cNvPr>
          <p:cNvSpPr txBox="1">
            <a:spLocks/>
          </p:cNvSpPr>
          <p:nvPr/>
        </p:nvSpPr>
        <p:spPr>
          <a:xfrm>
            <a:off x="391885" y="2743852"/>
            <a:ext cx="11335659" cy="4020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1022444" cy="14561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57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BBE9D25-45AA-4693-8F9F-4FAB18547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812" y="338849"/>
            <a:ext cx="10344432" cy="870341"/>
          </a:xfrm>
        </p:spPr>
        <p:txBody>
          <a:bodyPr>
            <a:no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ru-RU" sz="4000" b="1" u="sng" dirty="0" smtClean="0">
                <a:solidFill>
                  <a:srgbClr val="197F95"/>
                </a:solidFill>
              </a:rPr>
              <a:t> </a:t>
            </a:r>
            <a:br>
              <a:rPr lang="ru-RU" sz="4000" b="1" u="sng" dirty="0" smtClean="0">
                <a:solidFill>
                  <a:srgbClr val="197F95"/>
                </a:solidFill>
              </a:rPr>
            </a:br>
            <a:r>
              <a:rPr lang="ru-RU" sz="4000" b="1" u="sng" dirty="0">
                <a:solidFill>
                  <a:srgbClr val="197F95"/>
                </a:solidFill>
              </a:rPr>
              <a:t/>
            </a:r>
            <a:br>
              <a:rPr lang="ru-RU" sz="4000" b="1" u="sng" dirty="0">
                <a:solidFill>
                  <a:srgbClr val="197F95"/>
                </a:solidFill>
              </a:rPr>
            </a:br>
            <a:r>
              <a:rPr lang="ru-RU" sz="4000" b="1" dirty="0" smtClean="0">
                <a:solidFill>
                  <a:srgbClr val="197F95"/>
                </a:solidFill>
              </a:rPr>
              <a:t>Представление опыта</a:t>
            </a:r>
            <a:r>
              <a:rPr lang="ru-RU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ru-RU" sz="3200" b="1" dirty="0" smtClean="0">
                <a:solidFill>
                  <a:srgbClr val="197F95"/>
                </a:solidFill>
              </a:rPr>
              <a:t>  </a:t>
            </a:r>
            <a:r>
              <a:rPr lang="ru-RU" sz="4000" b="1" dirty="0">
                <a:solidFill>
                  <a:srgbClr val="197F95"/>
                </a:solidFill>
              </a:rPr>
              <a:t/>
            </a:r>
            <a:br>
              <a:rPr lang="ru-RU" sz="4000" b="1" dirty="0">
                <a:solidFill>
                  <a:srgbClr val="197F95"/>
                </a:solidFill>
              </a:rPr>
            </a:b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2C7E3E9B-0ADF-41E6-B0D1-7AC90D8F8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67" y="1456152"/>
            <a:ext cx="12143633" cy="5401849"/>
          </a:xfrm>
          <a:solidFill>
            <a:srgbClr val="197F95"/>
          </a:solidFill>
        </p:spPr>
        <p:txBody>
          <a:bodyPr anchor="ctr">
            <a:normAutofit fontScale="25000" lnSpcReduction="20000"/>
          </a:bodyPr>
          <a:lstStyle/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11000" b="1" dirty="0" smtClean="0">
              <a:solidFill>
                <a:schemeClr val="bg1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14400" b="1" dirty="0" smtClean="0">
              <a:solidFill>
                <a:schemeClr val="bg1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14400" b="1" dirty="0">
              <a:solidFill>
                <a:schemeClr val="bg1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4400" b="1" dirty="0" smtClean="0">
                <a:solidFill>
                  <a:schemeClr val="bg1"/>
                </a:solidFill>
              </a:rPr>
              <a:t>Семинары на базе </a:t>
            </a:r>
            <a:r>
              <a:rPr lang="ru-RU" sz="14400" b="1" dirty="0">
                <a:solidFill>
                  <a:schemeClr val="bg1"/>
                </a:solidFill>
              </a:rPr>
              <a:t>М</a:t>
            </a:r>
            <a:r>
              <a:rPr lang="ru-RU" sz="14400" b="1" dirty="0" smtClean="0">
                <a:solidFill>
                  <a:schemeClr val="bg1"/>
                </a:solidFill>
              </a:rPr>
              <a:t>АДОУ </a:t>
            </a: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4400" b="1" dirty="0" smtClean="0">
                <a:solidFill>
                  <a:schemeClr val="bg1"/>
                </a:solidFill>
              </a:rPr>
              <a:t>детский </a:t>
            </a:r>
            <a:r>
              <a:rPr lang="ru-RU" sz="14400" b="1" dirty="0">
                <a:solidFill>
                  <a:schemeClr val="bg1"/>
                </a:solidFill>
              </a:rPr>
              <a:t>сад </a:t>
            </a:r>
            <a:r>
              <a:rPr lang="ru-RU" sz="14400" b="1" dirty="0" smtClean="0">
                <a:solidFill>
                  <a:schemeClr val="bg1"/>
                </a:solidFill>
              </a:rPr>
              <a:t>№ 2, 3, 5, 6, 7, </a:t>
            </a: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4400" b="1" dirty="0" smtClean="0">
                <a:solidFill>
                  <a:schemeClr val="bg1"/>
                </a:solidFill>
              </a:rPr>
              <a:t>8, 9, 11, 12, 17, 18, 19, 20, 22, </a:t>
            </a: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4400" b="1" dirty="0" smtClean="0">
                <a:solidFill>
                  <a:schemeClr val="bg1"/>
                </a:solidFill>
              </a:rPr>
              <a:t>23, 33, 41, 62, 65, 70.</a:t>
            </a: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14400" b="1" dirty="0">
              <a:solidFill>
                <a:schemeClr val="bg1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4400" b="1" dirty="0" smtClean="0">
                <a:solidFill>
                  <a:srgbClr val="FFFFFF"/>
                </a:solidFill>
              </a:rPr>
              <a:t>Семинары </a:t>
            </a:r>
            <a:r>
              <a:rPr lang="ru-RU" sz="14400" b="1" dirty="0">
                <a:solidFill>
                  <a:srgbClr val="FFFFFF"/>
                </a:solidFill>
              </a:rPr>
              <a:t>на базе МАОУ СОШ </a:t>
            </a:r>
            <a:endParaRPr lang="ru-RU" sz="14400" b="1" dirty="0" smtClean="0">
              <a:solidFill>
                <a:srgbClr val="FFFFFF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4400" b="1" dirty="0" smtClean="0">
                <a:solidFill>
                  <a:srgbClr val="FFFFFF"/>
                </a:solidFill>
              </a:rPr>
              <a:t>№ </a:t>
            </a:r>
            <a:r>
              <a:rPr lang="ru-RU" sz="14400" b="1" dirty="0">
                <a:solidFill>
                  <a:srgbClr val="FFFFFF"/>
                </a:solidFill>
              </a:rPr>
              <a:t>2</a:t>
            </a:r>
            <a:r>
              <a:rPr lang="ru-RU" sz="14400" b="1" dirty="0" smtClean="0">
                <a:solidFill>
                  <a:srgbClr val="FFFFFF"/>
                </a:solidFill>
              </a:rPr>
              <a:t>, 18, 25, 26,  </a:t>
            </a:r>
            <a:r>
              <a:rPr lang="ru-RU" sz="14400" b="1" dirty="0">
                <a:solidFill>
                  <a:srgbClr val="FFFFFF"/>
                </a:solidFill>
              </a:rPr>
              <a:t>28</a:t>
            </a:r>
            <a:r>
              <a:rPr lang="ru-RU" sz="14400" b="1" dirty="0" smtClean="0">
                <a:solidFill>
                  <a:srgbClr val="FFFFFF"/>
                </a:solidFill>
              </a:rPr>
              <a:t>, </a:t>
            </a: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4400" b="1" dirty="0" smtClean="0">
                <a:solidFill>
                  <a:srgbClr val="FFFFFF"/>
                </a:solidFill>
              </a:rPr>
              <a:t>МАОУ </a:t>
            </a:r>
            <a:r>
              <a:rPr lang="ru-RU" sz="14400" b="1" dirty="0">
                <a:solidFill>
                  <a:srgbClr val="FFFFFF"/>
                </a:solidFill>
              </a:rPr>
              <a:t>Лицей </a:t>
            </a:r>
            <a:r>
              <a:rPr lang="ru-RU" sz="14400" b="1" dirty="0" smtClean="0">
                <a:solidFill>
                  <a:srgbClr val="FFFFFF"/>
                </a:solidFill>
              </a:rPr>
              <a:t>№ 1, 2.</a:t>
            </a: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14400" b="1" dirty="0" smtClean="0">
              <a:solidFill>
                <a:srgbClr val="FFFFFF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11000" b="1" dirty="0" smtClean="0">
              <a:solidFill>
                <a:schemeClr val="bg1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11000" b="1" dirty="0">
              <a:solidFill>
                <a:schemeClr val="bg1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5800" b="1" dirty="0" smtClean="0">
              <a:solidFill>
                <a:schemeClr val="bg1"/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8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endParaRPr lang="ru-RU" sz="3200" b="1" dirty="0">
              <a:solidFill>
                <a:srgbClr val="197F95"/>
              </a:solidFill>
            </a:endParaRP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1599F118-9B3C-418A-A432-99FCD6720ED2}"/>
              </a:ext>
            </a:extLst>
          </p:cNvPr>
          <p:cNvSpPr txBox="1">
            <a:spLocks/>
          </p:cNvSpPr>
          <p:nvPr/>
        </p:nvSpPr>
        <p:spPr>
          <a:xfrm>
            <a:off x="391885" y="2743852"/>
            <a:ext cx="11335659" cy="4020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1022444" cy="14561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3659" y="2090056"/>
            <a:ext cx="4963885" cy="386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33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>
            <a:extLst>
              <a:ext uri="{FF2B5EF4-FFF2-40B4-BE49-F238E27FC236}">
                <a16:creationId xmlns:a16="http://schemas.microsoft.com/office/drawing/2014/main" id="{2C7E3E9B-0ADF-41E6-B0D1-7AC90D8F8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67" y="1456152"/>
            <a:ext cx="12143633" cy="5401849"/>
          </a:xfrm>
          <a:solidFill>
            <a:srgbClr val="197F95"/>
          </a:solidFill>
        </p:spPr>
        <p:txBody>
          <a:bodyPr anchor="ctr">
            <a:normAutofit fontScale="47500" lnSpcReduction="20000"/>
          </a:bodyPr>
          <a:lstStyle/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11000" b="1" dirty="0" smtClean="0">
              <a:solidFill>
                <a:schemeClr val="bg1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14400" b="1" dirty="0" smtClean="0">
              <a:solidFill>
                <a:schemeClr val="bg1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14400" b="1" dirty="0">
              <a:solidFill>
                <a:schemeClr val="bg1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1000" b="1" dirty="0" smtClean="0">
                <a:solidFill>
                  <a:schemeClr val="bg1"/>
                </a:solidFill>
                <a:hlinkClick r:id="rId2" action="ppaction://hlinkpres?slideindex=1&amp;slidetitle="/>
              </a:rPr>
              <a:t>ссылка на депозитарий</a:t>
            </a:r>
            <a:endParaRPr lang="ru-RU" sz="11000" b="1" dirty="0" smtClean="0">
              <a:solidFill>
                <a:schemeClr val="bg1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11000" b="1" dirty="0">
              <a:solidFill>
                <a:schemeClr val="bg1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5800" b="1" dirty="0" smtClean="0">
              <a:solidFill>
                <a:schemeClr val="bg1"/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8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endParaRPr lang="ru-RU" sz="3200" b="1" dirty="0">
              <a:solidFill>
                <a:srgbClr val="197F95"/>
              </a:solidFill>
            </a:endParaRP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1599F118-9B3C-418A-A432-99FCD6720ED2}"/>
              </a:ext>
            </a:extLst>
          </p:cNvPr>
          <p:cNvSpPr txBox="1">
            <a:spLocks/>
          </p:cNvSpPr>
          <p:nvPr/>
        </p:nvSpPr>
        <p:spPr>
          <a:xfrm>
            <a:off x="391885" y="2743852"/>
            <a:ext cx="11335659" cy="4020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1022444" cy="14561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  <p:sp>
        <p:nvSpPr>
          <p:cNvPr id="8" name="Заголовок 4">
            <a:extLst>
              <a:ext uri="{FF2B5EF4-FFF2-40B4-BE49-F238E27FC236}">
                <a16:creationId xmlns:a16="http://schemas.microsoft.com/office/drawing/2014/main" id="{6BBE9D25-45AA-4693-8F9F-4FAB185479E5}"/>
              </a:ext>
            </a:extLst>
          </p:cNvPr>
          <p:cNvSpPr txBox="1">
            <a:spLocks/>
          </p:cNvSpPr>
          <p:nvPr/>
        </p:nvSpPr>
        <p:spPr>
          <a:xfrm>
            <a:off x="947967" y="174171"/>
            <a:ext cx="10344432" cy="12819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4000" b="1" u="sng" dirty="0" smtClean="0">
                <a:solidFill>
                  <a:srgbClr val="197F95"/>
                </a:solidFill>
              </a:rPr>
              <a:t> </a:t>
            </a:r>
            <a:br>
              <a:rPr lang="ru-RU" sz="4000" b="1" u="sng" dirty="0" smtClean="0">
                <a:solidFill>
                  <a:srgbClr val="197F95"/>
                </a:solidFill>
              </a:rPr>
            </a:br>
            <a:r>
              <a:rPr lang="ru-RU" sz="4000" b="1" u="sng" dirty="0" smtClean="0">
                <a:solidFill>
                  <a:srgbClr val="197F95"/>
                </a:solidFill>
              </a:rPr>
              <a:t/>
            </a:r>
            <a:br>
              <a:rPr lang="ru-RU" sz="4000" b="1" u="sng" dirty="0" smtClean="0">
                <a:solidFill>
                  <a:srgbClr val="197F95"/>
                </a:solidFill>
              </a:rPr>
            </a:br>
            <a:r>
              <a:rPr lang="ru-RU" sz="4000" b="1" dirty="0" smtClean="0">
                <a:solidFill>
                  <a:srgbClr val="197F95"/>
                </a:solidFill>
              </a:rPr>
              <a:t/>
            </a:r>
            <a:br>
              <a:rPr lang="ru-RU" sz="4000" b="1" dirty="0" smtClean="0">
                <a:solidFill>
                  <a:srgbClr val="197F95"/>
                </a:solidFill>
              </a:rPr>
            </a:b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488871" y="5564165"/>
            <a:ext cx="121436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01914" y="338849"/>
            <a:ext cx="10515600" cy="870341"/>
          </a:xfrm>
        </p:spPr>
        <p:txBody>
          <a:bodyPr/>
          <a:lstStyle/>
          <a:p>
            <a:pPr indent="1074738"/>
            <a:r>
              <a:rPr lang="ru-RU" u="sng" dirty="0" smtClean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5"/>
              </a:rPr>
              <a:t>Депозитарий</a:t>
            </a:r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456152"/>
            <a:ext cx="9144000" cy="54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48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BBE9D25-45AA-4693-8F9F-4FAB18547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812" y="338849"/>
            <a:ext cx="10344432" cy="870341"/>
          </a:xfrm>
        </p:spPr>
        <p:txBody>
          <a:bodyPr>
            <a:no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ru-RU" sz="4000" b="1" u="sng" dirty="0" smtClean="0">
                <a:solidFill>
                  <a:srgbClr val="197F95"/>
                </a:solidFill>
              </a:rPr>
              <a:t> </a:t>
            </a:r>
            <a:br>
              <a:rPr lang="ru-RU" sz="4000" b="1" u="sng" dirty="0" smtClean="0">
                <a:solidFill>
                  <a:srgbClr val="197F95"/>
                </a:solidFill>
              </a:rPr>
            </a:br>
            <a:r>
              <a:rPr lang="ru-RU" sz="4000" b="1" u="sng" dirty="0">
                <a:solidFill>
                  <a:srgbClr val="197F95"/>
                </a:solidFill>
              </a:rPr>
              <a:t/>
            </a:r>
            <a:br>
              <a:rPr lang="ru-RU" sz="4000" b="1" u="sng" dirty="0">
                <a:solidFill>
                  <a:srgbClr val="197F95"/>
                </a:solidFill>
              </a:rPr>
            </a:br>
            <a:r>
              <a:rPr lang="ru-RU" sz="4000" b="1" u="sng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Должностные обязанности методиста</a:t>
            </a:r>
            <a:r>
              <a:rPr lang="ru-RU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ru-RU" sz="3200" b="1" dirty="0" smtClean="0">
                <a:solidFill>
                  <a:srgbClr val="197F95"/>
                </a:solidFill>
              </a:rPr>
              <a:t>  </a:t>
            </a:r>
            <a:r>
              <a:rPr lang="ru-RU" sz="4000" b="1" dirty="0">
                <a:solidFill>
                  <a:srgbClr val="197F95"/>
                </a:solidFill>
              </a:rPr>
              <a:t/>
            </a:r>
            <a:br>
              <a:rPr lang="ru-RU" sz="4000" b="1" dirty="0">
                <a:solidFill>
                  <a:srgbClr val="197F95"/>
                </a:solidFill>
              </a:rPr>
            </a:b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2C7E3E9B-0ADF-41E6-B0D1-7AC90D8F8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67" y="1209191"/>
            <a:ext cx="12143633" cy="5648810"/>
          </a:xfrm>
          <a:solidFill>
            <a:srgbClr val="197F95"/>
          </a:solidFill>
        </p:spPr>
        <p:txBody>
          <a:bodyPr anchor="ctr">
            <a:normAutofit/>
          </a:bodyPr>
          <a:lstStyle/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7</a:t>
            </a:r>
            <a:r>
              <a:rPr lang="ru-RU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. Организует </a:t>
            </a:r>
            <a:r>
              <a:rPr lang="ru-RU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и координирует работу методических объединений педагогических работников, оказывает им консультативную и практическую помощь по соответствующим направлениям деятельности. </a:t>
            </a:r>
            <a:endParaRPr lang="ru-RU" sz="40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8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endParaRPr lang="ru-RU" sz="3200" b="1" dirty="0">
              <a:solidFill>
                <a:srgbClr val="197F95"/>
              </a:solidFill>
            </a:endParaRP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1599F118-9B3C-418A-A432-99FCD6720ED2}"/>
              </a:ext>
            </a:extLst>
          </p:cNvPr>
          <p:cNvSpPr txBox="1">
            <a:spLocks/>
          </p:cNvSpPr>
          <p:nvPr/>
        </p:nvSpPr>
        <p:spPr>
          <a:xfrm>
            <a:off x="391885" y="2743852"/>
            <a:ext cx="11335659" cy="4020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1022444" cy="14561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84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BBE9D25-45AA-4693-8F9F-4FAB18547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812" y="245159"/>
            <a:ext cx="10344432" cy="683755"/>
          </a:xfrm>
        </p:spPr>
        <p:txBody>
          <a:bodyPr>
            <a:no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ru-RU" sz="4000" b="1" u="sng" dirty="0" smtClean="0">
                <a:solidFill>
                  <a:srgbClr val="197F95"/>
                </a:solidFill>
              </a:rPr>
              <a:t> </a:t>
            </a:r>
            <a:br>
              <a:rPr lang="ru-RU" sz="4000" b="1" u="sng" dirty="0" smtClean="0">
                <a:solidFill>
                  <a:srgbClr val="197F95"/>
                </a:solidFill>
              </a:rPr>
            </a:br>
            <a:r>
              <a:rPr lang="ru-RU" sz="4000" b="1" u="sng" dirty="0">
                <a:solidFill>
                  <a:srgbClr val="197F95"/>
                </a:solidFill>
              </a:rPr>
              <a:t/>
            </a:r>
            <a:br>
              <a:rPr lang="ru-RU" sz="4000" b="1" u="sng" dirty="0">
                <a:solidFill>
                  <a:srgbClr val="197F95"/>
                </a:solidFill>
              </a:rPr>
            </a:br>
            <a:r>
              <a:rPr lang="ru-RU" sz="3000" b="1" dirty="0" smtClean="0">
                <a:solidFill>
                  <a:srgbClr val="197F95"/>
                </a:solidFill>
              </a:rPr>
              <a:t>Методическое сопровождение педагогических работников</a:t>
            </a:r>
            <a:r>
              <a:rPr lang="ru-RU" sz="3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ru-RU" sz="3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ru-RU" sz="3200" b="1" dirty="0" smtClean="0">
                <a:solidFill>
                  <a:srgbClr val="197F95"/>
                </a:solidFill>
              </a:rPr>
              <a:t>  </a:t>
            </a:r>
            <a:r>
              <a:rPr lang="ru-RU" sz="4000" b="1" dirty="0">
                <a:solidFill>
                  <a:srgbClr val="197F95"/>
                </a:solidFill>
              </a:rPr>
              <a:t/>
            </a:r>
            <a:br>
              <a:rPr lang="ru-RU" sz="4000" b="1" dirty="0">
                <a:solidFill>
                  <a:srgbClr val="197F95"/>
                </a:solidFill>
              </a:rPr>
            </a:b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2C7E3E9B-0ADF-41E6-B0D1-7AC90D8F8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49842"/>
            <a:ext cx="12192000" cy="5308157"/>
          </a:xfrm>
          <a:solidFill>
            <a:srgbClr val="197F95"/>
          </a:solidFill>
        </p:spPr>
        <p:txBody>
          <a:bodyPr anchor="ctr">
            <a:normAutofit fontScale="25000" lnSpcReduction="20000"/>
          </a:bodyPr>
          <a:lstStyle/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11000" b="1" dirty="0">
              <a:solidFill>
                <a:schemeClr val="bg1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5100" b="1" dirty="0" smtClean="0">
              <a:solidFill>
                <a:schemeClr val="bg1"/>
              </a:solidFill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5100" b="1" dirty="0" smtClean="0">
              <a:solidFill>
                <a:schemeClr val="bg1"/>
              </a:solidFill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9800" b="1" dirty="0" smtClean="0">
              <a:solidFill>
                <a:schemeClr val="bg1"/>
              </a:solidFill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2800" b="1" dirty="0" smtClean="0">
                <a:solidFill>
                  <a:schemeClr val="bg1"/>
                </a:solidFill>
              </a:rPr>
              <a:t>Проведение </a:t>
            </a:r>
            <a:r>
              <a:rPr lang="ru-RU" sz="12800" b="1" dirty="0">
                <a:solidFill>
                  <a:schemeClr val="bg1"/>
                </a:solidFill>
              </a:rPr>
              <a:t>тематических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2800" b="1" dirty="0">
                <a:solidFill>
                  <a:schemeClr val="bg1"/>
                </a:solidFill>
              </a:rPr>
              <a:t>заседаний, методических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2800" b="1" dirty="0">
                <a:solidFill>
                  <a:schemeClr val="bg1"/>
                </a:solidFill>
              </a:rPr>
              <a:t>совещаний, консультаций и т.д.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2800" b="1" dirty="0">
                <a:solidFill>
                  <a:schemeClr val="bg1"/>
                </a:solidFill>
              </a:rPr>
              <a:t>в очном формате и в режиме ВКС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4200" b="1" dirty="0" smtClean="0">
              <a:solidFill>
                <a:schemeClr val="bg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4200" b="1" dirty="0">
              <a:solidFill>
                <a:schemeClr val="bg1"/>
              </a:solidFill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2800" b="1" dirty="0" smtClean="0">
                <a:solidFill>
                  <a:schemeClr val="accent2">
                    <a:lumMod val="75000"/>
                  </a:schemeClr>
                </a:solidFill>
              </a:rPr>
              <a:t>Всего 66 </a:t>
            </a:r>
            <a:r>
              <a:rPr lang="ru-RU" sz="12800" b="1" dirty="0">
                <a:solidFill>
                  <a:schemeClr val="accent2">
                    <a:lumMod val="75000"/>
                  </a:schemeClr>
                </a:solidFill>
              </a:rPr>
              <a:t>муниципальных </a:t>
            </a:r>
            <a:endParaRPr lang="ru-RU" sz="12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2800" b="1" dirty="0" smtClean="0">
                <a:solidFill>
                  <a:schemeClr val="accent2">
                    <a:lumMod val="75000"/>
                  </a:schemeClr>
                </a:solidFill>
              </a:rPr>
              <a:t>методических объединений,</a:t>
            </a:r>
            <a:r>
              <a:rPr lang="ru-RU" sz="12800" b="1" dirty="0" smtClean="0">
                <a:solidFill>
                  <a:schemeClr val="bg1"/>
                </a:solidFill>
              </a:rPr>
              <a:t> из них </a:t>
            </a:r>
            <a:endParaRPr lang="ru-RU" sz="12800" b="1" dirty="0">
              <a:solidFill>
                <a:schemeClr val="bg1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2800" b="1" dirty="0" smtClean="0">
                <a:solidFill>
                  <a:schemeClr val="accent2">
                    <a:lumMod val="75000"/>
                  </a:schemeClr>
                </a:solidFill>
              </a:rPr>
              <a:t>7 муниципальных методических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2800" b="1" dirty="0" smtClean="0">
                <a:solidFill>
                  <a:schemeClr val="accent2">
                    <a:lumMod val="75000"/>
                  </a:schemeClr>
                </a:solidFill>
              </a:rPr>
              <a:t> центров </a:t>
            </a:r>
            <a:r>
              <a:rPr lang="ru-RU" sz="12800" b="1" dirty="0" smtClean="0">
                <a:solidFill>
                  <a:schemeClr val="bg1"/>
                </a:solidFill>
              </a:rPr>
              <a:t>на базе МАОУ СОШ № 16,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2800" b="1" dirty="0" smtClean="0">
                <a:solidFill>
                  <a:schemeClr val="bg1"/>
                </a:solidFill>
              </a:rPr>
              <a:t>18, 27, 28, МАОУ Гимназия № 2,  Лицей № 1, МАДОУ детский сад              № 3</a:t>
            </a:r>
            <a:r>
              <a:rPr lang="ru-RU" sz="12800" b="1" dirty="0">
                <a:solidFill>
                  <a:schemeClr val="bg1"/>
                </a:solidFill>
              </a:rPr>
              <a:t> </a:t>
            </a:r>
            <a:r>
              <a:rPr lang="ru-RU" sz="12800" b="1" dirty="0" smtClean="0">
                <a:solidFill>
                  <a:schemeClr val="bg1"/>
                </a:solidFill>
              </a:rPr>
              <a:t>и </a:t>
            </a:r>
            <a:r>
              <a:rPr lang="ru-RU" sz="12800" b="1" dirty="0" smtClean="0">
                <a:solidFill>
                  <a:schemeClr val="accent2">
                    <a:lumMod val="75000"/>
                  </a:schemeClr>
                </a:solidFill>
              </a:rPr>
              <a:t>24 муниципальные творческие группы</a:t>
            </a:r>
            <a:endParaRPr lang="ru-RU" sz="128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12800" b="1" dirty="0" smtClean="0">
              <a:solidFill>
                <a:schemeClr val="bg1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8000" b="1" dirty="0">
              <a:solidFill>
                <a:schemeClr val="bg1"/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8000" b="1" dirty="0" smtClean="0">
              <a:solidFill>
                <a:schemeClr val="bg1"/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8000" b="1" dirty="0">
              <a:solidFill>
                <a:schemeClr val="bg1"/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1599F118-9B3C-418A-A432-99FCD6720ED2}"/>
              </a:ext>
            </a:extLst>
          </p:cNvPr>
          <p:cNvSpPr txBox="1">
            <a:spLocks/>
          </p:cNvSpPr>
          <p:nvPr/>
        </p:nvSpPr>
        <p:spPr>
          <a:xfrm>
            <a:off x="391885" y="2743852"/>
            <a:ext cx="11335659" cy="4020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1022444" cy="14561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  <p:pic>
        <p:nvPicPr>
          <p:cNvPr id="155" name="Рисунок 15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9453" y="1928519"/>
            <a:ext cx="5452547" cy="28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01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BBE9D25-45AA-4693-8F9F-4FAB18547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812" y="338849"/>
            <a:ext cx="10344432" cy="870341"/>
          </a:xfrm>
        </p:spPr>
        <p:txBody>
          <a:bodyPr>
            <a:no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ru-RU" sz="4000" b="1" u="sng" dirty="0" smtClean="0">
                <a:solidFill>
                  <a:srgbClr val="197F95"/>
                </a:solidFill>
              </a:rPr>
              <a:t> </a:t>
            </a:r>
            <a:br>
              <a:rPr lang="ru-RU" sz="4000" b="1" u="sng" dirty="0" smtClean="0">
                <a:solidFill>
                  <a:srgbClr val="197F95"/>
                </a:solidFill>
              </a:rPr>
            </a:br>
            <a:r>
              <a:rPr lang="ru-RU" sz="4000" b="1" u="sng" dirty="0">
                <a:solidFill>
                  <a:srgbClr val="197F95"/>
                </a:solidFill>
              </a:rPr>
              <a:t/>
            </a:r>
            <a:br>
              <a:rPr lang="ru-RU" sz="4000" b="1" u="sng" dirty="0">
                <a:solidFill>
                  <a:srgbClr val="197F95"/>
                </a:solidFill>
              </a:rPr>
            </a:br>
            <a:r>
              <a:rPr lang="ru-RU" sz="4000" b="1" u="sng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Должностные обязанности методиста</a:t>
            </a:r>
            <a:r>
              <a:rPr lang="ru-RU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ru-RU" sz="3200" b="1" dirty="0" smtClean="0">
                <a:solidFill>
                  <a:srgbClr val="197F95"/>
                </a:solidFill>
              </a:rPr>
              <a:t>  </a:t>
            </a:r>
            <a:r>
              <a:rPr lang="ru-RU" sz="4000" b="1" dirty="0">
                <a:solidFill>
                  <a:srgbClr val="197F95"/>
                </a:solidFill>
              </a:rPr>
              <a:t/>
            </a:r>
            <a:br>
              <a:rPr lang="ru-RU" sz="4000" b="1" dirty="0">
                <a:solidFill>
                  <a:srgbClr val="197F95"/>
                </a:solidFill>
              </a:rPr>
            </a:b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2C7E3E9B-0ADF-41E6-B0D1-7AC90D8F8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67" y="1362461"/>
            <a:ext cx="12143633" cy="5401849"/>
          </a:xfrm>
          <a:solidFill>
            <a:srgbClr val="197F95"/>
          </a:solidFill>
        </p:spPr>
        <p:txBody>
          <a:bodyPr anchor="ctr">
            <a:noAutofit/>
          </a:bodyPr>
          <a:lstStyle/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514350" indent="-514350" algn="just">
              <a:lnSpc>
                <a:spcPct val="110000"/>
              </a:lnSpc>
              <a:spcBef>
                <a:spcPts val="0"/>
              </a:spcBef>
              <a:buAutoNum type="arabicPeriod" startAt="8"/>
            </a:pPr>
            <a:endParaRPr lang="ru-RU" sz="32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514350" indent="-514350" algn="just">
              <a:lnSpc>
                <a:spcPct val="110000"/>
              </a:lnSpc>
              <a:spcBef>
                <a:spcPts val="0"/>
              </a:spcBef>
              <a:buAutoNum type="arabicPeriod" startAt="8"/>
            </a:pPr>
            <a:endParaRPr lang="ru-RU" sz="32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514350" indent="-514350" algn="just">
              <a:lnSpc>
                <a:spcPct val="110000"/>
              </a:lnSpc>
              <a:spcBef>
                <a:spcPts val="0"/>
              </a:spcBef>
              <a:buAutoNum type="arabicPeriod" startAt="8"/>
            </a:pPr>
            <a:r>
              <a:rPr lang="ru-RU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Участвует </a:t>
            </a:r>
            <a:r>
              <a:rPr lang="ru-RU" sz="32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в работе организации повышения квалификации и переподготовки работников по соответствующим направлениям их деятельности, по научно-методическому обеспечению содержания </a:t>
            </a:r>
            <a:r>
              <a:rPr lang="ru-RU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образования</a:t>
            </a:r>
          </a:p>
          <a:p>
            <a:pPr marL="0" indent="449263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chemeClr val="bg1"/>
                </a:solidFill>
              </a:rPr>
              <a:t>Обучение </a:t>
            </a:r>
            <a:r>
              <a:rPr lang="ru-RU" sz="3200" b="1" dirty="0">
                <a:solidFill>
                  <a:schemeClr val="bg1"/>
                </a:solidFill>
              </a:rPr>
              <a:t>в рамках курсов </a:t>
            </a:r>
          </a:p>
          <a:p>
            <a:pPr marL="0" indent="449263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chemeClr val="bg1"/>
                </a:solidFill>
              </a:rPr>
              <a:t>повышения квалификации</a:t>
            </a:r>
          </a:p>
          <a:p>
            <a:pPr marL="0" indent="449263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chemeClr val="bg1"/>
                </a:solidFill>
              </a:rPr>
              <a:t>осуществлялось по </a:t>
            </a:r>
            <a:r>
              <a:rPr lang="ru-RU" sz="3200" b="1" dirty="0">
                <a:solidFill>
                  <a:schemeClr val="bg1"/>
                </a:solidFill>
              </a:rPr>
              <a:t>проблемным </a:t>
            </a:r>
            <a:endParaRPr lang="ru-RU" sz="3200" b="1" dirty="0" smtClean="0">
              <a:solidFill>
                <a:schemeClr val="bg1"/>
              </a:solidFill>
            </a:endParaRPr>
          </a:p>
          <a:p>
            <a:pPr marL="0" indent="449263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chemeClr val="bg1"/>
                </a:solidFill>
              </a:rPr>
              <a:t>и </a:t>
            </a:r>
            <a:r>
              <a:rPr lang="ru-RU" sz="3200" b="1" dirty="0">
                <a:solidFill>
                  <a:schemeClr val="bg1"/>
                </a:solidFill>
              </a:rPr>
              <a:t>наиболее </a:t>
            </a:r>
            <a:r>
              <a:rPr lang="ru-RU" sz="3200" b="1" dirty="0" smtClean="0">
                <a:solidFill>
                  <a:schemeClr val="bg1"/>
                </a:solidFill>
              </a:rPr>
              <a:t>востребованным</a:t>
            </a:r>
          </a:p>
          <a:p>
            <a:pPr marL="0" indent="449263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chemeClr val="bg1"/>
                </a:solidFill>
              </a:rPr>
              <a:t>временем </a:t>
            </a:r>
            <a:r>
              <a:rPr lang="ru-RU" sz="3200" b="1" dirty="0">
                <a:solidFill>
                  <a:schemeClr val="bg1"/>
                </a:solidFill>
              </a:rPr>
              <a:t>направлениям </a:t>
            </a:r>
            <a:endParaRPr lang="ru-RU" sz="3200" b="1" dirty="0" smtClean="0">
              <a:solidFill>
                <a:schemeClr val="bg1"/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endParaRPr lang="ru-RU" sz="3200" b="1" dirty="0">
              <a:solidFill>
                <a:srgbClr val="197F95"/>
              </a:solidFill>
            </a:endParaRP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1599F118-9B3C-418A-A432-99FCD6720ED2}"/>
              </a:ext>
            </a:extLst>
          </p:cNvPr>
          <p:cNvSpPr txBox="1">
            <a:spLocks/>
          </p:cNvSpPr>
          <p:nvPr/>
        </p:nvSpPr>
        <p:spPr>
          <a:xfrm>
            <a:off x="391885" y="2743852"/>
            <a:ext cx="11335659" cy="4020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1022444" cy="14561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8505" y="3744686"/>
            <a:ext cx="4129490" cy="2903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50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BBE9D25-45AA-4693-8F9F-4FAB18547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812" y="338849"/>
            <a:ext cx="10344432" cy="870341"/>
          </a:xfrm>
        </p:spPr>
        <p:txBody>
          <a:bodyPr>
            <a:no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ru-RU" sz="4000" b="1" u="sng" dirty="0" smtClean="0">
                <a:solidFill>
                  <a:srgbClr val="197F95"/>
                </a:solidFill>
              </a:rPr>
              <a:t> </a:t>
            </a:r>
            <a:br>
              <a:rPr lang="ru-RU" sz="4000" b="1" u="sng" dirty="0" smtClean="0">
                <a:solidFill>
                  <a:srgbClr val="197F95"/>
                </a:solidFill>
              </a:rPr>
            </a:br>
            <a:r>
              <a:rPr lang="ru-RU" sz="4000" b="1" u="sng" dirty="0">
                <a:solidFill>
                  <a:srgbClr val="197F95"/>
                </a:solidFill>
              </a:rPr>
              <a:t/>
            </a:r>
            <a:br>
              <a:rPr lang="ru-RU" sz="4000" b="1" u="sng" dirty="0">
                <a:solidFill>
                  <a:srgbClr val="197F95"/>
                </a:solidFill>
              </a:rPr>
            </a:br>
            <a:r>
              <a:rPr lang="ru-RU" sz="4000" b="1" u="sng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Должностные обязанности методиста</a:t>
            </a:r>
            <a:r>
              <a:rPr lang="ru-RU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ru-RU" sz="3200" b="1" dirty="0" smtClean="0">
                <a:solidFill>
                  <a:srgbClr val="197F95"/>
                </a:solidFill>
              </a:rPr>
              <a:t>  </a:t>
            </a:r>
            <a:r>
              <a:rPr lang="ru-RU" sz="4000" b="1" dirty="0">
                <a:solidFill>
                  <a:srgbClr val="197F95"/>
                </a:solidFill>
              </a:rPr>
              <a:t/>
            </a:r>
            <a:br>
              <a:rPr lang="ru-RU" sz="4000" b="1" dirty="0">
                <a:solidFill>
                  <a:srgbClr val="197F95"/>
                </a:solidFill>
              </a:rPr>
            </a:b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2C7E3E9B-0ADF-41E6-B0D1-7AC90D8F8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67" y="1209191"/>
            <a:ext cx="12143633" cy="5648810"/>
          </a:xfrm>
          <a:solidFill>
            <a:srgbClr val="197F95"/>
          </a:solidFill>
        </p:spPr>
        <p:txBody>
          <a:bodyPr anchor="ctr">
            <a:noAutofit/>
          </a:bodyPr>
          <a:lstStyle/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9. </a:t>
            </a: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9. Обобщает </a:t>
            </a:r>
            <a:r>
              <a:rPr lang="ru-RU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и распространяет информацию о передовых технологиях обучения и воспитания (в том числе и информационных), передовом отечественном и мировом опыте в сфере образования.</a:t>
            </a:r>
            <a:endParaRPr lang="ru-RU" sz="40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endParaRPr lang="ru-RU" sz="3200" b="1" dirty="0">
              <a:solidFill>
                <a:srgbClr val="197F95"/>
              </a:solidFill>
            </a:endParaRP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1599F118-9B3C-418A-A432-99FCD6720ED2}"/>
              </a:ext>
            </a:extLst>
          </p:cNvPr>
          <p:cNvSpPr txBox="1">
            <a:spLocks/>
          </p:cNvSpPr>
          <p:nvPr/>
        </p:nvSpPr>
        <p:spPr>
          <a:xfrm>
            <a:off x="391885" y="2743852"/>
            <a:ext cx="11335659" cy="4020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1022444" cy="14561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5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BBE9D25-45AA-4693-8F9F-4FAB18547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811" y="329355"/>
            <a:ext cx="10344432" cy="419435"/>
          </a:xfrm>
        </p:spPr>
        <p:txBody>
          <a:bodyPr>
            <a:no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ru-RU" sz="4000" b="1" u="sng" dirty="0" smtClean="0">
                <a:solidFill>
                  <a:srgbClr val="197F95"/>
                </a:solidFill>
              </a:rPr>
              <a:t> </a:t>
            </a:r>
            <a:br>
              <a:rPr lang="ru-RU" sz="4000" b="1" u="sng" dirty="0" smtClean="0">
                <a:solidFill>
                  <a:srgbClr val="197F95"/>
                </a:solidFill>
              </a:rPr>
            </a:br>
            <a:r>
              <a:rPr lang="ru-RU" sz="4000" b="1" u="sng" dirty="0" smtClean="0">
                <a:solidFill>
                  <a:srgbClr val="197F95"/>
                </a:solidFill>
              </a:rPr>
              <a:t/>
            </a:r>
            <a:br>
              <a:rPr lang="ru-RU" sz="4000" b="1" u="sng" dirty="0" smtClean="0">
                <a:solidFill>
                  <a:srgbClr val="197F95"/>
                </a:solidFill>
              </a:rPr>
            </a:br>
            <a:r>
              <a:rPr lang="ru-RU" sz="3000" b="1" u="sng" dirty="0" smtClean="0">
                <a:solidFill>
                  <a:srgbClr val="197F95"/>
                </a:solidFill>
              </a:rPr>
              <a:t>Информационные ресурсы сопровождения мероприятий</a:t>
            </a:r>
            <a:r>
              <a:rPr lang="ru-RU" sz="3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ru-RU" sz="3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ru-RU" sz="3200" b="1" dirty="0" smtClean="0">
                <a:solidFill>
                  <a:srgbClr val="197F95"/>
                </a:solidFill>
              </a:rPr>
              <a:t>  </a:t>
            </a:r>
            <a:r>
              <a:rPr lang="ru-RU" sz="4000" b="1" dirty="0">
                <a:solidFill>
                  <a:srgbClr val="197F95"/>
                </a:solidFill>
              </a:rPr>
              <a:t/>
            </a:r>
            <a:br>
              <a:rPr lang="ru-RU" sz="4000" b="1" dirty="0">
                <a:solidFill>
                  <a:srgbClr val="197F95"/>
                </a:solidFill>
              </a:rPr>
            </a:b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2C7E3E9B-0ADF-41E6-B0D1-7AC90D8F8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2103" y="1511588"/>
            <a:ext cx="12143633" cy="5252721"/>
          </a:xfrm>
          <a:solidFill>
            <a:srgbClr val="197F95"/>
          </a:solidFill>
        </p:spPr>
        <p:txBody>
          <a:bodyPr anchor="ctr">
            <a:noAutofit/>
          </a:bodyPr>
          <a:lstStyle/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3200" b="1" dirty="0" smtClean="0">
              <a:solidFill>
                <a:schemeClr val="bg1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u="sng" dirty="0">
                <a:solidFill>
                  <a:schemeClr val="bg1"/>
                </a:solidFill>
              </a:rPr>
              <a:t>о</a:t>
            </a:r>
            <a:r>
              <a:rPr lang="ru-RU" b="1" u="sng" dirty="0" smtClean="0">
                <a:solidFill>
                  <a:schemeClr val="bg1"/>
                </a:solidFill>
              </a:rPr>
              <a:t>фициальный </a:t>
            </a:r>
            <a:r>
              <a:rPr lang="ru-RU" b="1" u="sng" dirty="0">
                <a:solidFill>
                  <a:schemeClr val="bg1"/>
                </a:solidFill>
              </a:rPr>
              <a:t>сайт </a:t>
            </a:r>
            <a:r>
              <a:rPr lang="ru-RU" b="1" u="sng" dirty="0" smtClean="0">
                <a:solidFill>
                  <a:schemeClr val="bg1"/>
                </a:solidFill>
              </a:rPr>
              <a:t>МКУ </a:t>
            </a:r>
            <a:r>
              <a:rPr lang="ru-RU" b="1" u="sng" dirty="0">
                <a:solidFill>
                  <a:schemeClr val="bg1"/>
                </a:solidFill>
              </a:rPr>
              <a:t>ОМЦ г. </a:t>
            </a:r>
            <a:r>
              <a:rPr lang="ru-RU" b="1" u="sng" dirty="0" smtClean="0">
                <a:solidFill>
                  <a:schemeClr val="bg1"/>
                </a:solidFill>
              </a:rPr>
              <a:t>Балаково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en-US" b="1" dirty="0" smtClean="0">
                <a:solidFill>
                  <a:srgbClr val="F3811A"/>
                </a:solidFill>
              </a:rPr>
              <a:t>h</a:t>
            </a:r>
            <a:r>
              <a:rPr lang="ru-RU" b="1" dirty="0" smtClean="0">
                <a:solidFill>
                  <a:srgbClr val="F3811A"/>
                </a:solidFill>
              </a:rPr>
              <a:t>ttps</a:t>
            </a:r>
            <a:r>
              <a:rPr lang="ru-RU" b="1" dirty="0">
                <a:solidFill>
                  <a:srgbClr val="F3811A"/>
                </a:solidFill>
              </a:rPr>
              <a:t>://umcbalakovo.nubex.ru/6188/archive</a:t>
            </a:r>
            <a:r>
              <a:rPr lang="ru-RU" b="1" dirty="0" smtClean="0">
                <a:solidFill>
                  <a:srgbClr val="F3811A"/>
                </a:solidFill>
              </a:rPr>
              <a:t>/</a:t>
            </a:r>
            <a:endParaRPr lang="ru-RU" b="1" dirty="0">
              <a:solidFill>
                <a:srgbClr val="F3811A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u="sng" dirty="0" smtClean="0">
                <a:solidFill>
                  <a:schemeClr val="bg1"/>
                </a:solidFill>
              </a:rPr>
              <a:t>сайт муниципального методического </a:t>
            </a:r>
            <a:r>
              <a:rPr lang="ru-RU" b="1" u="sng" dirty="0">
                <a:solidFill>
                  <a:schemeClr val="bg1"/>
                </a:solidFill>
              </a:rPr>
              <a:t>центра по проблемам преподавания математики и </a:t>
            </a:r>
            <a:r>
              <a:rPr lang="ru-RU" b="1" u="sng" dirty="0" smtClean="0">
                <a:solidFill>
                  <a:schemeClr val="bg1"/>
                </a:solidFill>
              </a:rPr>
              <a:t>физики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en-US" b="1" dirty="0">
                <a:solidFill>
                  <a:srgbClr val="F3811A"/>
                </a:solidFill>
              </a:rPr>
              <a:t>https://liczej1balakovo-r64.gosweb.gosuslugi.ru/pedagogam-i-sotrudnikam/mmts-po-problemam-prepodavaniya-fiziki-i-matematiki</a:t>
            </a:r>
            <a:r>
              <a:rPr lang="en-US" b="1" u="sng" dirty="0" smtClean="0">
                <a:solidFill>
                  <a:srgbClr val="F3811A"/>
                </a:solidFill>
              </a:rPr>
              <a:t>/</a:t>
            </a:r>
            <a:r>
              <a:rPr lang="ru-RU" b="1" u="sng" dirty="0" smtClean="0">
                <a:solidFill>
                  <a:srgbClr val="F3811A"/>
                </a:solidFill>
              </a:rPr>
              <a:t>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u="sng" dirty="0" smtClean="0">
                <a:solidFill>
                  <a:schemeClr val="bg1"/>
                </a:solidFill>
              </a:rPr>
              <a:t>сайт муниципального методического центра по актуальным проблемам преподавания иностранных языков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en-US" b="1" dirty="0" smtClean="0">
                <a:solidFill>
                  <a:srgbClr val="F3811A"/>
                </a:solidFill>
              </a:rPr>
              <a:t>https</a:t>
            </a:r>
            <a:r>
              <a:rPr lang="en-US" b="1" dirty="0">
                <a:solidFill>
                  <a:srgbClr val="F3811A"/>
                </a:solidFill>
              </a:rPr>
              <a:t>://gimnaziya2balakovo-r64.gosweb.gosuslugi.ru/nasha-shkola/munitsipalnyy-metodicheskiy-lingua-tsentr/</a:t>
            </a:r>
            <a:endParaRPr lang="ru-RU" b="1" dirty="0">
              <a:solidFill>
                <a:srgbClr val="F3811A"/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endParaRPr lang="ru-RU" sz="3200" b="1" dirty="0">
              <a:solidFill>
                <a:srgbClr val="197F95"/>
              </a:solidFill>
            </a:endParaRP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1599F118-9B3C-418A-A432-99FCD6720ED2}"/>
              </a:ext>
            </a:extLst>
          </p:cNvPr>
          <p:cNvSpPr txBox="1">
            <a:spLocks/>
          </p:cNvSpPr>
          <p:nvPr/>
        </p:nvSpPr>
        <p:spPr>
          <a:xfrm>
            <a:off x="391885" y="2743852"/>
            <a:ext cx="11335659" cy="4020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0" y="55436"/>
            <a:ext cx="1022444" cy="14561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81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BBE9D25-45AA-4693-8F9F-4FAB18547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811" y="329355"/>
            <a:ext cx="10344432" cy="419435"/>
          </a:xfrm>
        </p:spPr>
        <p:txBody>
          <a:bodyPr>
            <a:no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ru-RU" sz="4000" b="1" u="sng" dirty="0" smtClean="0">
                <a:solidFill>
                  <a:srgbClr val="197F95"/>
                </a:solidFill>
              </a:rPr>
              <a:t> </a:t>
            </a:r>
            <a:br>
              <a:rPr lang="ru-RU" sz="4000" b="1" u="sng" dirty="0" smtClean="0">
                <a:solidFill>
                  <a:srgbClr val="197F95"/>
                </a:solidFill>
              </a:rPr>
            </a:br>
            <a:r>
              <a:rPr lang="ru-RU" sz="4000" b="1" u="sng" dirty="0" smtClean="0">
                <a:solidFill>
                  <a:srgbClr val="197F95"/>
                </a:solidFill>
              </a:rPr>
              <a:t/>
            </a:r>
            <a:br>
              <a:rPr lang="ru-RU" sz="4000" b="1" u="sng" dirty="0" smtClean="0">
                <a:solidFill>
                  <a:srgbClr val="197F95"/>
                </a:solidFill>
              </a:rPr>
            </a:br>
            <a:r>
              <a:rPr lang="ru-RU" sz="3000" b="1" u="sng" dirty="0" smtClean="0">
                <a:solidFill>
                  <a:srgbClr val="197F95"/>
                </a:solidFill>
              </a:rPr>
              <a:t>Информационные ресурсы сопровождения мероприятий</a:t>
            </a:r>
            <a:r>
              <a:rPr lang="ru-RU" sz="3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ru-RU" sz="3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ru-RU" sz="3200" b="1" dirty="0" smtClean="0">
                <a:solidFill>
                  <a:srgbClr val="197F95"/>
                </a:solidFill>
              </a:rPr>
              <a:t>  </a:t>
            </a:r>
            <a:r>
              <a:rPr lang="ru-RU" sz="4000" b="1" dirty="0">
                <a:solidFill>
                  <a:srgbClr val="197F95"/>
                </a:solidFill>
              </a:rPr>
              <a:t/>
            </a:r>
            <a:br>
              <a:rPr lang="ru-RU" sz="4000" b="1" dirty="0">
                <a:solidFill>
                  <a:srgbClr val="197F95"/>
                </a:solidFill>
              </a:rPr>
            </a:b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2C7E3E9B-0ADF-41E6-B0D1-7AC90D8F8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2103" y="1511588"/>
            <a:ext cx="12143633" cy="5346412"/>
          </a:xfrm>
          <a:solidFill>
            <a:srgbClr val="197F95"/>
          </a:solidFill>
        </p:spPr>
        <p:txBody>
          <a:bodyPr anchor="ctr">
            <a:noAutofit/>
          </a:bodyPr>
          <a:lstStyle/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bg1"/>
                </a:solidFill>
              </a:rPr>
              <a:t>сайт </a:t>
            </a:r>
            <a:r>
              <a:rPr lang="ru-RU" b="1" dirty="0" err="1" smtClean="0">
                <a:solidFill>
                  <a:schemeClr val="bg1"/>
                </a:solidFill>
              </a:rPr>
              <a:t>муни</a:t>
            </a:r>
            <a:endParaRPr lang="ru-RU" b="1" dirty="0" smtClean="0">
              <a:solidFill>
                <a:schemeClr val="bg1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b="1" dirty="0">
              <a:solidFill>
                <a:schemeClr val="bg1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600" b="1" dirty="0" smtClean="0">
                <a:solidFill>
                  <a:schemeClr val="bg1"/>
                </a:solidFill>
              </a:rPr>
              <a:t>сайт муниципального </a:t>
            </a:r>
            <a:r>
              <a:rPr lang="ru-RU" sz="2600" b="1" dirty="0">
                <a:solidFill>
                  <a:schemeClr val="bg1"/>
                </a:solidFill>
              </a:rPr>
              <a:t>методического центра служб  школьной </a:t>
            </a:r>
            <a:r>
              <a:rPr lang="ru-RU" sz="2600" b="1" dirty="0" smtClean="0">
                <a:solidFill>
                  <a:schemeClr val="bg1"/>
                </a:solidFill>
              </a:rPr>
              <a:t>медиации  </a:t>
            </a:r>
            <a:r>
              <a:rPr lang="ru-RU" sz="2600" b="1" dirty="0" smtClean="0">
                <a:solidFill>
                  <a:srgbClr val="F3811A"/>
                </a:solidFill>
              </a:rPr>
              <a:t>https</a:t>
            </a:r>
            <a:r>
              <a:rPr lang="ru-RU" sz="2600" b="1" dirty="0">
                <a:solidFill>
                  <a:srgbClr val="F3811A"/>
                </a:solidFill>
              </a:rPr>
              <a:t>://</a:t>
            </a:r>
            <a:r>
              <a:rPr lang="ru-RU" sz="2600" b="1" dirty="0" smtClean="0">
                <a:solidFill>
                  <a:srgbClr val="F3811A"/>
                </a:solidFill>
              </a:rPr>
              <a:t>shkola18balakovo-r64.gosweb.gosuslugi.ru/glavnoe/sshm-dialog/</a:t>
            </a:r>
            <a:endParaRPr lang="ru-RU" sz="2600" b="1" dirty="0">
              <a:solidFill>
                <a:srgbClr val="F3811A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600" b="1" u="sng" dirty="0" smtClean="0">
                <a:solidFill>
                  <a:schemeClr val="bg1"/>
                </a:solidFill>
              </a:rPr>
              <a:t>сайт муниципального методического  объединения учителей химии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600" b="1" dirty="0">
                <a:solidFill>
                  <a:srgbClr val="F3811A"/>
                </a:solidFill>
              </a:rPr>
              <a:t>https://umcbalakovo.nubex.ru/pedagogam/5923/ </a:t>
            </a:r>
            <a:endParaRPr lang="ru-RU" sz="2600" b="1" dirty="0" smtClean="0">
              <a:solidFill>
                <a:srgbClr val="F3811A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600" b="1" u="sng" dirty="0" smtClean="0">
                <a:solidFill>
                  <a:schemeClr val="bg1"/>
                </a:solidFill>
              </a:rPr>
              <a:t>сайт муниципального методического объединения педагогов-психологов ДОУ</a:t>
            </a:r>
            <a:r>
              <a:rPr lang="ru-RU" sz="2600" b="1" dirty="0" smtClean="0">
                <a:solidFill>
                  <a:schemeClr val="bg1"/>
                </a:solidFill>
              </a:rPr>
              <a:t>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600" b="1" dirty="0" smtClean="0">
                <a:solidFill>
                  <a:srgbClr val="F3811A"/>
                </a:solidFill>
              </a:rPr>
              <a:t>http</a:t>
            </a:r>
            <a:r>
              <a:rPr lang="en-US" sz="2600" b="1" dirty="0">
                <a:solidFill>
                  <a:srgbClr val="F3811A"/>
                </a:solidFill>
              </a:rPr>
              <a:t>://pcihologi.ucoz.net/ naziya2ba</a:t>
            </a:r>
            <a:r>
              <a:rPr lang="ru-RU" sz="2600" b="1" dirty="0" smtClean="0">
                <a:solidFill>
                  <a:srgbClr val="F3811A"/>
                </a:solidFill>
              </a:rPr>
              <a:t> </a:t>
            </a:r>
            <a:endParaRPr lang="ru-RU" sz="2600" b="1" dirty="0">
              <a:solidFill>
                <a:srgbClr val="F3811A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600" b="1" u="sng" dirty="0">
                <a:solidFill>
                  <a:srgbClr val="FFFFFF"/>
                </a:solidFill>
              </a:rPr>
              <a:t>сайт </a:t>
            </a:r>
            <a:r>
              <a:rPr lang="ru-RU" sz="2600" b="1" u="sng" dirty="0" smtClean="0">
                <a:solidFill>
                  <a:srgbClr val="FFFFFF"/>
                </a:solidFill>
              </a:rPr>
              <a:t>педагогических работников ДОУ «РОСТОК»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600" b="1" dirty="0">
                <a:solidFill>
                  <a:srgbClr val="F3811A"/>
                </a:solidFill>
              </a:rPr>
              <a:t>https://rostokdou64.ucoz.net/index/informacija_o_sajte/0-5</a:t>
            </a:r>
            <a:endParaRPr lang="ru-RU" sz="2600" b="1" dirty="0" smtClean="0">
              <a:solidFill>
                <a:srgbClr val="F3811A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2600" b="1" dirty="0" smtClean="0">
                <a:solidFill>
                  <a:schemeClr val="bg1"/>
                </a:solidFill>
              </a:rPr>
              <a:t>группа учителей технологии на информационно-</a:t>
            </a:r>
            <a:r>
              <a:rPr lang="ru-RU" sz="2600" b="1" dirty="0" err="1" smtClean="0">
                <a:solidFill>
                  <a:schemeClr val="bg1"/>
                </a:solidFill>
              </a:rPr>
              <a:t>коммуникацилонной</a:t>
            </a:r>
            <a:r>
              <a:rPr lang="ru-RU" sz="2600" b="1" dirty="0" smtClean="0">
                <a:solidFill>
                  <a:schemeClr val="bg1"/>
                </a:solidFill>
              </a:rPr>
              <a:t> платформе «</a:t>
            </a:r>
            <a:r>
              <a:rPr lang="ru-RU" sz="2600" b="1" dirty="0" err="1" smtClean="0">
                <a:solidFill>
                  <a:schemeClr val="bg1"/>
                </a:solidFill>
              </a:rPr>
              <a:t>Сферум</a:t>
            </a:r>
            <a:r>
              <a:rPr lang="ru-RU" sz="2600" b="1" dirty="0" smtClean="0">
                <a:solidFill>
                  <a:schemeClr val="bg1"/>
                </a:solidFill>
              </a:rPr>
              <a:t>»</a:t>
            </a: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b="1" dirty="0" smtClean="0">
              <a:solidFill>
                <a:schemeClr val="bg1"/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endParaRPr lang="ru-RU" sz="3200" b="1" dirty="0">
              <a:solidFill>
                <a:srgbClr val="197F95"/>
              </a:solidFill>
            </a:endParaRP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1599F118-9B3C-418A-A432-99FCD6720ED2}"/>
              </a:ext>
            </a:extLst>
          </p:cNvPr>
          <p:cNvSpPr txBox="1">
            <a:spLocks/>
          </p:cNvSpPr>
          <p:nvPr/>
        </p:nvSpPr>
        <p:spPr>
          <a:xfrm>
            <a:off x="391885" y="2743852"/>
            <a:ext cx="11335659" cy="4020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0" y="55436"/>
            <a:ext cx="1022444" cy="14561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26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BBE9D25-45AA-4693-8F9F-4FAB18547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656" y="338849"/>
            <a:ext cx="10083799" cy="870341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</a:t>
            </a:r>
            <a:r>
              <a:rPr lang="ru-RU" sz="4000" b="1" dirty="0" smtClean="0">
                <a:solidFill>
                  <a:srgbClr val="197F95"/>
                </a:solidFill>
              </a:rPr>
              <a:t>                                                                     </a:t>
            </a:r>
            <a:r>
              <a:rPr lang="ru-RU" sz="3200" b="1" dirty="0" smtClean="0">
                <a:solidFill>
                  <a:srgbClr val="197F95"/>
                </a:solidFill>
              </a:rPr>
              <a:t>                     </a:t>
            </a:r>
            <a:r>
              <a:rPr lang="ru-RU" sz="4000" b="1" dirty="0">
                <a:solidFill>
                  <a:srgbClr val="197F95"/>
                </a:solidFill>
              </a:rPr>
              <a:t/>
            </a:r>
            <a:br>
              <a:rPr lang="ru-RU" sz="4000" b="1" dirty="0">
                <a:solidFill>
                  <a:srgbClr val="197F95"/>
                </a:solidFill>
              </a:rPr>
            </a:br>
            <a:r>
              <a:rPr lang="ru-RU" sz="4000" b="1" dirty="0" smtClean="0">
                <a:solidFill>
                  <a:srgbClr val="197F95"/>
                </a:solidFill>
              </a:rPr>
              <a:t/>
            </a:r>
            <a:br>
              <a:rPr lang="ru-RU" sz="4000" b="1" dirty="0" smtClean="0">
                <a:solidFill>
                  <a:srgbClr val="197F95"/>
                </a:solidFill>
              </a:rPr>
            </a:br>
            <a:r>
              <a:rPr lang="ru-RU" sz="5400" b="1" dirty="0" smtClean="0">
                <a:solidFill>
                  <a:srgbClr val="197F95"/>
                </a:solidFill>
              </a:rPr>
              <a:t>М</a:t>
            </a:r>
            <a:r>
              <a:rPr lang="ru-RU" sz="5400" b="1" dirty="0" smtClean="0">
                <a:solidFill>
                  <a:srgbClr val="197F95"/>
                </a:solidFill>
              </a:rPr>
              <a:t>етодист – это…?</a:t>
            </a:r>
            <a:r>
              <a:rPr lang="ru-RU" sz="5400" b="1" dirty="0">
                <a:solidFill>
                  <a:srgbClr val="197F95"/>
                </a:solidFill>
              </a:rPr>
              <a:t/>
            </a:r>
            <a:br>
              <a:rPr lang="ru-RU" sz="5400" b="1" dirty="0">
                <a:solidFill>
                  <a:srgbClr val="197F95"/>
                </a:solidFill>
              </a:rPr>
            </a:br>
            <a:r>
              <a:rPr lang="ru-RU" sz="5400" b="1" dirty="0" smtClean="0">
                <a:solidFill>
                  <a:srgbClr val="197F95"/>
                </a:solidFill>
              </a:rPr>
              <a:t/>
            </a:r>
            <a:br>
              <a:rPr lang="ru-RU" sz="5400" b="1" dirty="0" smtClean="0">
                <a:solidFill>
                  <a:srgbClr val="197F95"/>
                </a:solidFill>
              </a:rPr>
            </a:br>
            <a:r>
              <a:rPr lang="ru-RU" sz="4000" b="1" dirty="0">
                <a:solidFill>
                  <a:srgbClr val="197F95"/>
                </a:solidFill>
              </a:rPr>
              <a:t/>
            </a:r>
            <a:br>
              <a:rPr lang="ru-RU" sz="4000" b="1" dirty="0">
                <a:solidFill>
                  <a:srgbClr val="197F95"/>
                </a:solidFill>
              </a:rPr>
            </a:br>
            <a:r>
              <a:rPr lang="ru-RU" sz="4000" b="1" dirty="0" smtClean="0">
                <a:solidFill>
                  <a:srgbClr val="197F95"/>
                </a:solidFill>
              </a:rPr>
              <a:t>  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2C7E3E9B-0ADF-41E6-B0D1-7AC90D8F8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56152"/>
            <a:ext cx="12143633" cy="5401848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9800" b="1" dirty="0" smtClean="0">
              <a:solidFill>
                <a:schemeClr val="bg1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rgbClr val="197F95"/>
              </a:solidFill>
            </a:endParaRPr>
          </a:p>
          <a:p>
            <a:pPr marL="0" indent="363538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https://quick.apkpro.ru/survey/results/53679?operator_id=1</a:t>
            </a:r>
            <a:r>
              <a:rPr lang="ru-RU" sz="3200" b="1" dirty="0" smtClean="0">
                <a:solidFill>
                  <a:srgbClr val="197F95"/>
                </a:solidFill>
              </a:rPr>
              <a:t>    </a:t>
            </a:r>
            <a:endParaRPr lang="ru-RU" sz="3200" b="1" dirty="0">
              <a:solidFill>
                <a:srgbClr val="197F95"/>
              </a:solidFill>
            </a:endParaRP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1599F118-9B3C-418A-A432-99FCD6720ED2}"/>
              </a:ext>
            </a:extLst>
          </p:cNvPr>
          <p:cNvSpPr txBox="1">
            <a:spLocks/>
          </p:cNvSpPr>
          <p:nvPr/>
        </p:nvSpPr>
        <p:spPr>
          <a:xfrm>
            <a:off x="391885" y="2743852"/>
            <a:ext cx="11335659" cy="4020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1022444" cy="14561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  <p:pic>
        <p:nvPicPr>
          <p:cNvPr id="8" name="Рисунок 7" descr="C:\Users\user01\AppData\Local\Microsoft\Windows\INetCache\Content.MSO\C443F72C.tmp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7214" y="2496890"/>
            <a:ext cx="1905000" cy="1905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504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BBE9D25-45AA-4693-8F9F-4FAB18547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811" y="245159"/>
            <a:ext cx="10344432" cy="888082"/>
          </a:xfrm>
        </p:spPr>
        <p:txBody>
          <a:bodyPr>
            <a:no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ru-RU" sz="2800" b="1" u="sng" dirty="0" smtClean="0">
                <a:solidFill>
                  <a:srgbClr val="197F95"/>
                </a:solidFill>
              </a:rPr>
              <a:t>Информационные ресурсы сопровождения мероприятий</a:t>
            </a:r>
            <a:br>
              <a:rPr lang="ru-RU" sz="2800" b="1" u="sng" dirty="0" smtClean="0">
                <a:solidFill>
                  <a:srgbClr val="197F95"/>
                </a:solidFill>
              </a:rPr>
            </a:br>
            <a:r>
              <a:rPr lang="ru-RU" sz="2400" b="1" dirty="0" smtClean="0">
                <a:solidFill>
                  <a:srgbClr val="197F95"/>
                </a:solidFill>
              </a:rPr>
              <a:t>Странички в социальных сетях и группы в мессенджерах</a:t>
            </a:r>
            <a:endParaRPr lang="ru-RU" sz="2400" u="sng" dirty="0">
              <a:solidFill>
                <a:srgbClr val="197F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2C7E3E9B-0ADF-41E6-B0D1-7AC90D8F8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67" y="1209190"/>
            <a:ext cx="12143633" cy="5648810"/>
          </a:xfrm>
          <a:solidFill>
            <a:srgbClr val="197F95"/>
          </a:solidFill>
        </p:spPr>
        <p:txBody>
          <a:bodyPr anchor="ctr">
            <a:normAutofit/>
          </a:bodyPr>
          <a:lstStyle/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58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rgbClr val="197F95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rgbClr val="197F95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rgbClr val="197F95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197F95"/>
                </a:solidFill>
              </a:rPr>
              <a:t>     </a:t>
            </a:r>
            <a:endParaRPr lang="ru-RU" sz="3200" b="1" dirty="0">
              <a:solidFill>
                <a:srgbClr val="197F95"/>
              </a:solidFill>
            </a:endParaRP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1599F118-9B3C-418A-A432-99FCD6720ED2}"/>
              </a:ext>
            </a:extLst>
          </p:cNvPr>
          <p:cNvSpPr txBox="1">
            <a:spLocks/>
          </p:cNvSpPr>
          <p:nvPr/>
        </p:nvSpPr>
        <p:spPr>
          <a:xfrm>
            <a:off x="391885" y="2743852"/>
            <a:ext cx="11335659" cy="4020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1022444" cy="14561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109898"/>
              </p:ext>
            </p:extLst>
          </p:nvPr>
        </p:nvGraphicFramePr>
        <p:xfrm>
          <a:off x="48368" y="1133242"/>
          <a:ext cx="12143631" cy="576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7877">
                  <a:extLst>
                    <a:ext uri="{9D8B030D-6E8A-4147-A177-3AD203B41FA5}">
                      <a16:colId xmlns:a16="http://schemas.microsoft.com/office/drawing/2014/main" val="3324831068"/>
                    </a:ext>
                  </a:extLst>
                </a:gridCol>
                <a:gridCol w="4047877">
                  <a:extLst>
                    <a:ext uri="{9D8B030D-6E8A-4147-A177-3AD203B41FA5}">
                      <a16:colId xmlns:a16="http://schemas.microsoft.com/office/drawing/2014/main" val="598827351"/>
                    </a:ext>
                  </a:extLst>
                </a:gridCol>
                <a:gridCol w="4047877">
                  <a:extLst>
                    <a:ext uri="{9D8B030D-6E8A-4147-A177-3AD203B41FA5}">
                      <a16:colId xmlns:a16="http://schemas.microsoft.com/office/drawing/2014/main" val="4163371788"/>
                    </a:ext>
                  </a:extLst>
                </a:gridCol>
              </a:tblGrid>
              <a:tr h="45311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«</a:t>
                      </a:r>
                      <a:r>
                        <a:rPr lang="ru-RU" sz="2400" dirty="0" err="1" smtClean="0"/>
                        <a:t>ВКонтакте</a:t>
                      </a:r>
                      <a:r>
                        <a:rPr lang="ru-RU" sz="2400" dirty="0" smtClean="0"/>
                        <a:t>» (</a:t>
                      </a:r>
                      <a:r>
                        <a:rPr lang="en-US" sz="2400" dirty="0" smtClean="0"/>
                        <a:t>VK)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Telegram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Viber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6083267"/>
                  </a:ext>
                </a:extLst>
              </a:tr>
              <a:tr h="694780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/>
                        <a:t>ММО учителей географии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/>
                        <a:t>Группа учителей русского языка и литературы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/>
                        <a:t>Группа учителей биологии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7698998"/>
                  </a:ext>
                </a:extLst>
              </a:tr>
              <a:tr h="694780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/>
                        <a:t>ММО учителей физической культуры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/>
                        <a:t>Группа учителей иностранного языка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/>
                        <a:t>Группа учителей ИЗО, МХК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5641065"/>
                  </a:ext>
                </a:extLst>
              </a:tr>
              <a:tr h="694780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/>
                        <a:t>ММО работников школьных библиотек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/>
                        <a:t>Группа учителей истории и обществознания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/>
                        <a:t>Группа учителей музыки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5362458"/>
                  </a:ext>
                </a:extLst>
              </a:tr>
              <a:tr h="694780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/>
                        <a:t>Ассоциация молодых учителей г. Балаково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/>
                        <a:t>Группа учителей ОРКСЭ/ОДНКНР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/>
                        <a:t>Группа учителей информатики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9158500"/>
                  </a:ext>
                </a:extLst>
              </a:tr>
              <a:tr h="678491">
                <a:tc>
                  <a:txBody>
                    <a:bodyPr/>
                    <a:lstStyle/>
                    <a:p>
                      <a:pPr algn="l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/>
                        <a:t>Группа учителей физики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/>
                        <a:t>Группа педагогов-психологов ДОУ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7027367"/>
                  </a:ext>
                </a:extLst>
              </a:tr>
              <a:tr h="694780">
                <a:tc>
                  <a:txBody>
                    <a:bodyPr/>
                    <a:lstStyle/>
                    <a:p>
                      <a:pPr algn="l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/>
                        <a:t>Группа учителей химии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/>
                        <a:t>Группа работников школьных библиотек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4948916"/>
                  </a:ext>
                </a:extLst>
              </a:tr>
              <a:tr h="694780">
                <a:tc>
                  <a:txBody>
                    <a:bodyPr/>
                    <a:lstStyle/>
                    <a:p>
                      <a:pPr algn="l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/>
                        <a:t>Группа учителей математики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/>
                        <a:t>Группа служб школьной</a:t>
                      </a:r>
                      <a:r>
                        <a:rPr lang="ru-RU" sz="2000" b="1" baseline="0" dirty="0" smtClean="0"/>
                        <a:t> медиации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1724133"/>
                  </a:ext>
                </a:extLst>
              </a:tr>
              <a:tr h="424469">
                <a:tc>
                  <a:txBody>
                    <a:bodyPr/>
                    <a:lstStyle/>
                    <a:p>
                      <a:pPr algn="l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/>
                        <a:t>Группа учителей географии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41202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211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BBE9D25-45AA-4693-8F9F-4FAB18547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812" y="338849"/>
            <a:ext cx="10344432" cy="870341"/>
          </a:xfrm>
        </p:spPr>
        <p:txBody>
          <a:bodyPr>
            <a:no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ru-RU" sz="4000" b="1" u="sng" dirty="0" smtClean="0">
                <a:solidFill>
                  <a:srgbClr val="197F95"/>
                </a:solidFill>
              </a:rPr>
              <a:t> </a:t>
            </a:r>
            <a:br>
              <a:rPr lang="ru-RU" sz="4000" b="1" u="sng" dirty="0" smtClean="0">
                <a:solidFill>
                  <a:srgbClr val="197F95"/>
                </a:solidFill>
              </a:rPr>
            </a:br>
            <a:r>
              <a:rPr lang="ru-RU" sz="4000" b="1" u="sng" dirty="0">
                <a:solidFill>
                  <a:srgbClr val="197F95"/>
                </a:solidFill>
              </a:rPr>
              <a:t/>
            </a:r>
            <a:br>
              <a:rPr lang="ru-RU" sz="4000" b="1" u="sng" dirty="0">
                <a:solidFill>
                  <a:srgbClr val="197F95"/>
                </a:solidFill>
              </a:rPr>
            </a:br>
            <a:r>
              <a:rPr lang="ru-RU" sz="4000" b="1" u="sng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Должностные обязанности методиста</a:t>
            </a:r>
            <a:r>
              <a:rPr lang="ru-RU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ru-RU" sz="3200" b="1" dirty="0" smtClean="0">
                <a:solidFill>
                  <a:srgbClr val="197F95"/>
                </a:solidFill>
              </a:rPr>
              <a:t>  </a:t>
            </a:r>
            <a:r>
              <a:rPr lang="ru-RU" sz="4000" b="1" dirty="0">
                <a:solidFill>
                  <a:srgbClr val="197F95"/>
                </a:solidFill>
              </a:rPr>
              <a:t/>
            </a:r>
            <a:br>
              <a:rPr lang="ru-RU" sz="4000" b="1" dirty="0">
                <a:solidFill>
                  <a:srgbClr val="197F95"/>
                </a:solidFill>
              </a:rPr>
            </a:b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2C7E3E9B-0ADF-41E6-B0D1-7AC90D8F8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67" y="1209191"/>
            <a:ext cx="12143633" cy="5648810"/>
          </a:xfrm>
          <a:solidFill>
            <a:srgbClr val="197F95"/>
          </a:solidFill>
        </p:spPr>
        <p:txBody>
          <a:bodyPr anchor="ctr">
            <a:normAutofit fontScale="92500" lnSpcReduction="20000"/>
          </a:bodyPr>
          <a:lstStyle/>
          <a:p>
            <a:pPr marL="742950" indent="-742950" algn="just">
              <a:lnSpc>
                <a:spcPct val="110000"/>
              </a:lnSpc>
              <a:spcBef>
                <a:spcPts val="0"/>
              </a:spcBef>
              <a:buAutoNum type="arabicPeriod" startAt="10"/>
            </a:pPr>
            <a:r>
              <a:rPr lang="ru-RU" sz="43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Организует </a:t>
            </a:r>
            <a:r>
              <a:rPr lang="ru-RU" sz="43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и разрабатывает необходимую документацию по проведению конкурсов, выставок, олимпиад, слетов, соревнований и т. д</a:t>
            </a:r>
            <a:r>
              <a:rPr lang="ru-RU" sz="43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.</a:t>
            </a:r>
          </a:p>
          <a:p>
            <a:pPr marL="742950" indent="-742950" algn="just">
              <a:lnSpc>
                <a:spcPct val="110000"/>
              </a:lnSpc>
              <a:spcBef>
                <a:spcPts val="0"/>
              </a:spcBef>
              <a:buAutoNum type="arabicPeriod" startAt="10"/>
            </a:pPr>
            <a:endParaRPr lang="ru-RU" sz="40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4300" b="1" dirty="0" smtClean="0">
                <a:solidFill>
                  <a:schemeClr val="bg1"/>
                </a:solidFill>
              </a:rPr>
              <a:t>Методический отдел МКУ ОМЦ </a:t>
            </a:r>
            <a:r>
              <a:rPr lang="ru-RU" sz="4300" b="1" dirty="0" err="1" smtClean="0">
                <a:solidFill>
                  <a:schemeClr val="bg1"/>
                </a:solidFill>
              </a:rPr>
              <a:t>Балаковского</a:t>
            </a:r>
            <a:r>
              <a:rPr lang="ru-RU" sz="4300" b="1" dirty="0" smtClean="0">
                <a:solidFill>
                  <a:schemeClr val="bg1"/>
                </a:solidFill>
              </a:rPr>
              <a:t> муниципального района проводит конку</a:t>
            </a:r>
            <a:r>
              <a:rPr lang="ru-RU" sz="4000" b="1" dirty="0" smtClean="0">
                <a:solidFill>
                  <a:schemeClr val="bg1"/>
                </a:solidFill>
              </a:rPr>
              <a:t>рсные мероприятия различного уровня и направленности</a:t>
            </a:r>
            <a:endParaRPr lang="ru-RU" sz="4000" b="1" dirty="0">
              <a:solidFill>
                <a:schemeClr val="bg1"/>
              </a:solidFill>
            </a:endParaRPr>
          </a:p>
          <a:p>
            <a:pPr marL="742950" indent="-742950" algn="just">
              <a:lnSpc>
                <a:spcPct val="110000"/>
              </a:lnSpc>
              <a:spcBef>
                <a:spcPts val="0"/>
              </a:spcBef>
              <a:buAutoNum type="arabicPeriod" startAt="10"/>
            </a:pPr>
            <a:endParaRPr lang="ru-RU" sz="40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8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endParaRPr lang="ru-RU" sz="3200" b="1" dirty="0">
              <a:solidFill>
                <a:srgbClr val="197F95"/>
              </a:solidFill>
            </a:endParaRP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1599F118-9B3C-418A-A432-99FCD6720ED2}"/>
              </a:ext>
            </a:extLst>
          </p:cNvPr>
          <p:cNvSpPr txBox="1">
            <a:spLocks/>
          </p:cNvSpPr>
          <p:nvPr/>
        </p:nvSpPr>
        <p:spPr>
          <a:xfrm>
            <a:off x="391885" y="2743852"/>
            <a:ext cx="11335659" cy="4020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1022444" cy="14561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69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BBE9D25-45AA-4693-8F9F-4FAB18547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811" y="277956"/>
            <a:ext cx="10344432" cy="302615"/>
          </a:xfrm>
        </p:spPr>
        <p:txBody>
          <a:bodyPr>
            <a:no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ru-RU" sz="4000" b="1" u="sng" dirty="0" smtClean="0">
                <a:solidFill>
                  <a:srgbClr val="197F95"/>
                </a:solidFill>
              </a:rPr>
              <a:t> </a:t>
            </a:r>
            <a:br>
              <a:rPr lang="ru-RU" sz="4000" b="1" u="sng" dirty="0" smtClean="0">
                <a:solidFill>
                  <a:srgbClr val="197F95"/>
                </a:solidFill>
              </a:rPr>
            </a:br>
            <a:r>
              <a:rPr lang="ru-RU" sz="3200" b="1" u="sng" dirty="0" smtClean="0">
                <a:solidFill>
                  <a:srgbClr val="197F95"/>
                </a:solidFill>
              </a:rPr>
              <a:t>Конкурсные мероприятия</a:t>
            </a:r>
            <a:r>
              <a:rPr lang="ru-RU" sz="3200" b="1" dirty="0" smtClean="0">
                <a:solidFill>
                  <a:srgbClr val="197F95"/>
                </a:solidFill>
              </a:rPr>
              <a:t>  </a:t>
            </a:r>
            <a:r>
              <a:rPr lang="ru-RU" sz="2400" b="1" dirty="0">
                <a:solidFill>
                  <a:srgbClr val="197F95"/>
                </a:solidFill>
              </a:rPr>
              <a:t/>
            </a:r>
            <a:br>
              <a:rPr lang="ru-RU" sz="2400" b="1" dirty="0">
                <a:solidFill>
                  <a:srgbClr val="197F95"/>
                </a:solidFill>
              </a:rPr>
            </a:br>
            <a:endParaRPr lang="ru-RU" sz="2400" dirty="0">
              <a:solidFill>
                <a:srgbClr val="197F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2C7E3E9B-0ADF-41E6-B0D1-7AC90D8F8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67" y="1209191"/>
            <a:ext cx="12143633" cy="5648810"/>
          </a:xfrm>
          <a:solidFill>
            <a:srgbClr val="197F95"/>
          </a:solidFill>
        </p:spPr>
        <p:txBody>
          <a:bodyPr anchor="ctr">
            <a:normAutofit/>
          </a:bodyPr>
          <a:lstStyle/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58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rgbClr val="197F95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rgbClr val="197F95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rgbClr val="197F95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197F95"/>
                </a:solidFill>
              </a:rPr>
              <a:t>     </a:t>
            </a:r>
            <a:endParaRPr lang="ru-RU" sz="3200" b="1" dirty="0">
              <a:solidFill>
                <a:srgbClr val="197F95"/>
              </a:solidFill>
            </a:endParaRP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1599F118-9B3C-418A-A432-99FCD6720ED2}"/>
              </a:ext>
            </a:extLst>
          </p:cNvPr>
          <p:cNvSpPr txBox="1">
            <a:spLocks/>
          </p:cNvSpPr>
          <p:nvPr/>
        </p:nvSpPr>
        <p:spPr>
          <a:xfrm>
            <a:off x="391885" y="2743852"/>
            <a:ext cx="11335659" cy="4020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1022444" cy="14561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1159046"/>
              </p:ext>
            </p:extLst>
          </p:nvPr>
        </p:nvGraphicFramePr>
        <p:xfrm>
          <a:off x="48368" y="1262743"/>
          <a:ext cx="12143632" cy="56781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34489">
                  <a:extLst>
                    <a:ext uri="{9D8B030D-6E8A-4147-A177-3AD203B41FA5}">
                      <a16:colId xmlns:a16="http://schemas.microsoft.com/office/drawing/2014/main" val="4069548274"/>
                    </a:ext>
                  </a:extLst>
                </a:gridCol>
                <a:gridCol w="4209143">
                  <a:extLst>
                    <a:ext uri="{9D8B030D-6E8A-4147-A177-3AD203B41FA5}">
                      <a16:colId xmlns:a16="http://schemas.microsoft.com/office/drawing/2014/main" val="2701673953"/>
                    </a:ext>
                  </a:extLst>
                </a:gridCol>
              </a:tblGrid>
              <a:tr h="40640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Мероприятие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Категория участников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0775016"/>
                  </a:ext>
                </a:extLst>
              </a:tr>
              <a:tr h="384628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bg1"/>
                          </a:solidFill>
                        </a:rPr>
                        <a:t>Межмуниципальный уровень 2023 г</a:t>
                      </a:r>
                      <a:endParaRPr lang="ru-RU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7F9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7567562"/>
                  </a:ext>
                </a:extLst>
              </a:tr>
              <a:tr h="43688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dirty="0" smtClean="0">
                          <a:solidFill>
                            <a:srgbClr val="197F9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Конкурс «Моя профессия-психолог»</a:t>
                      </a:r>
                      <a:endParaRPr lang="ru-RU" sz="2400" b="1" dirty="0">
                        <a:solidFill>
                          <a:srgbClr val="197F9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/>
                        <a:t>Педагоги-психологи ОУ</a:t>
                      </a:r>
                      <a:endParaRPr lang="ru-RU" sz="2400" b="1" dirty="0"/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365526"/>
                  </a:ext>
                </a:extLst>
              </a:tr>
              <a:tr h="50101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dirty="0" smtClean="0">
                          <a:solidFill>
                            <a:srgbClr val="197F9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Конкурс «Педагогическое мастерство»</a:t>
                      </a:r>
                      <a:endParaRPr lang="ru-RU" sz="2400" b="1" dirty="0">
                        <a:solidFill>
                          <a:srgbClr val="197F9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/>
                        <a:t>Учителя ИЗО, МХК</a:t>
                      </a:r>
                      <a:endParaRPr lang="ru-RU" sz="2400" b="1" dirty="0"/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4552281"/>
                  </a:ext>
                </a:extLst>
              </a:tr>
              <a:tr h="69215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dirty="0" smtClean="0">
                          <a:solidFill>
                            <a:srgbClr val="197F9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Конкурс методических разработок, посвящённый 150-летию со дня рождения С.В. Рахманинова</a:t>
                      </a:r>
                      <a:endParaRPr lang="ru-RU" sz="2400" b="1" dirty="0">
                        <a:solidFill>
                          <a:srgbClr val="197F9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/>
                        <a:t>Учителя музыки</a:t>
                      </a:r>
                      <a:endParaRPr lang="ru-RU" sz="2400" b="1" dirty="0"/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737338"/>
                  </a:ext>
                </a:extLst>
              </a:tr>
              <a:tr h="69215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dirty="0" smtClean="0">
                          <a:solidFill>
                            <a:srgbClr val="197F9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Методическая</a:t>
                      </a:r>
                      <a:r>
                        <a:rPr lang="ru-RU" sz="2400" b="1" baseline="0" dirty="0" smtClean="0">
                          <a:solidFill>
                            <a:srgbClr val="197F9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творческая мастерская «Актуальные методы работы учителя предметной области «Искусство» для успешного развития школьников»</a:t>
                      </a:r>
                      <a:endParaRPr lang="ru-RU" sz="2400" b="1" dirty="0">
                        <a:solidFill>
                          <a:srgbClr val="197F9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/>
                        <a:t>Учителя музыки</a:t>
                      </a:r>
                      <a:endParaRPr lang="ru-RU" sz="2400" b="1" dirty="0"/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9319785"/>
                  </a:ext>
                </a:extLst>
              </a:tr>
              <a:tr h="69215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dirty="0" smtClean="0">
                          <a:solidFill>
                            <a:srgbClr val="197F9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Конкурс методических разработок, посвящённый 195-летию А.М. Бутлерова</a:t>
                      </a:r>
                      <a:endParaRPr lang="ru-RU" sz="2400" b="1" dirty="0">
                        <a:solidFill>
                          <a:srgbClr val="197F9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/>
                        <a:t>Учителя химии</a:t>
                      </a:r>
                      <a:endParaRPr lang="ru-RU" sz="2400" b="1" dirty="0"/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5244837"/>
                  </a:ext>
                </a:extLst>
              </a:tr>
              <a:tr h="69215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dirty="0" smtClean="0">
                          <a:solidFill>
                            <a:srgbClr val="197F9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 Межмуниципальный Фестиваль профессионального мастерства «Мастер-класс от мастера»</a:t>
                      </a:r>
                      <a:endParaRPr lang="ru-RU" sz="2400" b="1" dirty="0">
                        <a:solidFill>
                          <a:srgbClr val="197F9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Педагогические работники</a:t>
                      </a:r>
                      <a:endParaRPr lang="ru-RU" sz="2400" b="1" dirty="0"/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06758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60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BBE9D25-45AA-4693-8F9F-4FAB18547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811" y="277956"/>
            <a:ext cx="10344432" cy="302615"/>
          </a:xfrm>
        </p:spPr>
        <p:txBody>
          <a:bodyPr>
            <a:no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ru-RU" sz="4000" b="1" u="sng" dirty="0" smtClean="0">
                <a:solidFill>
                  <a:srgbClr val="197F95"/>
                </a:solidFill>
              </a:rPr>
              <a:t> </a:t>
            </a:r>
            <a:br>
              <a:rPr lang="ru-RU" sz="4000" b="1" u="sng" dirty="0" smtClean="0">
                <a:solidFill>
                  <a:srgbClr val="197F95"/>
                </a:solidFill>
              </a:rPr>
            </a:br>
            <a:r>
              <a:rPr lang="ru-RU" sz="3200" b="1" u="sng" dirty="0" smtClean="0">
                <a:solidFill>
                  <a:srgbClr val="197F95"/>
                </a:solidFill>
              </a:rPr>
              <a:t>Конкурсные мероприятия</a:t>
            </a:r>
            <a:r>
              <a:rPr lang="ru-RU" sz="3200" b="1" dirty="0" smtClean="0">
                <a:solidFill>
                  <a:srgbClr val="197F95"/>
                </a:solidFill>
              </a:rPr>
              <a:t>  </a:t>
            </a:r>
            <a:r>
              <a:rPr lang="ru-RU" sz="2400" b="1" dirty="0">
                <a:solidFill>
                  <a:srgbClr val="197F95"/>
                </a:solidFill>
              </a:rPr>
              <a:t/>
            </a:r>
            <a:br>
              <a:rPr lang="ru-RU" sz="2400" b="1" dirty="0">
                <a:solidFill>
                  <a:srgbClr val="197F95"/>
                </a:solidFill>
              </a:rPr>
            </a:br>
            <a:endParaRPr lang="ru-RU" sz="2400" dirty="0">
              <a:solidFill>
                <a:srgbClr val="197F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2C7E3E9B-0ADF-41E6-B0D1-7AC90D8F8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67" y="1209191"/>
            <a:ext cx="12143633" cy="5648810"/>
          </a:xfrm>
          <a:solidFill>
            <a:srgbClr val="197F95"/>
          </a:solidFill>
        </p:spPr>
        <p:txBody>
          <a:bodyPr anchor="ctr">
            <a:normAutofit/>
          </a:bodyPr>
          <a:lstStyle/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58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rgbClr val="197F95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rgbClr val="197F95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rgbClr val="197F95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197F95"/>
                </a:solidFill>
              </a:rPr>
              <a:t>     </a:t>
            </a:r>
            <a:endParaRPr lang="ru-RU" sz="3200" b="1" dirty="0">
              <a:solidFill>
                <a:srgbClr val="197F95"/>
              </a:solidFill>
            </a:endParaRP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1599F118-9B3C-418A-A432-99FCD6720ED2}"/>
              </a:ext>
            </a:extLst>
          </p:cNvPr>
          <p:cNvSpPr txBox="1">
            <a:spLocks/>
          </p:cNvSpPr>
          <p:nvPr/>
        </p:nvSpPr>
        <p:spPr>
          <a:xfrm>
            <a:off x="391885" y="2743852"/>
            <a:ext cx="11335659" cy="4020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1022444" cy="14561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5228825"/>
              </p:ext>
            </p:extLst>
          </p:nvPr>
        </p:nvGraphicFramePr>
        <p:xfrm>
          <a:off x="48368" y="1262744"/>
          <a:ext cx="12143632" cy="56697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34489">
                  <a:extLst>
                    <a:ext uri="{9D8B030D-6E8A-4147-A177-3AD203B41FA5}">
                      <a16:colId xmlns:a16="http://schemas.microsoft.com/office/drawing/2014/main" val="4069548274"/>
                    </a:ext>
                  </a:extLst>
                </a:gridCol>
                <a:gridCol w="4209143">
                  <a:extLst>
                    <a:ext uri="{9D8B030D-6E8A-4147-A177-3AD203B41FA5}">
                      <a16:colId xmlns:a16="http://schemas.microsoft.com/office/drawing/2014/main" val="2701673953"/>
                    </a:ext>
                  </a:extLst>
                </a:gridCol>
              </a:tblGrid>
              <a:tr h="48520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Мероприятие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Категория участников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0775016"/>
                  </a:ext>
                </a:extLst>
              </a:tr>
              <a:tr h="48520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bg1"/>
                          </a:solidFill>
                        </a:rPr>
                        <a:t>Межмуниципальный уровень 2023 г.</a:t>
                      </a:r>
                      <a:endParaRPr lang="ru-RU" sz="2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7F9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7567562"/>
                  </a:ext>
                </a:extLst>
              </a:tr>
              <a:tr h="90476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dirty="0" smtClean="0">
                          <a:solidFill>
                            <a:srgbClr val="197F9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Конкурс педагогического мастерства «Вместе к успеху!», посвящённый Году педагога и наставника в России</a:t>
                      </a:r>
                      <a:endParaRPr lang="ru-RU" sz="2400" b="1" dirty="0">
                        <a:solidFill>
                          <a:srgbClr val="197F9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/>
                        <a:t>Учителя начальных классов</a:t>
                      </a:r>
                      <a:endParaRPr lang="ru-RU" sz="2400" b="1" dirty="0"/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365526"/>
                  </a:ext>
                </a:extLst>
              </a:tr>
              <a:tr h="49953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Межмуниципальный уровень 2024 г.</a:t>
                      </a:r>
                      <a:endParaRPr lang="ru-RU" sz="2400" b="1" dirty="0">
                        <a:solidFill>
                          <a:srgbClr val="197F9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7F9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2400" b="1" dirty="0"/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4552281"/>
                  </a:ext>
                </a:extLst>
              </a:tr>
              <a:tr h="48944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dirty="0" smtClean="0">
                          <a:solidFill>
                            <a:srgbClr val="197F9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Конкурс «Педагогическое мастерство»</a:t>
                      </a:r>
                      <a:endParaRPr lang="ru-RU" sz="2400" b="1" dirty="0">
                        <a:solidFill>
                          <a:srgbClr val="197F9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/>
                        <a:t>Учителя ИЗО, МХК</a:t>
                      </a:r>
                      <a:endParaRPr lang="ru-RU" sz="2400" b="1" dirty="0"/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737338"/>
                  </a:ext>
                </a:extLst>
              </a:tr>
              <a:tr h="78497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dirty="0" smtClean="0">
                          <a:solidFill>
                            <a:srgbClr val="197F9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Конкурс методических разработок, посвящённый Году семьи</a:t>
                      </a:r>
                      <a:endParaRPr lang="ru-RU" sz="2400" b="1" dirty="0">
                        <a:solidFill>
                          <a:srgbClr val="197F9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/>
                        <a:t>Учителя музыки</a:t>
                      </a:r>
                      <a:endParaRPr lang="ru-RU" sz="2400" b="1" dirty="0"/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9319785"/>
                  </a:ext>
                </a:extLst>
              </a:tr>
              <a:tr h="44323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dirty="0" smtClean="0">
                          <a:solidFill>
                            <a:srgbClr val="197F9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Конкурс </a:t>
                      </a:r>
                      <a:r>
                        <a:rPr lang="ru-RU" sz="2400" b="1" dirty="0" err="1" smtClean="0">
                          <a:solidFill>
                            <a:srgbClr val="197F9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самопрезентации</a:t>
                      </a:r>
                      <a:r>
                        <a:rPr lang="ru-RU" sz="2400" b="1" dirty="0" smtClean="0">
                          <a:solidFill>
                            <a:srgbClr val="197F9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опыта «Секреты мастерства»</a:t>
                      </a:r>
                      <a:endParaRPr lang="ru-RU" sz="2400" b="1" dirty="0">
                        <a:solidFill>
                          <a:srgbClr val="197F9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/>
                        <a:t>Учителя физкультуры, ОБЖ</a:t>
                      </a:r>
                      <a:endParaRPr lang="ru-RU" sz="2400" b="1" dirty="0"/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5244837"/>
                  </a:ext>
                </a:extLst>
              </a:tr>
              <a:tr h="63931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dirty="0" smtClean="0">
                          <a:solidFill>
                            <a:srgbClr val="197F9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Конкурс «Искусство экспериментатора»</a:t>
                      </a:r>
                      <a:endParaRPr lang="ru-RU" sz="2400" b="1" dirty="0">
                        <a:solidFill>
                          <a:srgbClr val="197F9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/>
                        <a:t>Учителя физики</a:t>
                      </a:r>
                      <a:endParaRPr lang="ru-RU" sz="2400" b="1" dirty="0"/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0675848"/>
                  </a:ext>
                </a:extLst>
              </a:tr>
              <a:tr h="63931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dirty="0" smtClean="0">
                          <a:solidFill>
                            <a:srgbClr val="197F9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Конкурс методических разработок, посвящённый 190-летию</a:t>
                      </a:r>
                      <a:r>
                        <a:rPr lang="ru-RU" sz="2400" b="1" baseline="0" dirty="0" smtClean="0">
                          <a:solidFill>
                            <a:srgbClr val="197F9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Д.И. Менделеева</a:t>
                      </a:r>
                      <a:endParaRPr lang="ru-RU" sz="2400" b="1" dirty="0">
                        <a:solidFill>
                          <a:srgbClr val="197F9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/>
                        <a:t>Учителя химии</a:t>
                      </a:r>
                      <a:endParaRPr lang="ru-RU" sz="2400" b="1" dirty="0"/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82919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684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BBE9D25-45AA-4693-8F9F-4FAB18547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967" y="247888"/>
            <a:ext cx="10344432" cy="302615"/>
          </a:xfrm>
        </p:spPr>
        <p:txBody>
          <a:bodyPr>
            <a:no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ru-RU" sz="4000" b="1" u="sng" dirty="0" smtClean="0">
                <a:solidFill>
                  <a:srgbClr val="197F95"/>
                </a:solidFill>
              </a:rPr>
              <a:t> </a:t>
            </a:r>
            <a:br>
              <a:rPr lang="ru-RU" sz="4000" b="1" u="sng" dirty="0" smtClean="0">
                <a:solidFill>
                  <a:srgbClr val="197F95"/>
                </a:solidFill>
              </a:rPr>
            </a:br>
            <a:r>
              <a:rPr lang="ru-RU" sz="4000" b="1" u="sng" dirty="0" smtClean="0">
                <a:solidFill>
                  <a:srgbClr val="197F95"/>
                </a:solidFill>
              </a:rPr>
              <a:t>Методические</a:t>
            </a:r>
            <a:r>
              <a:rPr lang="ru-RU" sz="3200" b="1" u="sng" dirty="0" smtClean="0">
                <a:solidFill>
                  <a:srgbClr val="197F95"/>
                </a:solidFill>
              </a:rPr>
              <a:t> </a:t>
            </a:r>
            <a:r>
              <a:rPr lang="ru-RU" sz="4000" b="1" u="sng" dirty="0" smtClean="0">
                <a:solidFill>
                  <a:srgbClr val="197F95"/>
                </a:solidFill>
              </a:rPr>
              <a:t>мероприятия</a:t>
            </a:r>
            <a:r>
              <a:rPr lang="ru-RU" sz="4000" b="1" dirty="0" smtClean="0">
                <a:solidFill>
                  <a:srgbClr val="197F95"/>
                </a:solidFill>
              </a:rPr>
              <a:t> </a:t>
            </a:r>
            <a:r>
              <a:rPr lang="ru-RU" sz="3200" b="1" dirty="0" smtClean="0">
                <a:solidFill>
                  <a:srgbClr val="197F95"/>
                </a:solidFill>
              </a:rPr>
              <a:t> </a:t>
            </a:r>
            <a:r>
              <a:rPr lang="ru-RU" sz="2400" b="1" dirty="0">
                <a:solidFill>
                  <a:srgbClr val="197F95"/>
                </a:solidFill>
              </a:rPr>
              <a:t/>
            </a:r>
            <a:br>
              <a:rPr lang="ru-RU" sz="2400" b="1" dirty="0">
                <a:solidFill>
                  <a:srgbClr val="197F95"/>
                </a:solidFill>
              </a:rPr>
            </a:br>
            <a:endParaRPr lang="ru-RU" sz="2400" dirty="0">
              <a:solidFill>
                <a:srgbClr val="197F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2C7E3E9B-0ADF-41E6-B0D1-7AC90D8F8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67" y="1209191"/>
            <a:ext cx="12143633" cy="5648810"/>
          </a:xfrm>
          <a:solidFill>
            <a:srgbClr val="197F95"/>
          </a:solidFill>
        </p:spPr>
        <p:txBody>
          <a:bodyPr anchor="ctr">
            <a:normAutofit/>
          </a:bodyPr>
          <a:lstStyle/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58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rgbClr val="197F95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rgbClr val="197F95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rgbClr val="197F95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197F95"/>
                </a:solidFill>
              </a:rPr>
              <a:t>     </a:t>
            </a:r>
            <a:endParaRPr lang="ru-RU" sz="3200" b="1" dirty="0">
              <a:solidFill>
                <a:srgbClr val="197F95"/>
              </a:solidFill>
            </a:endParaRP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1599F118-9B3C-418A-A432-99FCD6720ED2}"/>
              </a:ext>
            </a:extLst>
          </p:cNvPr>
          <p:cNvSpPr txBox="1">
            <a:spLocks/>
          </p:cNvSpPr>
          <p:nvPr/>
        </p:nvSpPr>
        <p:spPr>
          <a:xfrm>
            <a:off x="391885" y="2743852"/>
            <a:ext cx="11335659" cy="4020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1022444" cy="14561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4277098"/>
              </p:ext>
            </p:extLst>
          </p:nvPr>
        </p:nvGraphicFramePr>
        <p:xfrm>
          <a:off x="48368" y="1209190"/>
          <a:ext cx="12143632" cy="56488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34489">
                  <a:extLst>
                    <a:ext uri="{9D8B030D-6E8A-4147-A177-3AD203B41FA5}">
                      <a16:colId xmlns:a16="http://schemas.microsoft.com/office/drawing/2014/main" val="4069548274"/>
                    </a:ext>
                  </a:extLst>
                </a:gridCol>
                <a:gridCol w="4209143">
                  <a:extLst>
                    <a:ext uri="{9D8B030D-6E8A-4147-A177-3AD203B41FA5}">
                      <a16:colId xmlns:a16="http://schemas.microsoft.com/office/drawing/2014/main" val="2701673953"/>
                    </a:ext>
                  </a:extLst>
                </a:gridCol>
              </a:tblGrid>
              <a:tr h="587096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Мероприятие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Категория участников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0775016"/>
                  </a:ext>
                </a:extLst>
              </a:tr>
              <a:tr h="20440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197F9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Региональный методический семинар, на котором был представлен опыт работы педагогического коллектива МАОУ СОШ № 25 по теме «Формирование функциональной грамотности школьников в контексте развития инженерного мышления (2023 г.)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>
                          <a:solidFill>
                            <a:srgbClr val="197F95"/>
                          </a:solidFill>
                        </a:rPr>
                        <a:t>Методисты, руководители</a:t>
                      </a:r>
                      <a:r>
                        <a:rPr lang="ru-RU" sz="2400" b="1" baseline="0" dirty="0" smtClean="0">
                          <a:solidFill>
                            <a:srgbClr val="197F95"/>
                          </a:solidFill>
                        </a:rPr>
                        <a:t> ОУ, заместители директора по УВР и ВР, педагоги</a:t>
                      </a:r>
                      <a:endParaRPr lang="ru-RU" sz="2400" b="1" dirty="0">
                        <a:solidFill>
                          <a:srgbClr val="197F95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6512133"/>
                  </a:ext>
                </a:extLst>
              </a:tr>
              <a:tr h="199746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dirty="0" smtClean="0">
                          <a:solidFill>
                            <a:srgbClr val="197F9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Межмуниципальный методический семинар для заместителей директоров по УВР «Функциональная грамотность учителя и учащихся как основы компетенции XXI века» (2023 г.)</a:t>
                      </a:r>
                      <a:endParaRPr lang="ru-RU" sz="2400" b="1" dirty="0">
                        <a:solidFill>
                          <a:srgbClr val="197F9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/>
                        <a:t>Заместители директора </a:t>
                      </a:r>
                    </a:p>
                    <a:p>
                      <a:pPr algn="l"/>
                      <a:r>
                        <a:rPr lang="ru-RU" sz="2400" b="1" dirty="0" smtClean="0"/>
                        <a:t>по УВР</a:t>
                      </a:r>
                      <a:endParaRPr lang="ru-RU" sz="2400" b="1" dirty="0"/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365526"/>
                  </a:ext>
                </a:extLst>
              </a:tr>
              <a:tr h="102022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400" b="1" dirty="0" smtClean="0">
                          <a:solidFill>
                            <a:srgbClr val="197F95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VII Межрегиональный Фестиваля молодёжного творчества «В кругу друзей» (2024 г.)	</a:t>
                      </a:r>
                      <a:endParaRPr lang="ru-RU" sz="2400" b="1" dirty="0">
                        <a:solidFill>
                          <a:srgbClr val="197F9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 smtClean="0"/>
                        <a:t>Педагогические работники</a:t>
                      </a:r>
                      <a:endParaRPr lang="ru-RU" sz="2400" b="1" dirty="0"/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7373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292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BBE9D25-45AA-4693-8F9F-4FAB18547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812" y="338849"/>
            <a:ext cx="10344432" cy="870341"/>
          </a:xfrm>
        </p:spPr>
        <p:txBody>
          <a:bodyPr>
            <a:no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ru-RU" sz="4000" b="1" u="sng" dirty="0" smtClean="0">
                <a:solidFill>
                  <a:srgbClr val="197F95"/>
                </a:solidFill>
              </a:rPr>
              <a:t> </a:t>
            </a:r>
            <a:br>
              <a:rPr lang="ru-RU" sz="4000" b="1" u="sng" dirty="0" smtClean="0">
                <a:solidFill>
                  <a:srgbClr val="197F95"/>
                </a:solidFill>
              </a:rPr>
            </a:br>
            <a:r>
              <a:rPr lang="ru-RU" sz="4000" b="1" u="sng" dirty="0">
                <a:solidFill>
                  <a:srgbClr val="197F95"/>
                </a:solidFill>
              </a:rPr>
              <a:t/>
            </a:r>
            <a:br>
              <a:rPr lang="ru-RU" sz="4000" b="1" u="sng" dirty="0">
                <a:solidFill>
                  <a:srgbClr val="197F95"/>
                </a:solidFill>
              </a:rPr>
            </a:br>
            <a:r>
              <a:rPr lang="ru-RU" sz="4000" b="1" u="sng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Должностные обязанности методиста</a:t>
            </a:r>
            <a:r>
              <a:rPr lang="ru-RU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ru-RU" sz="3200" b="1" dirty="0" smtClean="0">
                <a:solidFill>
                  <a:srgbClr val="197F95"/>
                </a:solidFill>
              </a:rPr>
              <a:t>  </a:t>
            </a:r>
            <a:r>
              <a:rPr lang="ru-RU" sz="4000" b="1" dirty="0">
                <a:solidFill>
                  <a:srgbClr val="197F95"/>
                </a:solidFill>
              </a:rPr>
              <a:t/>
            </a:r>
            <a:br>
              <a:rPr lang="ru-RU" sz="4000" b="1" dirty="0">
                <a:solidFill>
                  <a:srgbClr val="197F95"/>
                </a:solidFill>
              </a:rPr>
            </a:b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2C7E3E9B-0ADF-41E6-B0D1-7AC90D8F8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456151"/>
            <a:ext cx="12192000" cy="5401849"/>
          </a:xfrm>
          <a:solidFill>
            <a:srgbClr val="197F95"/>
          </a:solidFill>
        </p:spPr>
        <p:txBody>
          <a:bodyPr anchor="ctr">
            <a:noAutofit/>
          </a:bodyPr>
          <a:lstStyle/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4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4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4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4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4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534988" indent="-354013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11. Вносит </a:t>
            </a:r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предложения по совершенствованию образовательного процесса в образовательном учреждении</a:t>
            </a:r>
            <a:r>
              <a:rPr lang="ru-RU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. </a:t>
            </a:r>
          </a:p>
          <a:p>
            <a:pPr marL="534988" indent="-354013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12. Участвует в деятельности педагогического и иных советов образовательного учреждения, а также в деятельности методических объединений и других формах методической работы.     </a:t>
            </a:r>
          </a:p>
          <a:p>
            <a:pPr marL="534988" indent="-354013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13.  </a:t>
            </a:r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Обеспечивает охрану жизни и здоровья обучающихся, воспитанников во время образовательного процесса.           </a:t>
            </a:r>
          </a:p>
          <a:p>
            <a:pPr marL="534988" indent="-354013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14.  </a:t>
            </a:r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Выполняет правила по охране труда и пожарной безопасности.      </a:t>
            </a:r>
          </a:p>
          <a:p>
            <a:pPr marL="534988" indent="-354013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15. При </a:t>
            </a:r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выполнении обязанностей старшего методиста наряду с выполнением обязанностей, предусмотренных по должности методиста, осуществляет руководство подчиненными ему исполнителями.     </a:t>
            </a:r>
          </a:p>
          <a:p>
            <a:pPr marL="534988" indent="-354013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16. Участвует </a:t>
            </a:r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в разработке </a:t>
            </a:r>
            <a:r>
              <a:rPr lang="ru-RU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перспективных </a:t>
            </a:r>
            <a:r>
              <a:rPr lang="ru-RU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планов издания учебных пособий, методических материалов. </a:t>
            </a:r>
            <a:endParaRPr lang="ru-RU" sz="24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endParaRPr lang="ru-RU" sz="3200" b="1" dirty="0">
              <a:solidFill>
                <a:srgbClr val="197F95"/>
              </a:solidFill>
            </a:endParaRP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1599F118-9B3C-418A-A432-99FCD6720ED2}"/>
              </a:ext>
            </a:extLst>
          </p:cNvPr>
          <p:cNvSpPr txBox="1">
            <a:spLocks/>
          </p:cNvSpPr>
          <p:nvPr/>
        </p:nvSpPr>
        <p:spPr>
          <a:xfrm>
            <a:off x="391885" y="2743852"/>
            <a:ext cx="11335659" cy="4020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1022444" cy="14561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23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BBE9D25-45AA-4693-8F9F-4FAB18547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812" y="338850"/>
            <a:ext cx="10344432" cy="870340"/>
          </a:xfrm>
        </p:spPr>
        <p:txBody>
          <a:bodyPr>
            <a:no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ru-RU" sz="4000" b="1" u="sng" dirty="0" smtClean="0">
                <a:solidFill>
                  <a:srgbClr val="197F95"/>
                </a:solidFill>
              </a:rPr>
              <a:t> </a:t>
            </a:r>
            <a:br>
              <a:rPr lang="ru-RU" sz="4000" b="1" u="sng" dirty="0" smtClean="0">
                <a:solidFill>
                  <a:srgbClr val="197F95"/>
                </a:solidFill>
              </a:rPr>
            </a:br>
            <a:r>
              <a:rPr lang="ru-RU" sz="4000" b="1" u="sng" dirty="0">
                <a:solidFill>
                  <a:srgbClr val="197F95"/>
                </a:solidFill>
              </a:rPr>
              <a:t/>
            </a:r>
            <a:br>
              <a:rPr lang="ru-RU" sz="4000" b="1" u="sng" dirty="0">
                <a:solidFill>
                  <a:srgbClr val="197F95"/>
                </a:solidFill>
              </a:rPr>
            </a:br>
            <a:r>
              <a:rPr lang="ru-RU" sz="2800" b="1" dirty="0" smtClean="0">
                <a:solidFill>
                  <a:srgbClr val="197F95"/>
                </a:solidFill>
              </a:rPr>
              <a:t>Региональная система научно-методического сопровождения</a:t>
            </a:r>
            <a:r>
              <a:rPr lang="ru-RU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ru-RU" sz="3200" b="1" dirty="0" smtClean="0">
                <a:solidFill>
                  <a:srgbClr val="197F95"/>
                </a:solidFill>
              </a:rPr>
              <a:t>  </a:t>
            </a:r>
            <a:r>
              <a:rPr lang="ru-RU" sz="4000" b="1" dirty="0">
                <a:solidFill>
                  <a:srgbClr val="197F95"/>
                </a:solidFill>
              </a:rPr>
              <a:t/>
            </a:r>
            <a:br>
              <a:rPr lang="ru-RU" sz="4000" b="1" dirty="0">
                <a:solidFill>
                  <a:srgbClr val="197F95"/>
                </a:solidFill>
              </a:rPr>
            </a:b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2C7E3E9B-0ADF-41E6-B0D1-7AC90D8F8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67" y="1502095"/>
            <a:ext cx="12143633" cy="5355905"/>
          </a:xfrm>
          <a:solidFill>
            <a:srgbClr val="197F95"/>
          </a:solidFill>
        </p:spPr>
        <p:txBody>
          <a:bodyPr anchor="ctr">
            <a:normAutofit fontScale="25000" lnSpcReduction="20000"/>
          </a:bodyPr>
          <a:lstStyle/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rgbClr val="1B3155"/>
              </a:solidFill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4800" b="1" dirty="0" smtClean="0">
              <a:solidFill>
                <a:schemeClr val="bg1"/>
              </a:solidFill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4800" b="1" dirty="0" smtClean="0">
                <a:solidFill>
                  <a:schemeClr val="bg1"/>
                </a:solidFill>
              </a:rPr>
              <a:t>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5900" b="1" dirty="0" smtClean="0">
                <a:solidFill>
                  <a:schemeClr val="bg1"/>
                </a:solidFill>
              </a:rPr>
              <a:t>  </a:t>
            </a: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2000" b="1" dirty="0" smtClean="0">
                <a:solidFill>
                  <a:schemeClr val="bg1"/>
                </a:solidFill>
              </a:rPr>
              <a:t>Центр  </a:t>
            </a:r>
            <a:r>
              <a:rPr lang="ru-RU" sz="12000" b="1" dirty="0">
                <a:solidFill>
                  <a:schemeClr val="bg1"/>
                </a:solidFill>
              </a:rPr>
              <a:t>непрерывного повышения профессионального </a:t>
            </a:r>
            <a:r>
              <a:rPr lang="ru-RU" sz="12000" b="1" dirty="0" smtClean="0">
                <a:solidFill>
                  <a:schemeClr val="bg1"/>
                </a:solidFill>
              </a:rPr>
              <a:t>мастерства </a:t>
            </a:r>
            <a:r>
              <a:rPr lang="ru-RU" sz="12000" b="1" dirty="0">
                <a:solidFill>
                  <a:schemeClr val="bg1"/>
                </a:solidFill>
              </a:rPr>
              <a:t>педагогических работников ГАУ ДПО «СОИРО» </a:t>
            </a:r>
            <a:endParaRPr lang="ru-RU" sz="12000" b="1" dirty="0" smtClean="0">
              <a:solidFill>
                <a:schemeClr val="bg1"/>
              </a:solidFill>
            </a:endParaRPr>
          </a:p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9600" b="1" dirty="0" smtClean="0">
                <a:solidFill>
                  <a:schemeClr val="bg1"/>
                </a:solidFill>
              </a:rPr>
              <a:t>(</a:t>
            </a:r>
            <a:r>
              <a:rPr lang="ru-RU" sz="9600" b="1" dirty="0">
                <a:solidFill>
                  <a:schemeClr val="bg1"/>
                </a:solidFill>
              </a:rPr>
              <a:t>Распоряжение Правительства Саратовской </a:t>
            </a:r>
            <a:r>
              <a:rPr lang="ru-RU" sz="9600" b="1" dirty="0" smtClean="0">
                <a:solidFill>
                  <a:schemeClr val="bg1"/>
                </a:solidFill>
              </a:rPr>
              <a:t>области </a:t>
            </a:r>
            <a:r>
              <a:rPr lang="ru-RU" sz="9600" b="1" dirty="0">
                <a:solidFill>
                  <a:schemeClr val="bg1"/>
                </a:solidFill>
              </a:rPr>
              <a:t>от 16 октября 2020 г. N </a:t>
            </a:r>
            <a:r>
              <a:rPr lang="ru-RU" sz="9600" b="1" dirty="0" smtClean="0">
                <a:solidFill>
                  <a:schemeClr val="bg1"/>
                </a:solidFill>
              </a:rPr>
              <a:t>299-Пр).</a:t>
            </a: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12000" b="1" dirty="0" smtClean="0">
              <a:solidFill>
                <a:schemeClr val="bg1"/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12000" b="1" dirty="0" smtClean="0">
              <a:solidFill>
                <a:schemeClr val="bg1"/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12000" b="1" dirty="0" smtClean="0">
              <a:solidFill>
                <a:schemeClr val="bg1"/>
              </a:solidFill>
            </a:endParaRPr>
          </a:p>
          <a:p>
            <a:pPr marL="0" indent="363538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1200" b="1" dirty="0">
                <a:solidFill>
                  <a:schemeClr val="bg1"/>
                </a:solidFill>
              </a:rPr>
              <a:t>Осуществление адресной методической </a:t>
            </a:r>
            <a:r>
              <a:rPr lang="ru-RU" sz="11200" b="1" dirty="0" smtClean="0">
                <a:solidFill>
                  <a:schemeClr val="bg1"/>
                </a:solidFill>
              </a:rPr>
              <a:t>поддержки /</a:t>
            </a:r>
            <a:r>
              <a:rPr lang="ru-RU" sz="11200" b="1" dirty="0">
                <a:solidFill>
                  <a:schemeClr val="bg1"/>
                </a:solidFill>
              </a:rPr>
              <a:t>консультирования/ сопровождения педагогических работников и управленческих кадров, а также координация методической (научно-методической) деятельности общественно-профессиональных объединений. </a:t>
            </a:r>
            <a:endParaRPr lang="ru-RU" sz="11200" b="1" dirty="0" smtClean="0">
              <a:solidFill>
                <a:schemeClr val="bg1"/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4800" b="1" dirty="0">
              <a:solidFill>
                <a:schemeClr val="bg1"/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4800" b="1" dirty="0" smtClean="0">
              <a:solidFill>
                <a:schemeClr val="bg1"/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4800" b="1" dirty="0">
              <a:solidFill>
                <a:schemeClr val="bg1"/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bg1"/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chemeClr val="bg1"/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1599F118-9B3C-418A-A432-99FCD6720ED2}"/>
              </a:ext>
            </a:extLst>
          </p:cNvPr>
          <p:cNvSpPr txBox="1">
            <a:spLocks/>
          </p:cNvSpPr>
          <p:nvPr/>
        </p:nvSpPr>
        <p:spPr>
          <a:xfrm>
            <a:off x="391885" y="2743852"/>
            <a:ext cx="11335659" cy="4020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39" y="45943"/>
            <a:ext cx="1022444" cy="14561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  <p:sp>
        <p:nvSpPr>
          <p:cNvPr id="2" name="Стрелка вниз 1"/>
          <p:cNvSpPr/>
          <p:nvPr/>
        </p:nvSpPr>
        <p:spPr>
          <a:xfrm>
            <a:off x="5817398" y="3375810"/>
            <a:ext cx="484632" cy="978408"/>
          </a:xfrm>
          <a:prstGeom prst="down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solidFill>
                  <a:srgbClr val="FFFFFF"/>
                </a:solidFill>
              </a:ln>
              <a:solidFill>
                <a:srgbClr val="FFFFFF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62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BBE9D25-45AA-4693-8F9F-4FAB18547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812" y="338850"/>
            <a:ext cx="10344432" cy="870340"/>
          </a:xfrm>
        </p:spPr>
        <p:txBody>
          <a:bodyPr>
            <a:no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ru-RU" sz="4000" b="1" u="sng" dirty="0" smtClean="0">
                <a:solidFill>
                  <a:srgbClr val="197F95"/>
                </a:solidFill>
              </a:rPr>
              <a:t> </a:t>
            </a:r>
            <a:br>
              <a:rPr lang="ru-RU" sz="4000" b="1" u="sng" dirty="0" smtClean="0">
                <a:solidFill>
                  <a:srgbClr val="197F95"/>
                </a:solidFill>
              </a:rPr>
            </a:br>
            <a:r>
              <a:rPr lang="ru-RU" sz="4000" b="1" u="sng" dirty="0">
                <a:solidFill>
                  <a:srgbClr val="197F95"/>
                </a:solidFill>
              </a:rPr>
              <a:t/>
            </a:r>
            <a:br>
              <a:rPr lang="ru-RU" sz="4000" b="1" u="sng" dirty="0">
                <a:solidFill>
                  <a:srgbClr val="197F95"/>
                </a:solidFill>
              </a:rPr>
            </a:br>
            <a:r>
              <a:rPr lang="ru-RU" sz="2800" b="1" dirty="0" smtClean="0">
                <a:solidFill>
                  <a:srgbClr val="197F95"/>
                </a:solidFill>
              </a:rPr>
              <a:t>Региональная система научно-методического сопровождения</a:t>
            </a:r>
            <a:r>
              <a:rPr lang="ru-RU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ru-RU" sz="3200" b="1" dirty="0" smtClean="0">
                <a:solidFill>
                  <a:srgbClr val="197F95"/>
                </a:solidFill>
              </a:rPr>
              <a:t>  </a:t>
            </a:r>
            <a:r>
              <a:rPr lang="ru-RU" sz="4000" b="1" dirty="0">
                <a:solidFill>
                  <a:srgbClr val="197F95"/>
                </a:solidFill>
              </a:rPr>
              <a:t/>
            </a:r>
            <a:br>
              <a:rPr lang="ru-RU" sz="4000" b="1" dirty="0">
                <a:solidFill>
                  <a:srgbClr val="197F95"/>
                </a:solidFill>
              </a:rPr>
            </a:b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2C7E3E9B-0ADF-41E6-B0D1-7AC90D8F8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502095"/>
            <a:ext cx="12192000" cy="5355905"/>
          </a:xfrm>
          <a:solidFill>
            <a:srgbClr val="197F95"/>
          </a:solidFill>
        </p:spPr>
        <p:txBody>
          <a:bodyPr anchor="ctr">
            <a:normAutofit fontScale="25000" lnSpcReduction="20000"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bg1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bg1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bg1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bg1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bg1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bg1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chemeClr val="bg1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bg1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200" b="1" dirty="0" smtClean="0">
                <a:solidFill>
                  <a:schemeClr val="bg1"/>
                </a:solidFill>
              </a:rPr>
              <a:t>   </a:t>
            </a:r>
            <a:r>
              <a:rPr lang="ru-RU" sz="12000" b="1" dirty="0" smtClean="0">
                <a:solidFill>
                  <a:schemeClr val="bg1"/>
                </a:solidFill>
              </a:rPr>
              <a:t>Региональный методический актив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2000" b="1" dirty="0" smtClean="0">
                <a:solidFill>
                  <a:schemeClr val="bg1"/>
                </a:solidFill>
              </a:rPr>
              <a:t>(</a:t>
            </a:r>
            <a:r>
              <a:rPr lang="ru-RU" sz="10400" b="1" dirty="0" smtClean="0">
                <a:solidFill>
                  <a:schemeClr val="bg1"/>
                </a:solidFill>
              </a:rPr>
              <a:t>приказ ГАУ ДПО «СОИРО» от  21.10.2022 г. № 408д</a:t>
            </a:r>
            <a:r>
              <a:rPr lang="ru-RU" sz="12000" b="1" dirty="0" smtClean="0">
                <a:solidFill>
                  <a:schemeClr val="bg1"/>
                </a:solidFill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2000" b="1" dirty="0" smtClean="0">
                <a:solidFill>
                  <a:srgbClr val="F3811A"/>
                </a:solidFill>
              </a:rPr>
              <a:t>Цели и задачи:</a:t>
            </a:r>
          </a:p>
          <a:p>
            <a:pPr marL="363538" indent="-1016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1200" b="1" dirty="0" smtClean="0">
                <a:solidFill>
                  <a:srgbClr val="F3811A"/>
                </a:solidFill>
              </a:rPr>
              <a:t> поддержка </a:t>
            </a:r>
            <a:r>
              <a:rPr lang="ru-RU" sz="11200" b="1" dirty="0">
                <a:solidFill>
                  <a:schemeClr val="bg1"/>
                </a:solidFill>
              </a:rPr>
              <a:t>профессионального развития педагогических работников и управленческих кадров Саратовской области </a:t>
            </a:r>
            <a:r>
              <a:rPr lang="ru-RU" sz="11200" b="1" dirty="0" smtClean="0">
                <a:solidFill>
                  <a:schemeClr val="bg1"/>
                </a:solidFill>
              </a:rPr>
              <a:t>;</a:t>
            </a:r>
            <a:endParaRPr lang="ru-RU" sz="11200" b="1" dirty="0">
              <a:solidFill>
                <a:schemeClr val="bg1"/>
              </a:solidFill>
            </a:endParaRPr>
          </a:p>
          <a:p>
            <a:pPr marL="363538" indent="-1016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1200" b="1" dirty="0" smtClean="0">
                <a:solidFill>
                  <a:schemeClr val="bg1"/>
                </a:solidFill>
              </a:rPr>
              <a:t> </a:t>
            </a:r>
            <a:r>
              <a:rPr lang="ru-RU" sz="11200" b="1" dirty="0" smtClean="0">
                <a:solidFill>
                  <a:srgbClr val="F3811A"/>
                </a:solidFill>
              </a:rPr>
              <a:t>содействие </a:t>
            </a:r>
            <a:r>
              <a:rPr lang="ru-RU" sz="11200" b="1" dirty="0">
                <a:solidFill>
                  <a:schemeClr val="bg1"/>
                </a:solidFill>
              </a:rPr>
              <a:t>внедрению моделей «горизонтального обучения» педагогических работников и управленческих кадров Саратовской области:</a:t>
            </a:r>
          </a:p>
          <a:p>
            <a:pPr marL="363538" indent="-1016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1200" b="1" dirty="0" smtClean="0">
                <a:solidFill>
                  <a:srgbClr val="F3811A"/>
                </a:solidFill>
              </a:rPr>
              <a:t> участие</a:t>
            </a:r>
            <a:r>
              <a:rPr lang="ru-RU" sz="11200" b="1" dirty="0" smtClean="0">
                <a:solidFill>
                  <a:schemeClr val="bg1"/>
                </a:solidFill>
              </a:rPr>
              <a:t> </a:t>
            </a:r>
            <a:r>
              <a:rPr lang="ru-RU" sz="11200" b="1" dirty="0">
                <a:solidFill>
                  <a:schemeClr val="bg1"/>
                </a:solidFill>
              </a:rPr>
              <a:t>в апробации и внедрении инновационных форм методической работы, </a:t>
            </a:r>
            <a:r>
              <a:rPr lang="ru-RU" sz="11200" b="1" dirty="0" err="1">
                <a:solidFill>
                  <a:schemeClr val="bg1"/>
                </a:solidFill>
              </a:rPr>
              <a:t>менторства</a:t>
            </a:r>
            <a:r>
              <a:rPr lang="ru-RU" sz="11200" b="1" dirty="0">
                <a:solidFill>
                  <a:schemeClr val="bg1"/>
                </a:solidFill>
              </a:rPr>
              <a:t>, наставничества, деятельности профессиональных сообществ, профессиональных ассоциаций, клубов и методических </a:t>
            </a:r>
            <a:r>
              <a:rPr lang="ru-RU" sz="11200" b="1" dirty="0" smtClean="0">
                <a:solidFill>
                  <a:schemeClr val="bg1"/>
                </a:solidFill>
              </a:rPr>
              <a:t>объединений;</a:t>
            </a:r>
            <a:endParaRPr lang="ru-RU" sz="11200" b="1" dirty="0">
              <a:solidFill>
                <a:schemeClr val="bg1"/>
              </a:solidFill>
            </a:endParaRPr>
          </a:p>
          <a:p>
            <a:pPr marL="363538" indent="-1016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1200" b="1" dirty="0" smtClean="0">
                <a:solidFill>
                  <a:srgbClr val="F3811A"/>
                </a:solidFill>
              </a:rPr>
              <a:t> оказание </a:t>
            </a:r>
            <a:r>
              <a:rPr lang="ru-RU" sz="11200" b="1" dirty="0">
                <a:solidFill>
                  <a:srgbClr val="F3811A"/>
                </a:solidFill>
              </a:rPr>
              <a:t>методической поддержки</a:t>
            </a:r>
            <a:r>
              <a:rPr lang="ru-RU" sz="11200" b="1" dirty="0">
                <a:solidFill>
                  <a:schemeClr val="bg1"/>
                </a:solidFill>
              </a:rPr>
              <a:t> педагогическим работникам и управленческим кадрам общеобразовательных организаций с низкими образовательными результатами.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400" b="1" dirty="0">
              <a:solidFill>
                <a:schemeClr val="bg1"/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400" b="1" dirty="0" smtClean="0">
              <a:solidFill>
                <a:schemeClr val="bg1"/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chemeClr val="bg1"/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bg1"/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chemeClr val="bg1"/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bg1"/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chemeClr val="bg1"/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1599F118-9B3C-418A-A432-99FCD6720ED2}"/>
              </a:ext>
            </a:extLst>
          </p:cNvPr>
          <p:cNvSpPr txBox="1">
            <a:spLocks/>
          </p:cNvSpPr>
          <p:nvPr/>
        </p:nvSpPr>
        <p:spPr>
          <a:xfrm>
            <a:off x="391885" y="2743852"/>
            <a:ext cx="11335659" cy="4020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39" y="45943"/>
            <a:ext cx="1022444" cy="14561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71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BBE9D25-45AA-4693-8F9F-4FAB18547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812" y="338850"/>
            <a:ext cx="10344432" cy="870340"/>
          </a:xfrm>
        </p:spPr>
        <p:txBody>
          <a:bodyPr>
            <a:no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ru-RU" sz="4000" b="1" u="sng" dirty="0" smtClean="0">
                <a:solidFill>
                  <a:srgbClr val="197F95"/>
                </a:solidFill>
              </a:rPr>
              <a:t> </a:t>
            </a:r>
            <a:br>
              <a:rPr lang="ru-RU" sz="4000" b="1" u="sng" dirty="0" smtClean="0">
                <a:solidFill>
                  <a:srgbClr val="197F95"/>
                </a:solidFill>
              </a:rPr>
            </a:br>
            <a:r>
              <a:rPr lang="ru-RU" sz="4000" b="1" u="sng" dirty="0">
                <a:solidFill>
                  <a:srgbClr val="197F95"/>
                </a:solidFill>
              </a:rPr>
              <a:t/>
            </a:r>
            <a:br>
              <a:rPr lang="ru-RU" sz="4000" b="1" u="sng" dirty="0">
                <a:solidFill>
                  <a:srgbClr val="197F95"/>
                </a:solidFill>
              </a:rPr>
            </a:br>
            <a:r>
              <a:rPr lang="ru-RU" sz="2800" b="1" dirty="0" smtClean="0">
                <a:solidFill>
                  <a:srgbClr val="197F95"/>
                </a:solidFill>
              </a:rPr>
              <a:t>Региональная система научно-методического сопровождения</a:t>
            </a:r>
            <a:r>
              <a:rPr lang="ru-RU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ru-RU" sz="3200" b="1" dirty="0" smtClean="0">
                <a:solidFill>
                  <a:srgbClr val="197F95"/>
                </a:solidFill>
              </a:rPr>
              <a:t>  </a:t>
            </a:r>
            <a:r>
              <a:rPr lang="ru-RU" sz="4000" b="1" dirty="0">
                <a:solidFill>
                  <a:srgbClr val="197F95"/>
                </a:solidFill>
              </a:rPr>
              <a:t/>
            </a:r>
            <a:br>
              <a:rPr lang="ru-RU" sz="4000" b="1" dirty="0">
                <a:solidFill>
                  <a:srgbClr val="197F95"/>
                </a:solidFill>
              </a:rPr>
            </a:b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2C7E3E9B-0ADF-41E6-B0D1-7AC90D8F8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45943"/>
            <a:ext cx="12192000" cy="6812057"/>
          </a:xfrm>
          <a:solidFill>
            <a:srgbClr val="197F95"/>
          </a:solidFill>
        </p:spPr>
        <p:txBody>
          <a:bodyPr anchor="ctr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bg1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bg1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bg1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bg1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bg1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bg1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chemeClr val="bg1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400" b="1" dirty="0">
              <a:solidFill>
                <a:schemeClr val="bg1"/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400" b="1" dirty="0" smtClean="0">
              <a:solidFill>
                <a:schemeClr val="bg1"/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chemeClr val="bg1"/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bg1"/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chemeClr val="bg1"/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bg1"/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chemeClr val="bg1"/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1599F118-9B3C-418A-A432-99FCD6720ED2}"/>
              </a:ext>
            </a:extLst>
          </p:cNvPr>
          <p:cNvSpPr txBox="1">
            <a:spLocks/>
          </p:cNvSpPr>
          <p:nvPr/>
        </p:nvSpPr>
        <p:spPr>
          <a:xfrm>
            <a:off x="391885" y="2743852"/>
            <a:ext cx="11335659" cy="4020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39" y="45943"/>
            <a:ext cx="1022444" cy="14561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 rotWithShape="1">
          <a:blip r:embed="rId4"/>
          <a:srcRect l="18205" t="19038" r="1460" b="7185"/>
          <a:stretch/>
        </p:blipFill>
        <p:spPr bwMode="auto">
          <a:xfrm>
            <a:off x="0" y="1502095"/>
            <a:ext cx="12119428" cy="53559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7676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BBE9D25-45AA-4693-8F9F-4FAB18547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812" y="338850"/>
            <a:ext cx="10344432" cy="870340"/>
          </a:xfrm>
        </p:spPr>
        <p:txBody>
          <a:bodyPr>
            <a:no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ru-RU" sz="4000" b="1" u="sng" dirty="0" smtClean="0">
                <a:solidFill>
                  <a:srgbClr val="197F95"/>
                </a:solidFill>
              </a:rPr>
              <a:t> </a:t>
            </a:r>
            <a:br>
              <a:rPr lang="ru-RU" sz="4000" b="1" u="sng" dirty="0" smtClean="0">
                <a:solidFill>
                  <a:srgbClr val="197F95"/>
                </a:solidFill>
              </a:rPr>
            </a:br>
            <a:r>
              <a:rPr lang="ru-RU" sz="4000" b="1" u="sng" dirty="0">
                <a:solidFill>
                  <a:srgbClr val="197F95"/>
                </a:solidFill>
              </a:rPr>
              <a:t/>
            </a:r>
            <a:br>
              <a:rPr lang="ru-RU" sz="4000" b="1" u="sng" dirty="0">
                <a:solidFill>
                  <a:srgbClr val="197F95"/>
                </a:solidFill>
              </a:rPr>
            </a:br>
            <a:r>
              <a:rPr lang="ru-RU" sz="2800" b="1" dirty="0" smtClean="0">
                <a:solidFill>
                  <a:srgbClr val="197F95"/>
                </a:solidFill>
              </a:rPr>
              <a:t>Региональная система научно-методического сопровождения</a:t>
            </a:r>
            <a:r>
              <a:rPr lang="ru-RU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ru-RU" sz="3200" b="1" dirty="0" smtClean="0">
                <a:solidFill>
                  <a:srgbClr val="197F95"/>
                </a:solidFill>
              </a:rPr>
              <a:t>  </a:t>
            </a:r>
            <a:r>
              <a:rPr lang="ru-RU" sz="4000" b="1" dirty="0">
                <a:solidFill>
                  <a:srgbClr val="197F95"/>
                </a:solidFill>
              </a:rPr>
              <a:t/>
            </a:r>
            <a:br>
              <a:rPr lang="ru-RU" sz="4000" b="1" dirty="0">
                <a:solidFill>
                  <a:srgbClr val="197F95"/>
                </a:solidFill>
              </a:rPr>
            </a:b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2C7E3E9B-0ADF-41E6-B0D1-7AC90D8F8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502095"/>
            <a:ext cx="12192000" cy="5355905"/>
          </a:xfrm>
          <a:solidFill>
            <a:srgbClr val="197F95"/>
          </a:solidFill>
        </p:spPr>
        <p:txBody>
          <a:bodyPr anchor="ctr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bg1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bg1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bg1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bg1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bg1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bg1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chemeClr val="bg1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400" b="1" dirty="0">
              <a:solidFill>
                <a:schemeClr val="bg1"/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400" b="1" dirty="0" smtClean="0">
              <a:solidFill>
                <a:schemeClr val="bg1"/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chemeClr val="bg1"/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bg1"/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chemeClr val="bg1"/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bg1"/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chemeClr val="bg1"/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1599F118-9B3C-418A-A432-99FCD6720ED2}"/>
              </a:ext>
            </a:extLst>
          </p:cNvPr>
          <p:cNvSpPr txBox="1">
            <a:spLocks/>
          </p:cNvSpPr>
          <p:nvPr/>
        </p:nvSpPr>
        <p:spPr>
          <a:xfrm>
            <a:off x="391885" y="2743852"/>
            <a:ext cx="11335659" cy="4020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39" y="45943"/>
            <a:ext cx="1022444" cy="14561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 rotWithShape="1">
          <a:blip r:embed="rId4"/>
          <a:srcRect l="17536" t="23083" b="4085"/>
          <a:stretch/>
        </p:blipFill>
        <p:spPr bwMode="auto">
          <a:xfrm>
            <a:off x="0" y="45943"/>
            <a:ext cx="12192001" cy="68120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0760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BBE9D25-45AA-4693-8F9F-4FAB18547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914" y="460599"/>
            <a:ext cx="10515600" cy="2261961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</a:t>
            </a:r>
            <a:r>
              <a:rPr lang="ru-RU" sz="3200" b="1" dirty="0" smtClean="0">
                <a:solidFill>
                  <a:srgbClr val="197F95"/>
                </a:solidFill>
              </a:rPr>
              <a:t>Методический </a:t>
            </a:r>
            <a:r>
              <a:rPr lang="ru-RU" sz="3200" b="1" dirty="0">
                <a:solidFill>
                  <a:srgbClr val="197F95"/>
                </a:solidFill>
              </a:rPr>
              <a:t>- порядочный, правильный,                                          </a:t>
            </a:r>
            <a:br>
              <a:rPr lang="ru-RU" sz="3200" b="1" dirty="0">
                <a:solidFill>
                  <a:srgbClr val="197F95"/>
                </a:solidFill>
              </a:rPr>
            </a:br>
            <a:r>
              <a:rPr lang="ru-RU" sz="3200" b="1" dirty="0">
                <a:solidFill>
                  <a:srgbClr val="197F95"/>
                </a:solidFill>
              </a:rPr>
              <a:t>                       постепенный, составленный по известному     </a:t>
            </a:r>
            <a:br>
              <a:rPr lang="ru-RU" sz="3200" b="1" dirty="0">
                <a:solidFill>
                  <a:srgbClr val="197F95"/>
                </a:solidFill>
              </a:rPr>
            </a:br>
            <a:r>
              <a:rPr lang="ru-RU" sz="3200" b="1" dirty="0">
                <a:solidFill>
                  <a:srgbClr val="197F95"/>
                </a:solidFill>
              </a:rPr>
              <a:t>                       порядку, способу, правилу…</a:t>
            </a:r>
            <a:br>
              <a:rPr lang="ru-RU" sz="3200" b="1" dirty="0">
                <a:solidFill>
                  <a:srgbClr val="197F95"/>
                </a:solidFill>
              </a:rPr>
            </a:br>
            <a:r>
              <a:rPr lang="ru-RU" sz="4000" b="1" dirty="0">
                <a:solidFill>
                  <a:srgbClr val="197F95"/>
                </a:solidFill>
              </a:rPr>
              <a:t>                                                             </a:t>
            </a:r>
            <a:r>
              <a:rPr lang="ru-RU" sz="4000" b="1" dirty="0" smtClean="0">
                <a:solidFill>
                  <a:srgbClr val="197F95"/>
                </a:solidFill>
              </a:rPr>
              <a:t>        </a:t>
            </a:r>
            <a:r>
              <a:rPr lang="ru-RU" sz="3200" b="1" dirty="0" smtClean="0">
                <a:solidFill>
                  <a:srgbClr val="197F95"/>
                </a:solidFill>
              </a:rPr>
              <a:t>В.И. Даль                         </a:t>
            </a:r>
            <a:r>
              <a:rPr lang="ru-RU" sz="4000" b="1" dirty="0">
                <a:solidFill>
                  <a:srgbClr val="197F95"/>
                </a:solidFill>
              </a:rPr>
              <a:t/>
            </a:r>
            <a:br>
              <a:rPr lang="ru-RU" sz="4000" b="1" dirty="0">
                <a:solidFill>
                  <a:srgbClr val="197F95"/>
                </a:solidFill>
              </a:rPr>
            </a:b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2C7E3E9B-0ADF-41E6-B0D1-7AC90D8F8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67" y="2781269"/>
            <a:ext cx="12143633" cy="4076731"/>
          </a:xfrm>
          <a:solidFill>
            <a:srgbClr val="197F95"/>
          </a:solidFill>
        </p:spPr>
        <p:txBody>
          <a:bodyPr anchor="ctr">
            <a:normAutofit fontScale="25000" lnSpcReduction="20000"/>
          </a:bodyPr>
          <a:lstStyle/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9800" b="1" dirty="0" smtClean="0">
              <a:solidFill>
                <a:schemeClr val="bg1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12800" b="1" dirty="0" smtClean="0">
              <a:solidFill>
                <a:schemeClr val="bg1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2800" b="1" dirty="0" smtClean="0">
                <a:solidFill>
                  <a:schemeClr val="bg1"/>
                </a:solidFill>
              </a:rPr>
              <a:t>Методист- специалист </a:t>
            </a:r>
            <a:r>
              <a:rPr lang="ru-RU" sz="12800" b="1" dirty="0">
                <a:solidFill>
                  <a:schemeClr val="bg1"/>
                </a:solidFill>
              </a:rPr>
              <a:t>по методике преподавания какого-нибудь </a:t>
            </a:r>
            <a:r>
              <a:rPr lang="ru-RU" sz="12800" b="1" dirty="0" smtClean="0">
                <a:solidFill>
                  <a:schemeClr val="bg1"/>
                </a:solidFill>
              </a:rPr>
              <a:t>предмета.                                                                                       </a:t>
            </a:r>
            <a:r>
              <a:rPr lang="ru-RU" sz="9800" b="1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</a:t>
            </a: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1200" b="1" dirty="0">
                <a:solidFill>
                  <a:schemeClr val="bg1"/>
                </a:solidFill>
              </a:rPr>
              <a:t> </a:t>
            </a:r>
            <a:r>
              <a:rPr lang="ru-RU" sz="11200" b="1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</a:t>
            </a:r>
            <a:r>
              <a:rPr lang="ru-RU" sz="10000" b="1" dirty="0" smtClean="0">
                <a:solidFill>
                  <a:schemeClr val="bg1"/>
                </a:solidFill>
              </a:rPr>
              <a:t>С.И. Ожегов</a:t>
            </a: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8000" b="1" dirty="0" smtClean="0">
              <a:solidFill>
                <a:schemeClr val="bg1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9800" b="1" dirty="0" smtClean="0">
              <a:solidFill>
                <a:schemeClr val="bg1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2800" b="1" dirty="0" smtClean="0">
                <a:solidFill>
                  <a:schemeClr val="bg1"/>
                </a:solidFill>
              </a:rPr>
              <a:t>Методист- специалист по методике  какого-либо предмета; педагог, занимающийся выработкой и осуществлением методов преподавания.</a:t>
            </a:r>
            <a:r>
              <a:rPr lang="ru-RU" sz="9800" b="1" dirty="0" smtClean="0">
                <a:solidFill>
                  <a:schemeClr val="bg1"/>
                </a:solidFill>
              </a:rPr>
              <a:t>                                               </a:t>
            </a: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0000" b="1" dirty="0" smtClean="0">
                <a:solidFill>
                  <a:schemeClr val="bg1"/>
                </a:solidFill>
              </a:rPr>
              <a:t>                                                                                                Словарь современного              </a:t>
            </a: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0000" b="1" dirty="0" smtClean="0">
                <a:solidFill>
                  <a:schemeClr val="bg1"/>
                </a:solidFill>
              </a:rPr>
              <a:t>                                                                                                русского литературного я</a:t>
            </a:r>
            <a:r>
              <a:rPr lang="ru-RU" sz="9600" b="1" dirty="0" smtClean="0">
                <a:solidFill>
                  <a:schemeClr val="bg1"/>
                </a:solidFill>
              </a:rPr>
              <a:t>зыка</a:t>
            </a: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8000" b="1" dirty="0" smtClean="0">
              <a:solidFill>
                <a:srgbClr val="197F95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rgbClr val="197F95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rgbClr val="197F95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rgbClr val="197F95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197F95"/>
                </a:solidFill>
              </a:rPr>
              <a:t>     </a:t>
            </a:r>
            <a:endParaRPr lang="ru-RU" sz="3200" b="1" dirty="0">
              <a:solidFill>
                <a:srgbClr val="197F95"/>
              </a:solidFill>
            </a:endParaRP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1599F118-9B3C-418A-A432-99FCD6720ED2}"/>
              </a:ext>
            </a:extLst>
          </p:cNvPr>
          <p:cNvSpPr txBox="1">
            <a:spLocks/>
          </p:cNvSpPr>
          <p:nvPr/>
        </p:nvSpPr>
        <p:spPr>
          <a:xfrm>
            <a:off x="391885" y="2743852"/>
            <a:ext cx="11335659" cy="4020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1022444" cy="14561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6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C5BE152B-7FE6-4F6C-A248-88A942789169}"/>
              </a:ext>
            </a:extLst>
          </p:cNvPr>
          <p:cNvSpPr txBox="1">
            <a:spLocks/>
          </p:cNvSpPr>
          <p:nvPr/>
        </p:nvSpPr>
        <p:spPr>
          <a:xfrm>
            <a:off x="304800" y="493486"/>
            <a:ext cx="11580397" cy="331079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2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ndara" panose="020E0502030303020204" pitchFamily="34" charset="0"/>
              <a:ea typeface="Roboto Condensed" panose="020B0604020202020204" charset="0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2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ndara" panose="020E0502030303020204" pitchFamily="34" charset="0"/>
              <a:ea typeface="Roboto Condensed" panose="020B0604020202020204" charset="0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8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ndara" panose="020E0502030303020204" pitchFamily="34" charset="0"/>
              <a:ea typeface="Roboto Condensed" panose="020B0604020202020204" charset="0"/>
            </a:endParaRPr>
          </a:p>
          <a:p>
            <a:pPr marL="1074738" lvl="0" indent="361950" algn="just">
              <a:tabLst>
                <a:tab pos="2424113" algn="l"/>
                <a:tab pos="4848225" algn="l"/>
              </a:tabLst>
            </a:pPr>
            <a:r>
              <a:rPr lang="ru-RU" sz="19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   </a:t>
            </a:r>
            <a:r>
              <a:rPr lang="ru-RU" sz="176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Если </a:t>
            </a:r>
            <a:r>
              <a:rPr lang="ru-RU" sz="17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у вас нет большого </a:t>
            </a:r>
            <a:r>
              <a:rPr lang="ru-RU" sz="176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количества хорошо подготовленных </a:t>
            </a:r>
            <a:r>
              <a:rPr lang="ru-RU" sz="17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учителей, </a:t>
            </a:r>
            <a:r>
              <a:rPr lang="ru-RU" sz="176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ничто </a:t>
            </a:r>
            <a:r>
              <a:rPr lang="ru-RU" sz="17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другое в образовании не </a:t>
            </a:r>
            <a:r>
              <a:rPr lang="ru-RU" sz="176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сработает</a:t>
            </a:r>
          </a:p>
          <a:p>
            <a:pPr lvl="0" algn="just"/>
            <a:endParaRPr kumimoji="0" lang="ru-RU" sz="9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ndara" panose="020E0502030303020204" pitchFamily="34" charset="0"/>
            </a:endParaRPr>
          </a:p>
          <a:p>
            <a:pPr lvl="0" algn="just"/>
            <a:endParaRPr kumimoji="0" lang="ru-RU" sz="98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ndara" panose="020E0502030303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 panose="020E0502030303020204" pitchFamily="34" charset="0"/>
              <a:ea typeface="+mj-ea"/>
              <a:cs typeface="+mj-cs"/>
            </a:endParaRP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CCEA2E83-CBB7-4747-B154-7B9F65205D38}"/>
              </a:ext>
            </a:extLst>
          </p:cNvPr>
          <p:cNvSpPr txBox="1">
            <a:spLocks/>
          </p:cNvSpPr>
          <p:nvPr/>
        </p:nvSpPr>
        <p:spPr>
          <a:xfrm>
            <a:off x="7097487" y="3804281"/>
            <a:ext cx="6400800" cy="8152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b="1" dirty="0">
                <a:solidFill>
                  <a:srgbClr val="FFFFFF"/>
                </a:solidFill>
              </a:rPr>
              <a:t>Линда </a:t>
            </a:r>
            <a:r>
              <a:rPr lang="ru-RU" sz="3200" b="1" dirty="0" smtClean="0">
                <a:solidFill>
                  <a:srgbClr val="FFFFFF"/>
                </a:solidFill>
              </a:rPr>
              <a:t>Дарлинг-</a:t>
            </a:r>
            <a:r>
              <a:rPr lang="ru-RU" sz="3200" b="1" dirty="0" err="1" smtClean="0">
                <a:solidFill>
                  <a:srgbClr val="FFFFFF"/>
                </a:solidFill>
              </a:rPr>
              <a:t>Хаммонд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721B07A-1061-4316-BB65-59D24B9C7F4F}"/>
              </a:ext>
            </a:extLst>
          </p:cNvPr>
          <p:cNvSpPr/>
          <p:nvPr/>
        </p:nvSpPr>
        <p:spPr>
          <a:xfrm>
            <a:off x="521611" y="6204111"/>
            <a:ext cx="178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97F95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www.soiro64.ru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5D3C238-5FD1-4EC2-AF8A-9F387FB158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393" y="342623"/>
            <a:ext cx="2209804" cy="71018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ACD6044-493C-43A8-9D18-E4590B51A4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819" y="5538212"/>
            <a:ext cx="7762378" cy="92769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FDEA9AE-C239-4BCF-8ED6-72446DE115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69" y="14513"/>
            <a:ext cx="809884" cy="136640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5D3C238-5FD1-4EC2-AF8A-9F387FB158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393" y="328109"/>
            <a:ext cx="2209804" cy="710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126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F89F6DF-3654-4DBE-85AE-859880B6E0B4}"/>
              </a:ext>
            </a:extLst>
          </p:cNvPr>
          <p:cNvSpPr/>
          <p:nvPr/>
        </p:nvSpPr>
        <p:spPr>
          <a:xfrm>
            <a:off x="58058" y="-1"/>
            <a:ext cx="12192000" cy="6858000"/>
          </a:xfrm>
          <a:prstGeom prst="rect">
            <a:avLst/>
          </a:prstGeom>
          <a:solidFill>
            <a:srgbClr val="66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F134C2E-1409-409D-B966-79030F5800A4}"/>
              </a:ext>
            </a:extLst>
          </p:cNvPr>
          <p:cNvSpPr/>
          <p:nvPr/>
        </p:nvSpPr>
        <p:spPr>
          <a:xfrm>
            <a:off x="1" y="5854824"/>
            <a:ext cx="12191999" cy="100317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6">
            <a:extLst>
              <a:ext uri="{FF2B5EF4-FFF2-40B4-BE49-F238E27FC236}">
                <a16:creationId xmlns:a16="http://schemas.microsoft.com/office/drawing/2014/main" id="{62A3FABE-662C-48D9-9DC2-6FCA474073E9}"/>
              </a:ext>
            </a:extLst>
          </p:cNvPr>
          <p:cNvSpPr txBox="1">
            <a:spLocks/>
          </p:cNvSpPr>
          <p:nvPr/>
        </p:nvSpPr>
        <p:spPr>
          <a:xfrm>
            <a:off x="3018408" y="3279767"/>
            <a:ext cx="6471821" cy="7211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7200" dirty="0">
              <a:solidFill>
                <a:schemeClr val="bg1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8659A16-953E-4CD2-BF4E-140614346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360" y="4642809"/>
            <a:ext cx="1116234" cy="1926434"/>
          </a:xfrm>
          <a:prstGeom prst="rect">
            <a:avLst/>
          </a:prstGeom>
        </p:spPr>
      </p:pic>
      <p:sp>
        <p:nvSpPr>
          <p:cNvPr id="10" name="Заголовок 6">
            <a:extLst>
              <a:ext uri="{FF2B5EF4-FFF2-40B4-BE49-F238E27FC236}">
                <a16:creationId xmlns:a16="http://schemas.microsoft.com/office/drawing/2014/main" id="{E36A4D0F-8716-4887-8924-4A82C961B162}"/>
              </a:ext>
            </a:extLst>
          </p:cNvPr>
          <p:cNvSpPr txBox="1">
            <a:spLocks/>
          </p:cNvSpPr>
          <p:nvPr/>
        </p:nvSpPr>
        <p:spPr>
          <a:xfrm>
            <a:off x="1248229" y="96715"/>
            <a:ext cx="12722353" cy="36010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chemeClr val="bg1"/>
                </a:solidFill>
              </a:rPr>
              <a:t>                                             СПАСИБО ЗА ВНИМАНИЕ!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188" y="456823"/>
            <a:ext cx="12292188" cy="660027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55C3B9B-E9E6-449E-88FD-AE7A825E59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466" y="-11420"/>
            <a:ext cx="1069706" cy="180476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3B29B29-08E9-4C84-A4BE-BA4408A971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9918" y="180779"/>
            <a:ext cx="2209804" cy="710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80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BBE9D25-45AA-4693-8F9F-4FAB18547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812" y="754743"/>
            <a:ext cx="10344432" cy="1654628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3200" b="1" dirty="0" smtClean="0">
                <a:solidFill>
                  <a:srgbClr val="197F95"/>
                </a:solidFill>
              </a:rPr>
              <a:t> «Единый </a:t>
            </a:r>
            <a:r>
              <a:rPr lang="ru-RU" sz="3200" b="1" dirty="0">
                <a:solidFill>
                  <a:srgbClr val="197F95"/>
                </a:solidFill>
              </a:rPr>
              <a:t>квалификационный справочник должностей руководителей, специалистов и служащих»  </a:t>
            </a:r>
            <a:r>
              <a:rPr lang="ru-RU" sz="3200" b="1" dirty="0" smtClean="0">
                <a:solidFill>
                  <a:srgbClr val="197F95"/>
                </a:solidFill>
              </a:rPr>
              <a:t/>
            </a:r>
            <a:br>
              <a:rPr lang="ru-RU" sz="3200" b="1" dirty="0" smtClean="0">
                <a:solidFill>
                  <a:srgbClr val="197F95"/>
                </a:solidFill>
              </a:rPr>
            </a:br>
            <a:r>
              <a:rPr lang="ru-RU" sz="3200" b="1" dirty="0" smtClean="0">
                <a:solidFill>
                  <a:srgbClr val="197F95"/>
                </a:solidFill>
              </a:rPr>
              <a:t>(Приказ Министерства здравоохранения и социального развития РФ  от 14 августа 2009 г. № 593)           </a:t>
            </a:r>
            <a:r>
              <a:rPr lang="ru-RU" sz="4000" b="1" dirty="0">
                <a:solidFill>
                  <a:srgbClr val="197F95"/>
                </a:solidFill>
              </a:rPr>
              <a:t/>
            </a:r>
            <a:br>
              <a:rPr lang="ru-RU" sz="4000" b="1" dirty="0">
                <a:solidFill>
                  <a:srgbClr val="197F95"/>
                </a:solidFill>
              </a:rPr>
            </a:b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2C7E3E9B-0ADF-41E6-B0D1-7AC90D8F8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67" y="2409371"/>
            <a:ext cx="12143633" cy="4448629"/>
          </a:xfrm>
          <a:solidFill>
            <a:srgbClr val="197F95"/>
          </a:solidFill>
        </p:spPr>
        <p:txBody>
          <a:bodyPr anchor="ctr">
            <a:normAutofit fontScale="25000" lnSpcReduction="20000"/>
          </a:bodyPr>
          <a:lstStyle/>
          <a:p>
            <a:pPr marL="0" indent="363538" algn="ctr">
              <a:lnSpc>
                <a:spcPct val="110000"/>
              </a:lnSpc>
              <a:spcBef>
                <a:spcPts val="0"/>
              </a:spcBef>
              <a:buNone/>
            </a:pPr>
            <a:endParaRPr lang="ru-RU" sz="12800" b="1" dirty="0" smtClean="0">
              <a:solidFill>
                <a:schemeClr val="bg1"/>
              </a:solidFill>
            </a:endParaRPr>
          </a:p>
          <a:p>
            <a:pPr marL="0" indent="363538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2800" b="1" dirty="0" smtClean="0">
                <a:solidFill>
                  <a:schemeClr val="bg1"/>
                </a:solidFill>
              </a:rPr>
              <a:t>Методический отдел  </a:t>
            </a:r>
          </a:p>
          <a:p>
            <a:pPr marL="0" indent="363538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2800" b="1" dirty="0" smtClean="0">
                <a:solidFill>
                  <a:schemeClr val="bg1"/>
                </a:solidFill>
              </a:rPr>
              <a:t>МКУ «Организационно-методический центр </a:t>
            </a:r>
          </a:p>
          <a:p>
            <a:pPr marL="0" indent="363538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2800" b="1" dirty="0" err="1" smtClean="0">
                <a:solidFill>
                  <a:schemeClr val="bg1"/>
                </a:solidFill>
              </a:rPr>
              <a:t>Балаковского</a:t>
            </a:r>
            <a:r>
              <a:rPr lang="ru-RU" sz="12800" b="1" dirty="0" smtClean="0">
                <a:solidFill>
                  <a:schemeClr val="bg1"/>
                </a:solidFill>
              </a:rPr>
              <a:t> муниципального района Саратовской области»</a:t>
            </a:r>
          </a:p>
          <a:p>
            <a:pPr marL="0" indent="363538" algn="ctr">
              <a:lnSpc>
                <a:spcPct val="110000"/>
              </a:lnSpc>
              <a:spcBef>
                <a:spcPts val="0"/>
              </a:spcBef>
              <a:buNone/>
            </a:pPr>
            <a:endParaRPr lang="ru-RU" sz="9800" b="1" dirty="0" smtClean="0">
              <a:solidFill>
                <a:schemeClr val="bg1"/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2800" b="1" dirty="0" smtClean="0">
                <a:solidFill>
                  <a:schemeClr val="bg1"/>
                </a:solidFill>
              </a:rPr>
              <a:t>5 методистов;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2800" b="1" dirty="0" smtClean="0">
                <a:solidFill>
                  <a:schemeClr val="bg1"/>
                </a:solidFill>
              </a:rPr>
              <a:t>90 учреждений образования;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2800" b="1" dirty="0">
                <a:solidFill>
                  <a:schemeClr val="bg1"/>
                </a:solidFill>
              </a:rPr>
              <a:t>ш</a:t>
            </a:r>
            <a:r>
              <a:rPr lang="ru-RU" sz="12800" b="1" dirty="0" smtClean="0">
                <a:solidFill>
                  <a:schemeClr val="bg1"/>
                </a:solidFill>
              </a:rPr>
              <a:t>колы – 1266 педагогов;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2800" b="1" dirty="0" smtClean="0">
                <a:solidFill>
                  <a:schemeClr val="bg1"/>
                </a:solidFill>
              </a:rPr>
              <a:t>ДОУ –  1060 педагогов;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2800" b="1" dirty="0" smtClean="0">
                <a:solidFill>
                  <a:schemeClr val="bg1"/>
                </a:solidFill>
              </a:rPr>
              <a:t>ЦДО – 59 педагогов.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8000" b="1" dirty="0" smtClean="0">
              <a:solidFill>
                <a:srgbClr val="197F95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rgbClr val="197F95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rgbClr val="197F95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rgbClr val="197F95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197F95"/>
                </a:solidFill>
              </a:rPr>
              <a:t>     </a:t>
            </a:r>
            <a:endParaRPr lang="ru-RU" sz="3200" b="1" dirty="0">
              <a:solidFill>
                <a:srgbClr val="197F95"/>
              </a:solidFill>
            </a:endParaRP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1599F118-9B3C-418A-A432-99FCD6720ED2}"/>
              </a:ext>
            </a:extLst>
          </p:cNvPr>
          <p:cNvSpPr txBox="1">
            <a:spLocks/>
          </p:cNvSpPr>
          <p:nvPr/>
        </p:nvSpPr>
        <p:spPr>
          <a:xfrm>
            <a:off x="391885" y="2743852"/>
            <a:ext cx="11335659" cy="4020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1022444" cy="14561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2394" y="3856008"/>
            <a:ext cx="4034971" cy="2838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625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BBE9D25-45AA-4693-8F9F-4FAB18547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812" y="754743"/>
            <a:ext cx="10344432" cy="1654628"/>
          </a:xfrm>
        </p:spPr>
        <p:txBody>
          <a:bodyPr>
            <a:no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ru-RU" sz="4000" b="1" u="sng" dirty="0" smtClean="0">
                <a:solidFill>
                  <a:srgbClr val="197F95"/>
                </a:solidFill>
              </a:rPr>
              <a:t> </a:t>
            </a:r>
            <a:r>
              <a:rPr lang="ru-RU" sz="4000" b="1" u="sng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Должностные обязанности методиста</a:t>
            </a:r>
            <a:r>
              <a:rPr lang="ru-RU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ru-RU" sz="2800" b="1" dirty="0" smtClean="0">
                <a:solidFill>
                  <a:srgbClr val="197F95"/>
                </a:solidFill>
              </a:rPr>
              <a:t>  утверждены приказом </a:t>
            </a:r>
            <a:br>
              <a:rPr lang="ru-RU" sz="2800" b="1" dirty="0" smtClean="0">
                <a:solidFill>
                  <a:srgbClr val="197F95"/>
                </a:solidFill>
              </a:rPr>
            </a:br>
            <a:r>
              <a:rPr lang="ru-RU" sz="2800" b="1" dirty="0" smtClean="0">
                <a:solidFill>
                  <a:srgbClr val="197F95"/>
                </a:solidFill>
              </a:rPr>
              <a:t>Министерства здравоохранения и социального развития РФ  </a:t>
            </a:r>
            <a:br>
              <a:rPr lang="ru-RU" sz="2800" b="1" dirty="0" smtClean="0">
                <a:solidFill>
                  <a:srgbClr val="197F95"/>
                </a:solidFill>
              </a:rPr>
            </a:br>
            <a:r>
              <a:rPr lang="ru-RU" sz="2800" b="1" dirty="0" smtClean="0">
                <a:solidFill>
                  <a:srgbClr val="197F95"/>
                </a:solidFill>
              </a:rPr>
              <a:t>от 26 августа 2010 г. № 761</a:t>
            </a:r>
            <a:r>
              <a:rPr lang="ru-RU" sz="3200" b="1" dirty="0" smtClean="0">
                <a:solidFill>
                  <a:srgbClr val="197F95"/>
                </a:solidFill>
              </a:rPr>
              <a:t>         </a:t>
            </a:r>
            <a:r>
              <a:rPr lang="ru-RU" sz="4000" b="1" dirty="0">
                <a:solidFill>
                  <a:srgbClr val="197F95"/>
                </a:solidFill>
              </a:rPr>
              <a:t/>
            </a:r>
            <a:br>
              <a:rPr lang="ru-RU" sz="4000" b="1" dirty="0">
                <a:solidFill>
                  <a:srgbClr val="197F95"/>
                </a:solidFill>
              </a:rPr>
            </a:b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2C7E3E9B-0ADF-41E6-B0D1-7AC90D8F8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67" y="2409371"/>
            <a:ext cx="12143633" cy="4448629"/>
          </a:xfrm>
          <a:solidFill>
            <a:srgbClr val="197F95"/>
          </a:solidFill>
        </p:spPr>
        <p:txBody>
          <a:bodyPr anchor="ctr">
            <a:normAutofit fontScale="40000" lnSpcReduction="20000"/>
          </a:bodyPr>
          <a:lstStyle/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0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1.	Осуществляет методическую работу в образовательных учреждениях всех типов и видов, мультимедийных библиотеках, методических, учебно-методических кабинетах (центрах). </a:t>
            </a:r>
            <a:endParaRPr lang="ru-RU" sz="100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8000" b="1" dirty="0" smtClean="0">
              <a:solidFill>
                <a:srgbClr val="197F95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rgbClr val="197F95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rgbClr val="197F95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rgbClr val="197F95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197F95"/>
                </a:solidFill>
              </a:rPr>
              <a:t>     </a:t>
            </a:r>
            <a:endParaRPr lang="ru-RU" sz="3200" b="1" dirty="0">
              <a:solidFill>
                <a:srgbClr val="197F95"/>
              </a:solidFill>
            </a:endParaRP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1599F118-9B3C-418A-A432-99FCD6720ED2}"/>
              </a:ext>
            </a:extLst>
          </p:cNvPr>
          <p:cNvSpPr txBox="1">
            <a:spLocks/>
          </p:cNvSpPr>
          <p:nvPr/>
        </p:nvSpPr>
        <p:spPr>
          <a:xfrm>
            <a:off x="391885" y="2743852"/>
            <a:ext cx="11335659" cy="4020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1022444" cy="14561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26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BBE9D25-45AA-4693-8F9F-4FAB18547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811" y="454447"/>
            <a:ext cx="10344432" cy="754743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5400" b="1" dirty="0" smtClean="0">
                <a:solidFill>
                  <a:srgbClr val="197F95"/>
                </a:solidFill>
              </a:rPr>
              <a:t>Методическая работа - это</a:t>
            </a:r>
            <a:endParaRPr lang="ru-RU" sz="5400" b="1" dirty="0">
              <a:solidFill>
                <a:srgbClr val="197F95"/>
              </a:solidFill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2C7E3E9B-0ADF-41E6-B0D1-7AC90D8F8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67" y="1456151"/>
            <a:ext cx="12143633" cy="5401849"/>
          </a:xfrm>
          <a:solidFill>
            <a:srgbClr val="197F95"/>
          </a:solidFill>
        </p:spPr>
        <p:txBody>
          <a:bodyPr anchor="ctr">
            <a:normAutofit fontScale="25000" lnSpcReduction="20000"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12800" b="1" dirty="0" smtClean="0">
              <a:solidFill>
                <a:schemeClr val="bg1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12800" b="1" dirty="0" smtClean="0">
              <a:solidFill>
                <a:schemeClr val="bg1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2800" b="1" dirty="0" smtClean="0">
                <a:solidFill>
                  <a:schemeClr val="bg1"/>
                </a:solidFill>
              </a:rPr>
              <a:t>основной </a:t>
            </a:r>
            <a:r>
              <a:rPr lang="ru-RU" sz="12800" b="1" dirty="0">
                <a:solidFill>
                  <a:schemeClr val="bg1"/>
                </a:solidFill>
              </a:rPr>
              <a:t>вид образовательной деятельности, представляющий собой совокупность мероприятий, проводимых педагогической </a:t>
            </a:r>
            <a:r>
              <a:rPr lang="ru-RU" sz="12800" b="1" dirty="0" smtClean="0">
                <a:solidFill>
                  <a:schemeClr val="bg1"/>
                </a:solidFill>
              </a:rPr>
              <a:t>общественностью;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2800" b="1" dirty="0">
                <a:solidFill>
                  <a:schemeClr val="bg1"/>
                </a:solidFill>
              </a:rPr>
              <a:t>ц</a:t>
            </a:r>
            <a:r>
              <a:rPr lang="ru-RU" sz="12800" b="1" dirty="0" smtClean="0">
                <a:solidFill>
                  <a:schemeClr val="bg1"/>
                </a:solidFill>
              </a:rPr>
              <a:t>елостная система </a:t>
            </a:r>
            <a:r>
              <a:rPr lang="ru-RU" sz="12800" b="1" dirty="0">
                <a:solidFill>
                  <a:schemeClr val="bg1"/>
                </a:solidFill>
              </a:rPr>
              <a:t>взаимосвязанных мер, действий и </a:t>
            </a:r>
            <a:r>
              <a:rPr lang="ru-RU" sz="12800" b="1" dirty="0" smtClean="0">
                <a:solidFill>
                  <a:schemeClr val="bg1"/>
                </a:solidFill>
              </a:rPr>
              <a:t>мероприятий;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2800" b="1" dirty="0">
                <a:solidFill>
                  <a:schemeClr val="bg1"/>
                </a:solidFill>
              </a:rPr>
              <a:t>основанная на науке и прогрессивном педагогическом  и управленческом опыте целостная система взаимосвязанных </a:t>
            </a:r>
            <a:r>
              <a:rPr lang="ru-RU" sz="12800" b="1" dirty="0" smtClean="0">
                <a:solidFill>
                  <a:schemeClr val="bg1"/>
                </a:solidFill>
              </a:rPr>
              <a:t>мер;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ru-RU" sz="12800" b="1" dirty="0">
                <a:solidFill>
                  <a:schemeClr val="bg1"/>
                </a:solidFill>
              </a:rPr>
              <a:t>с</a:t>
            </a:r>
            <a:r>
              <a:rPr lang="ru-RU" sz="12800" b="1" dirty="0" smtClean="0">
                <a:solidFill>
                  <a:schemeClr val="bg1"/>
                </a:solidFill>
              </a:rPr>
              <a:t>пециальный комплекс практических мероприятий, направленный на всестороннее повышение компетентности и профессионального мастерства педагогических кадров</a:t>
            </a: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9800" b="1" dirty="0">
              <a:solidFill>
                <a:schemeClr val="bg1"/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9800" b="1" dirty="0">
              <a:solidFill>
                <a:schemeClr val="bg1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chemeClr val="bg1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chemeClr val="bg1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chemeClr val="bg1"/>
                </a:solidFill>
              </a:rPr>
              <a:t>     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1599F118-9B3C-418A-A432-99FCD6720ED2}"/>
              </a:ext>
            </a:extLst>
          </p:cNvPr>
          <p:cNvSpPr txBox="1">
            <a:spLocks/>
          </p:cNvSpPr>
          <p:nvPr/>
        </p:nvSpPr>
        <p:spPr>
          <a:xfrm>
            <a:off x="391885" y="2743852"/>
            <a:ext cx="11335659" cy="4020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1022444" cy="14561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05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BBE9D25-45AA-4693-8F9F-4FAB18547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812" y="338849"/>
            <a:ext cx="10344432" cy="870341"/>
          </a:xfrm>
        </p:spPr>
        <p:txBody>
          <a:bodyPr>
            <a:no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ru-RU" sz="4000" b="1" u="sng" dirty="0" smtClean="0">
                <a:solidFill>
                  <a:srgbClr val="197F95"/>
                </a:solidFill>
              </a:rPr>
              <a:t> </a:t>
            </a:r>
            <a:br>
              <a:rPr lang="ru-RU" sz="4000" b="1" u="sng" dirty="0" smtClean="0">
                <a:solidFill>
                  <a:srgbClr val="197F95"/>
                </a:solidFill>
              </a:rPr>
            </a:br>
            <a:r>
              <a:rPr lang="ru-RU" sz="4000" b="1" u="sng" dirty="0">
                <a:solidFill>
                  <a:srgbClr val="197F95"/>
                </a:solidFill>
              </a:rPr>
              <a:t/>
            </a:r>
            <a:br>
              <a:rPr lang="ru-RU" sz="4000" b="1" u="sng" dirty="0">
                <a:solidFill>
                  <a:srgbClr val="197F95"/>
                </a:solidFill>
              </a:rPr>
            </a:br>
            <a:r>
              <a:rPr lang="ru-RU" sz="4000" b="1" u="sng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Должностные обязанности методиста</a:t>
            </a:r>
            <a:r>
              <a:rPr lang="ru-RU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ru-RU" sz="3200" b="1" dirty="0" smtClean="0">
                <a:solidFill>
                  <a:srgbClr val="197F95"/>
                </a:solidFill>
              </a:rPr>
              <a:t>  </a:t>
            </a:r>
            <a:r>
              <a:rPr lang="ru-RU" sz="4000" b="1" dirty="0">
                <a:solidFill>
                  <a:srgbClr val="197F95"/>
                </a:solidFill>
              </a:rPr>
              <a:t/>
            </a:r>
            <a:br>
              <a:rPr lang="ru-RU" sz="4000" b="1" dirty="0">
                <a:solidFill>
                  <a:srgbClr val="197F95"/>
                </a:solidFill>
              </a:rPr>
            </a:b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2C7E3E9B-0ADF-41E6-B0D1-7AC90D8F8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67" y="1209191"/>
            <a:ext cx="12143633" cy="5648810"/>
          </a:xfrm>
          <a:solidFill>
            <a:srgbClr val="197F95"/>
          </a:solidFill>
        </p:spPr>
        <p:txBody>
          <a:bodyPr anchor="ctr">
            <a:normAutofit fontScale="55000" lnSpcReduction="20000"/>
          </a:bodyPr>
          <a:lstStyle/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58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5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2. Анализирует </a:t>
            </a:r>
            <a:r>
              <a:rPr lang="ru-RU" sz="5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состояние учебно-методической   и воспитательной работы в учреждениях и разрабатывает предложения по повышению ее эффективности.   </a:t>
            </a:r>
            <a:endParaRPr lang="ru-RU" sz="58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5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 </a:t>
            </a:r>
            <a:endParaRPr lang="ru-RU" sz="58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51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3.	</a:t>
            </a:r>
            <a:r>
              <a:rPr lang="ru-RU" sz="5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Принимает </a:t>
            </a:r>
            <a:r>
              <a:rPr lang="ru-RU" sz="5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участие в разработке методических и информационных материалов, диагностике</a:t>
            </a:r>
            <a:r>
              <a:rPr lang="ru-RU" sz="58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,  </a:t>
            </a:r>
            <a:r>
              <a:rPr lang="ru-RU" sz="58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прогнозировании и планировании подготовки, переподготовки и повышения квалификации руководителей и специалистов учреждений</a:t>
            </a:r>
            <a:r>
              <a:rPr lang="ru-RU" sz="51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. </a:t>
            </a:r>
            <a:endParaRPr lang="ru-RU" sz="5100" b="1" dirty="0" smtClean="0">
              <a:solidFill>
                <a:srgbClr val="197F95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rgbClr val="197F95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rgbClr val="197F95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rgbClr val="197F95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197F95"/>
                </a:solidFill>
              </a:rPr>
              <a:t>     </a:t>
            </a:r>
            <a:endParaRPr lang="ru-RU" sz="3200" b="1" dirty="0">
              <a:solidFill>
                <a:srgbClr val="197F95"/>
              </a:solidFill>
            </a:endParaRP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1599F118-9B3C-418A-A432-99FCD6720ED2}"/>
              </a:ext>
            </a:extLst>
          </p:cNvPr>
          <p:cNvSpPr txBox="1">
            <a:spLocks/>
          </p:cNvSpPr>
          <p:nvPr/>
        </p:nvSpPr>
        <p:spPr>
          <a:xfrm>
            <a:off x="391885" y="2743852"/>
            <a:ext cx="11335659" cy="4020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1022444" cy="14561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50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BBE9D25-45AA-4693-8F9F-4FAB18547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812" y="338849"/>
            <a:ext cx="10344432" cy="488465"/>
          </a:xfrm>
        </p:spPr>
        <p:txBody>
          <a:bodyPr>
            <a:no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ru-RU" sz="4000" b="1" u="sng" dirty="0" smtClean="0">
                <a:solidFill>
                  <a:srgbClr val="197F95"/>
                </a:solidFill>
              </a:rPr>
              <a:t> </a:t>
            </a:r>
            <a:br>
              <a:rPr lang="ru-RU" sz="4000" b="1" u="sng" dirty="0" smtClean="0">
                <a:solidFill>
                  <a:srgbClr val="197F95"/>
                </a:solidFill>
              </a:rPr>
            </a:br>
            <a:r>
              <a:rPr lang="ru-RU" sz="2400" b="1" dirty="0" smtClean="0">
                <a:solidFill>
                  <a:srgbClr val="197F95"/>
                </a:solidFill>
              </a:rPr>
              <a:t>Воздействие </a:t>
            </a:r>
            <a:r>
              <a:rPr lang="ru-RU" sz="2400" b="1" dirty="0">
                <a:solidFill>
                  <a:srgbClr val="197F95"/>
                </a:solidFill>
              </a:rPr>
              <a:t>процессов повышения квалификации </a:t>
            </a:r>
            <a:r>
              <a:rPr lang="ru-RU" sz="2400" b="1" dirty="0" smtClean="0">
                <a:solidFill>
                  <a:srgbClr val="197F95"/>
                </a:solidFill>
              </a:rPr>
              <a:t/>
            </a:r>
            <a:br>
              <a:rPr lang="ru-RU" sz="2400" b="1" dirty="0" smtClean="0">
                <a:solidFill>
                  <a:srgbClr val="197F95"/>
                </a:solidFill>
              </a:rPr>
            </a:br>
            <a:r>
              <a:rPr lang="ru-RU" sz="2400" b="1" dirty="0" smtClean="0">
                <a:solidFill>
                  <a:srgbClr val="197F95"/>
                </a:solidFill>
              </a:rPr>
              <a:t>и </a:t>
            </a:r>
            <a:r>
              <a:rPr lang="ru-RU" sz="2400" b="1" dirty="0">
                <a:solidFill>
                  <a:srgbClr val="197F95"/>
                </a:solidFill>
              </a:rPr>
              <a:t>методической работы на элементы педагогического мастерства</a:t>
            </a:r>
            <a:r>
              <a:rPr lang="ru-RU" sz="2400" b="1" dirty="0" smtClean="0">
                <a:solidFill>
                  <a:srgbClr val="197F95"/>
                </a:solidFill>
              </a:rPr>
              <a:t>  </a:t>
            </a:r>
            <a:r>
              <a:rPr lang="ru-RU" sz="2400" b="1" dirty="0">
                <a:solidFill>
                  <a:srgbClr val="197F95"/>
                </a:solidFill>
              </a:rPr>
              <a:t/>
            </a:r>
            <a:br>
              <a:rPr lang="ru-RU" sz="2400" b="1" dirty="0">
                <a:solidFill>
                  <a:srgbClr val="197F95"/>
                </a:solidFill>
              </a:rPr>
            </a:br>
            <a:endParaRPr lang="ru-RU" sz="2400" dirty="0">
              <a:solidFill>
                <a:srgbClr val="197F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2C7E3E9B-0ADF-41E6-B0D1-7AC90D8F8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67" y="1209191"/>
            <a:ext cx="12143633" cy="5648810"/>
          </a:xfrm>
          <a:solidFill>
            <a:srgbClr val="197F95"/>
          </a:solidFill>
        </p:spPr>
        <p:txBody>
          <a:bodyPr anchor="ctr">
            <a:normAutofit/>
          </a:bodyPr>
          <a:lstStyle/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58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rgbClr val="197F95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rgbClr val="197F95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rgbClr val="197F95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197F95"/>
                </a:solidFill>
              </a:rPr>
              <a:t>     </a:t>
            </a:r>
            <a:endParaRPr lang="ru-RU" sz="3200" b="1" dirty="0">
              <a:solidFill>
                <a:srgbClr val="197F95"/>
              </a:solidFill>
            </a:endParaRP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1599F118-9B3C-418A-A432-99FCD6720ED2}"/>
              </a:ext>
            </a:extLst>
          </p:cNvPr>
          <p:cNvSpPr txBox="1">
            <a:spLocks/>
          </p:cNvSpPr>
          <p:nvPr/>
        </p:nvSpPr>
        <p:spPr>
          <a:xfrm>
            <a:off x="391885" y="2743852"/>
            <a:ext cx="11335659" cy="4020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1022444" cy="14561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037840"/>
              </p:ext>
            </p:extLst>
          </p:nvPr>
        </p:nvGraphicFramePr>
        <p:xfrm>
          <a:off x="48368" y="1262743"/>
          <a:ext cx="12143631" cy="57604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7877">
                  <a:extLst>
                    <a:ext uri="{9D8B030D-6E8A-4147-A177-3AD203B41FA5}">
                      <a16:colId xmlns:a16="http://schemas.microsoft.com/office/drawing/2014/main" val="3699874433"/>
                    </a:ext>
                  </a:extLst>
                </a:gridCol>
                <a:gridCol w="4047877">
                  <a:extLst>
                    <a:ext uri="{9D8B030D-6E8A-4147-A177-3AD203B41FA5}">
                      <a16:colId xmlns:a16="http://schemas.microsoft.com/office/drawing/2014/main" val="4069548274"/>
                    </a:ext>
                  </a:extLst>
                </a:gridCol>
                <a:gridCol w="4047877">
                  <a:extLst>
                    <a:ext uri="{9D8B030D-6E8A-4147-A177-3AD203B41FA5}">
                      <a16:colId xmlns:a16="http://schemas.microsoft.com/office/drawing/2014/main" val="3586178706"/>
                    </a:ext>
                  </a:extLst>
                </a:gridCol>
              </a:tblGrid>
              <a:tr h="750211">
                <a:tc rowSpan="2">
                  <a:txBody>
                    <a:bodyPr/>
                    <a:lstStyle/>
                    <a:p>
                      <a:pPr algn="ctr"/>
                      <a:endParaRPr lang="ru-RU" sz="2000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ru-RU" sz="2000" dirty="0" smtClean="0">
                          <a:solidFill>
                            <a:schemeClr val="bg1"/>
                          </a:solidFill>
                        </a:rPr>
                        <a:t>Элементы </a:t>
                      </a:r>
                    </a:p>
                    <a:p>
                      <a:pPr algn="ctr"/>
                      <a:r>
                        <a:rPr lang="ru-RU" sz="2000" dirty="0" smtClean="0">
                          <a:solidFill>
                            <a:schemeClr val="bg1"/>
                          </a:solidFill>
                        </a:rPr>
                        <a:t>педагогического мастерства</a:t>
                      </a:r>
                      <a:endParaRPr lang="ru-RU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Элементы последипломного </a:t>
                      </a:r>
                    </a:p>
                    <a:p>
                      <a:pPr algn="ctr"/>
                      <a:r>
                        <a:rPr lang="ru-RU" sz="2000" dirty="0" smtClean="0"/>
                        <a:t>дополнительного педагогического образования</a:t>
                      </a:r>
                      <a:endParaRPr lang="ru-RU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0775016"/>
                  </a:ext>
                </a:extLst>
              </a:tr>
              <a:tr h="69215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</a:rPr>
                        <a:t>Повышение квалификации</a:t>
                      </a:r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7F9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bg1"/>
                          </a:solidFill>
                        </a:rPr>
                        <a:t>Методическая работа</a:t>
                      </a:r>
                      <a:endParaRPr lang="ru-RU" sz="2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7F9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7567562"/>
                  </a:ext>
                </a:extLst>
              </a:tr>
              <a:tr h="692150">
                <a:tc>
                  <a:txBody>
                    <a:bodyPr/>
                    <a:lstStyle/>
                    <a:p>
                      <a:pPr marL="889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197F9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гуманистическая направленность</a:t>
                      </a:r>
                      <a:endParaRPr lang="ru-RU" sz="2000" b="1">
                        <a:solidFill>
                          <a:srgbClr val="197F9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090" marR="142240" marT="42545" marB="2730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>
                          <a:solidFill>
                            <a:srgbClr val="197F9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b="1">
                        <a:solidFill>
                          <a:srgbClr val="197F9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>
                          <a:solidFill>
                            <a:srgbClr val="197F9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+ + +</a:t>
                      </a:r>
                      <a:endParaRPr lang="ru-RU" sz="2000" b="1">
                        <a:solidFill>
                          <a:srgbClr val="197F9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365526"/>
                  </a:ext>
                </a:extLst>
              </a:tr>
              <a:tr h="797375">
                <a:tc>
                  <a:txBody>
                    <a:bodyPr/>
                    <a:lstStyle/>
                    <a:p>
                      <a:pPr marL="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197F9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педагогическая компетентность</a:t>
                      </a:r>
                      <a:endParaRPr lang="ru-RU" sz="2000" b="1">
                        <a:solidFill>
                          <a:srgbClr val="197F9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dirty="0">
                          <a:solidFill>
                            <a:srgbClr val="197F9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+ + +</a:t>
                      </a:r>
                      <a:endParaRPr lang="ru-RU" sz="2000" b="1" dirty="0">
                        <a:solidFill>
                          <a:srgbClr val="197F9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>
                          <a:solidFill>
                            <a:srgbClr val="197F9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b="1">
                        <a:solidFill>
                          <a:srgbClr val="197F9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4552281"/>
                  </a:ext>
                </a:extLst>
              </a:tr>
              <a:tr h="6921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197F9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педагогическая техника</a:t>
                      </a:r>
                      <a:endParaRPr lang="ru-RU" sz="2000" b="1">
                        <a:solidFill>
                          <a:srgbClr val="197F9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>
                          <a:solidFill>
                            <a:srgbClr val="197F9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+</a:t>
                      </a:r>
                      <a:endParaRPr lang="ru-RU" sz="2000" b="1">
                        <a:solidFill>
                          <a:srgbClr val="197F9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>
                          <a:solidFill>
                            <a:srgbClr val="197F9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+ +</a:t>
                      </a:r>
                      <a:endParaRPr lang="ru-RU" sz="2000" b="1">
                        <a:solidFill>
                          <a:srgbClr val="197F9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737338"/>
                  </a:ext>
                </a:extLst>
              </a:tr>
              <a:tr h="692150">
                <a:tc>
                  <a:txBody>
                    <a:bodyPr/>
                    <a:lstStyle/>
                    <a:p>
                      <a:pPr marL="889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197F9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культура педагогического общения</a:t>
                      </a:r>
                      <a:endParaRPr lang="ru-RU" sz="2000" b="1">
                        <a:solidFill>
                          <a:srgbClr val="197F9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>
                          <a:solidFill>
                            <a:srgbClr val="197F9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b="1">
                        <a:solidFill>
                          <a:srgbClr val="197F9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>
                          <a:solidFill>
                            <a:srgbClr val="197F9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+ + +</a:t>
                      </a:r>
                      <a:endParaRPr lang="ru-RU" sz="2000" b="1">
                        <a:solidFill>
                          <a:srgbClr val="197F9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9319785"/>
                  </a:ext>
                </a:extLst>
              </a:tr>
              <a:tr h="692150">
                <a:tc>
                  <a:txBody>
                    <a:bodyPr/>
                    <a:lstStyle/>
                    <a:p>
                      <a:pPr marL="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197F9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педагогические способности</a:t>
                      </a:r>
                      <a:endParaRPr lang="ru-RU" sz="2000" b="1">
                        <a:solidFill>
                          <a:srgbClr val="197F9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>
                          <a:solidFill>
                            <a:srgbClr val="197F9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+</a:t>
                      </a:r>
                      <a:endParaRPr lang="ru-RU" sz="2000" b="1">
                        <a:solidFill>
                          <a:srgbClr val="197F9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>
                          <a:solidFill>
                            <a:srgbClr val="197F9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+ +</a:t>
                      </a:r>
                      <a:endParaRPr lang="ru-RU" sz="2000" b="1">
                        <a:solidFill>
                          <a:srgbClr val="197F9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5244837"/>
                  </a:ext>
                </a:extLst>
              </a:tr>
              <a:tr h="692150">
                <a:tc>
                  <a:txBody>
                    <a:bodyPr/>
                    <a:lstStyle/>
                    <a:p>
                      <a:pPr marL="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197F9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работоспособность</a:t>
                      </a:r>
                      <a:endParaRPr lang="ru-RU" sz="2000" b="1">
                        <a:solidFill>
                          <a:srgbClr val="197F9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>
                          <a:solidFill>
                            <a:srgbClr val="197F9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b="1">
                        <a:solidFill>
                          <a:srgbClr val="197F9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dirty="0">
                          <a:solidFill>
                            <a:srgbClr val="197F95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 + + +</a:t>
                      </a:r>
                      <a:endParaRPr lang="ru-RU" sz="2000" b="1" dirty="0">
                        <a:solidFill>
                          <a:srgbClr val="197F95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5090" marR="142240" marT="42545" marB="2730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06758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019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BBE9D25-45AA-4693-8F9F-4FAB18547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811" y="338848"/>
            <a:ext cx="10344432" cy="488465"/>
          </a:xfrm>
        </p:spPr>
        <p:txBody>
          <a:bodyPr>
            <a:no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</a:pPr>
            <a:r>
              <a:rPr lang="ru-RU" sz="2800" b="1" dirty="0" smtClean="0">
                <a:solidFill>
                  <a:srgbClr val="197F95"/>
                </a:solidFill>
              </a:rPr>
              <a:t/>
            </a:r>
            <a:br>
              <a:rPr lang="ru-RU" sz="2800" b="1" dirty="0" smtClean="0">
                <a:solidFill>
                  <a:srgbClr val="197F95"/>
                </a:solidFill>
              </a:rPr>
            </a:br>
            <a:r>
              <a:rPr lang="ru-RU" sz="2800" b="1" dirty="0" smtClean="0">
                <a:solidFill>
                  <a:srgbClr val="197F95"/>
                </a:solidFill>
              </a:rPr>
              <a:t>Различие  методической работы и повышения квалификации</a:t>
            </a:r>
            <a:br>
              <a:rPr lang="ru-RU" sz="2800" b="1" dirty="0" smtClean="0">
                <a:solidFill>
                  <a:srgbClr val="197F95"/>
                </a:solidFill>
              </a:rPr>
            </a:br>
            <a:endParaRPr lang="ru-RU" sz="2800" dirty="0">
              <a:solidFill>
                <a:srgbClr val="197F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2C7E3E9B-0ADF-41E6-B0D1-7AC90D8F8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67" y="1209190"/>
            <a:ext cx="12143633" cy="5648810"/>
          </a:xfrm>
          <a:solidFill>
            <a:srgbClr val="197F95"/>
          </a:solidFill>
        </p:spPr>
        <p:txBody>
          <a:bodyPr anchor="ctr">
            <a:normAutofit/>
          </a:bodyPr>
          <a:lstStyle/>
          <a:p>
            <a:pPr marL="0" indent="363538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58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rgbClr val="197F95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rgbClr val="197F95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endParaRPr lang="ru-RU" sz="3200" b="1" dirty="0">
              <a:solidFill>
                <a:srgbClr val="197F95"/>
              </a:solidFill>
            </a:endParaRPr>
          </a:p>
          <a:p>
            <a:pPr marL="0" indent="363538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197F95"/>
                </a:solidFill>
              </a:rPr>
              <a:t>     </a:t>
            </a:r>
            <a:endParaRPr lang="ru-RU" sz="3200" b="1" dirty="0">
              <a:solidFill>
                <a:srgbClr val="197F95"/>
              </a:solidFill>
            </a:endParaRPr>
          </a:p>
        </p:txBody>
      </p:sp>
      <p:sp>
        <p:nvSpPr>
          <p:cNvPr id="7" name="Текст 5">
            <a:extLst>
              <a:ext uri="{FF2B5EF4-FFF2-40B4-BE49-F238E27FC236}">
                <a16:creationId xmlns:a16="http://schemas.microsoft.com/office/drawing/2014/main" id="{1599F118-9B3C-418A-A432-99FCD6720ED2}"/>
              </a:ext>
            </a:extLst>
          </p:cNvPr>
          <p:cNvSpPr txBox="1">
            <a:spLocks/>
          </p:cNvSpPr>
          <p:nvPr/>
        </p:nvSpPr>
        <p:spPr>
          <a:xfrm>
            <a:off x="391885" y="2743852"/>
            <a:ext cx="11335659" cy="4020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ndara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115992-9FC0-4101-992A-EF5FA4F008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" y="0"/>
            <a:ext cx="1022444" cy="145615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DD9B579-9C16-4156-A7DA-701AB6CAB4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243" y="338849"/>
            <a:ext cx="479039" cy="870341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823907"/>
              </p:ext>
            </p:extLst>
          </p:nvPr>
        </p:nvGraphicFramePr>
        <p:xfrm>
          <a:off x="48368" y="1209186"/>
          <a:ext cx="12143631" cy="75203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7877">
                  <a:extLst>
                    <a:ext uri="{9D8B030D-6E8A-4147-A177-3AD203B41FA5}">
                      <a16:colId xmlns:a16="http://schemas.microsoft.com/office/drawing/2014/main" val="3324831068"/>
                    </a:ext>
                  </a:extLst>
                </a:gridCol>
                <a:gridCol w="4047877">
                  <a:extLst>
                    <a:ext uri="{9D8B030D-6E8A-4147-A177-3AD203B41FA5}">
                      <a16:colId xmlns:a16="http://schemas.microsoft.com/office/drawing/2014/main" val="598827351"/>
                    </a:ext>
                  </a:extLst>
                </a:gridCol>
                <a:gridCol w="4047877">
                  <a:extLst>
                    <a:ext uri="{9D8B030D-6E8A-4147-A177-3AD203B41FA5}">
                      <a16:colId xmlns:a16="http://schemas.microsoft.com/office/drawing/2014/main" val="4163371788"/>
                    </a:ext>
                  </a:extLst>
                </a:gridCol>
              </a:tblGrid>
              <a:tr h="56488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Показатели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Методическая работа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Повышение квалификации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6083267"/>
                  </a:ext>
                </a:extLst>
              </a:tr>
              <a:tr h="56488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Место проведения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Образовательное учреждение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ИПКРО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7698998"/>
                  </a:ext>
                </a:extLst>
              </a:tr>
              <a:tr h="56488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err="1" smtClean="0"/>
                        <a:t>Доимнирующие</a:t>
                      </a:r>
                      <a:r>
                        <a:rPr lang="ru-RU" sz="2400" b="1" dirty="0" smtClean="0"/>
                        <a:t> субъекты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Учителя-практики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Преподаватели ИПКРО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5641065"/>
                  </a:ext>
                </a:extLst>
              </a:tr>
              <a:tr h="56488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Государственный документ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Не выдаётся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Выдается 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5362458"/>
                  </a:ext>
                </a:extLst>
              </a:tr>
              <a:tr h="56488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Доминирующее управление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Внутреннее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Внешнее 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9158500"/>
                  </a:ext>
                </a:extLst>
              </a:tr>
              <a:tr h="56488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Характер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Непрерывный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Дискретный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7027367"/>
                  </a:ext>
                </a:extLst>
              </a:tr>
              <a:tr h="56488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Уровень дифференциации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Высокий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Средний 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4948916"/>
                  </a:ext>
                </a:extLst>
              </a:tr>
              <a:tr h="56488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Уровень связи с образовательным процессом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Непосредственный 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Опосредованный 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1724133"/>
                  </a:ext>
                </a:extLst>
              </a:tr>
              <a:tr h="564881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Количество участников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Весь коллектив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Отдельные </a:t>
                      </a:r>
                      <a:r>
                        <a:rPr lang="ru-RU" sz="2400" b="1" dirty="0" err="1" smtClean="0"/>
                        <a:t>педработники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4120208"/>
                  </a:ext>
                </a:extLst>
              </a:tr>
              <a:tr h="5648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Доминирующая направленность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Гуманистическая направленность, педагогическое общение, способности, техника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Педагогическая компетентность</a:t>
                      </a:r>
                      <a:endParaRPr lang="ru-RU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31186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542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оиро 95 лет 3">
      <a:dk1>
        <a:srgbClr val="197F90"/>
      </a:dk1>
      <a:lt1>
        <a:srgbClr val="FFFFFF"/>
      </a:lt1>
      <a:dk2>
        <a:srgbClr val="197F90"/>
      </a:dk2>
      <a:lt2>
        <a:srgbClr val="B2B2B2"/>
      </a:lt2>
      <a:accent1>
        <a:srgbClr val="197F90"/>
      </a:accent1>
      <a:accent2>
        <a:srgbClr val="FF6600"/>
      </a:accent2>
      <a:accent3>
        <a:srgbClr val="D8D8D8"/>
      </a:accent3>
      <a:accent4>
        <a:srgbClr val="FF6600"/>
      </a:accent4>
      <a:accent5>
        <a:srgbClr val="197F90"/>
      </a:accent5>
      <a:accent6>
        <a:srgbClr val="FF6600"/>
      </a:accent6>
      <a:hlink>
        <a:srgbClr val="197F90"/>
      </a:hlink>
      <a:folHlink>
        <a:srgbClr val="FF6600"/>
      </a:folHlink>
    </a:clrScheme>
    <a:fontScheme name="Соиро 95 4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2455</TotalTime>
  <Words>1706</Words>
  <Application>Microsoft Office PowerPoint</Application>
  <PresentationFormat>Широкоэкранный</PresentationFormat>
  <Paragraphs>474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8" baseType="lpstr">
      <vt:lpstr>Arial</vt:lpstr>
      <vt:lpstr>Calibri</vt:lpstr>
      <vt:lpstr>Candara</vt:lpstr>
      <vt:lpstr>Roboto Condensed</vt:lpstr>
      <vt:lpstr>Times New Roman</vt:lpstr>
      <vt:lpstr>Wingdings</vt:lpstr>
      <vt:lpstr>Тема Office</vt:lpstr>
      <vt:lpstr>Презентация PowerPoint</vt:lpstr>
      <vt:lpstr>                                                                                                                Методист – это…?     </vt:lpstr>
      <vt:lpstr>                    Методический - порядочный, правильный,                                                                  постепенный, составленный по известному                             порядку, способу, правилу…                                                                      В.И. Даль                          </vt:lpstr>
      <vt:lpstr> «Единый квалификационный справочник должностей руководителей, специалистов и служащих»   (Приказ Министерства здравоохранения и социального развития РФ  от 14 августа 2009 г. № 593)            </vt:lpstr>
      <vt:lpstr> Должностные обязанности методиста   утверждены приказом  Министерства здравоохранения и социального развития РФ   от 26 августа 2010 г. № 761          </vt:lpstr>
      <vt:lpstr>Методическая работа - это</vt:lpstr>
      <vt:lpstr>   Должностные обязанности методиста    </vt:lpstr>
      <vt:lpstr>  Воздействие процессов повышения квалификации  и методической работы на элементы педагогического мастерства   </vt:lpstr>
      <vt:lpstr> Различие  методической работы и повышения квалификации </vt:lpstr>
      <vt:lpstr>   Должностные обязанности методиста    </vt:lpstr>
      <vt:lpstr>   Должностные обязанности методиста    </vt:lpstr>
      <vt:lpstr>   Представление опыта    </vt:lpstr>
      <vt:lpstr>Депозитарий</vt:lpstr>
      <vt:lpstr>   Должностные обязанности методиста    </vt:lpstr>
      <vt:lpstr>   Методическое сопровождение педагогических работников    </vt:lpstr>
      <vt:lpstr>   Должностные обязанности методиста    </vt:lpstr>
      <vt:lpstr>   Должностные обязанности методиста    </vt:lpstr>
      <vt:lpstr>   Информационные ресурсы сопровождения мероприятий    </vt:lpstr>
      <vt:lpstr>   Информационные ресурсы сопровождения мероприятий    </vt:lpstr>
      <vt:lpstr>Информационные ресурсы сопровождения мероприятий Странички в социальных сетях и группы в мессенджерах</vt:lpstr>
      <vt:lpstr>   Должностные обязанности методиста    </vt:lpstr>
      <vt:lpstr>  Конкурсные мероприятия   </vt:lpstr>
      <vt:lpstr>  Конкурсные мероприятия   </vt:lpstr>
      <vt:lpstr>  Методические мероприятия   </vt:lpstr>
      <vt:lpstr>   Должностные обязанности методиста    </vt:lpstr>
      <vt:lpstr>   Региональная система научно-методического сопровождения    </vt:lpstr>
      <vt:lpstr>   Региональная система научно-методического сопровождения    </vt:lpstr>
      <vt:lpstr>   Региональная система научно-методического сопровождения    </vt:lpstr>
      <vt:lpstr>   Региональная система научно-методического сопровождения  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ПРаздник</dc:title>
  <dc:creator>пк-56</dc:creator>
  <cp:lastModifiedBy>Пользователь</cp:lastModifiedBy>
  <cp:revision>210</cp:revision>
  <dcterms:created xsi:type="dcterms:W3CDTF">2021-10-07T10:20:40Z</dcterms:created>
  <dcterms:modified xsi:type="dcterms:W3CDTF">2024-03-18T05:45:49Z</dcterms:modified>
</cp:coreProperties>
</file>