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518" r:id="rId2"/>
    <p:sldId id="531" r:id="rId3"/>
    <p:sldId id="534" r:id="rId4"/>
    <p:sldId id="535" r:id="rId5"/>
    <p:sldId id="536" r:id="rId6"/>
    <p:sldId id="537" r:id="rId7"/>
    <p:sldId id="538" r:id="rId8"/>
    <p:sldId id="539" r:id="rId9"/>
    <p:sldId id="548" r:id="rId10"/>
    <p:sldId id="540" r:id="rId11"/>
    <p:sldId id="541" r:id="rId12"/>
    <p:sldId id="542" r:id="rId13"/>
    <p:sldId id="543" r:id="rId14"/>
    <p:sldId id="544" r:id="rId15"/>
    <p:sldId id="545" r:id="rId16"/>
    <p:sldId id="519" r:id="rId17"/>
  </p:sldIdLst>
  <p:sldSz cx="9144000" cy="6858000" type="screen4x3"/>
  <p:notesSz cx="9947275" cy="6858000"/>
  <p:custDataLst>
    <p:tags r:id="rId20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64BA"/>
    <a:srgbClr val="0C549E"/>
    <a:srgbClr val="1D427E"/>
    <a:srgbClr val="A9D1F9"/>
    <a:srgbClr val="3190EF"/>
    <a:srgbClr val="BCDBFA"/>
    <a:srgbClr val="FFFFFF"/>
    <a:srgbClr val="FF9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70" autoAdjust="0"/>
    <p:restoredTop sz="93136" autoAdjust="0"/>
  </p:normalViewPr>
  <p:slideViewPr>
    <p:cSldViewPr>
      <p:cViewPr varScale="1">
        <p:scale>
          <a:sx n="82" d="100"/>
          <a:sy n="82" d="100"/>
        </p:scale>
        <p:origin x="94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063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4038" y="0"/>
            <a:ext cx="431165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3682CD9-1BBC-417B-B6FC-E5DC86C1A3CF}" type="datetimeFigureOut">
              <a:rPr lang="ru-RU"/>
              <a:pPr>
                <a:defRPr/>
              </a:pPr>
              <a:t>ср 13.03.24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4310063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4038" y="6513513"/>
            <a:ext cx="431165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37D5BA9A-7FBD-415E-A2DC-807F003D9F2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127244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063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4038" y="0"/>
            <a:ext cx="431165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A5DD0AF-7F08-4A82-90B7-080FC42E71D4}" type="datetimeFigureOut">
              <a:rPr lang="ru-RU"/>
              <a:pPr>
                <a:defRPr/>
              </a:pPr>
              <a:t>ср 13.03.24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59138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5363" y="3257550"/>
            <a:ext cx="795655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4310063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4038" y="6513513"/>
            <a:ext cx="431165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5CAB206-FBBF-4499-9674-90520661FB2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2525294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fontAlgn="ctr" hangingPunct="1">
              <a:spcBef>
                <a:spcPct val="0"/>
              </a:spcBef>
            </a:pPr>
            <a:endParaRPr lang="ru-RU" alt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fontAlgn="ctr" hangingPunct="1">
              <a:spcBef>
                <a:spcPct val="0"/>
              </a:spcBef>
            </a:pPr>
            <a:r>
              <a:rPr lang="en-US" altLang="ru-RU" smtClean="0"/>
              <a:t>0D58A6</a:t>
            </a:r>
            <a:r>
              <a:rPr lang="ru-RU" altLang="ru-RU" smtClean="0"/>
              <a:t>          </a:t>
            </a:r>
            <a:r>
              <a:rPr lang="en-US" altLang="ru-RU" smtClean="0"/>
              <a:t>26517C</a:t>
            </a:r>
            <a:r>
              <a:rPr lang="ru-RU" altLang="ru-RU" smtClean="0"/>
              <a:t>     </a:t>
            </a:r>
            <a:r>
              <a:rPr lang="en-US" altLang="ru-RU" smtClean="0"/>
              <a:t>04376C</a:t>
            </a:r>
            <a:r>
              <a:rPr lang="ru-RU" altLang="ru-RU" smtClean="0"/>
              <a:t>      </a:t>
            </a:r>
            <a:r>
              <a:rPr lang="en-US" altLang="ru-RU" smtClean="0"/>
              <a:t>4188D2</a:t>
            </a:r>
            <a:r>
              <a:rPr lang="ru-RU" altLang="ru-RU" smtClean="0"/>
              <a:t>           </a:t>
            </a:r>
            <a:r>
              <a:rPr lang="en-US" altLang="ru-RU" smtClean="0"/>
              <a:t>689CD2</a:t>
            </a:r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F7E02-D9D2-4B55-B457-05E120BE040A}" type="datetime1">
              <a:rPr lang="ru-RU"/>
              <a:pPr>
                <a:defRPr/>
              </a:pPr>
              <a:t>ср 13.03.24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A1AB02-CFC1-4CF9-B2B0-D855C09C67D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71488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AFA53-9EAF-4A40-BA0B-0CA173ED44DB}" type="datetime1">
              <a:rPr lang="ru-RU"/>
              <a:pPr>
                <a:defRPr/>
              </a:pPr>
              <a:t>ср 13.03.24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130A90-2A9D-4DA6-B279-8B873F1B89C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61775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B42CE-22E6-4C0C-A21A-9BB310E3E222}" type="datetime1">
              <a:rPr lang="ru-RU"/>
              <a:pPr>
                <a:defRPr/>
              </a:pPr>
              <a:t>ср 13.03.24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BFCADE-F6B3-433F-98E3-2E39B85C2B7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79814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FE08EB-A57D-41DD-BA7C-61818B1D08A5}" type="datetime1">
              <a:rPr lang="ru-RU"/>
              <a:pPr>
                <a:defRPr/>
              </a:pPr>
              <a:t>ср 13.03.24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4173B1-9DC2-4EF9-85AA-DCCE3D5E979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00109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BA8AF-4A8F-424F-AF0C-51FEB8458C77}" type="datetime1">
              <a:rPr lang="ru-RU"/>
              <a:pPr>
                <a:defRPr/>
              </a:pPr>
              <a:t>ср 13.03.24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C06D00-1CEC-457A-A42E-D2CC8258169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13661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11118-ABA1-4D9C-998C-DEAC000FC5C7}" type="datetime1">
              <a:rPr lang="ru-RU"/>
              <a:pPr>
                <a:defRPr/>
              </a:pPr>
              <a:t>ср 13.03.24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A89815-00BE-49F9-8905-2499542E71E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86181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C9CA3-5AF9-4428-A934-8AEBA4EF1559}" type="datetime1">
              <a:rPr lang="ru-RU"/>
              <a:pPr>
                <a:defRPr/>
              </a:pPr>
              <a:t>ср 13.03.24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00320B-B197-4418-89EA-7A2D4903445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04701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496A2-E7F9-4B0C-9F76-FF42E6EA6390}" type="datetime1">
              <a:rPr lang="ru-RU"/>
              <a:pPr>
                <a:defRPr/>
              </a:pPr>
              <a:t>ср 13.03.24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155293-B927-4938-8926-3F2984FECFB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019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F4878-FF09-4E11-8460-FED81EDFB75C}" type="datetime1">
              <a:rPr lang="ru-RU"/>
              <a:pPr>
                <a:defRPr/>
              </a:pPr>
              <a:t>ср 13.03.24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3DD35B-04BE-4F03-A629-02EA2D268B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38506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06840B-A4C2-48B7-9D72-9D6F3C7DE85B}" type="datetime1">
              <a:rPr lang="ru-RU"/>
              <a:pPr>
                <a:defRPr/>
              </a:pPr>
              <a:t>ср 13.03.24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BB9F42-0736-4450-A4A2-9D632688F97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3185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E7857-EDDB-4716-9177-4C570D52597F}" type="datetime1">
              <a:rPr lang="ru-RU"/>
              <a:pPr>
                <a:defRPr/>
              </a:pPr>
              <a:t>ср 13.03.24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795D1D-A63F-4772-991C-D9937F29769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51433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5A5642A-AF02-48E1-899B-795197425C22}" type="datetime1">
              <a:rPr lang="ru-RU"/>
              <a:pPr>
                <a:defRPr/>
              </a:pPr>
              <a:t>ср 13.03.24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C08243EB-F331-46C5-A7CA-31BF2EFC981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hyperlink" Target="https://umcbalakovo.nubex.ru/6188/archive/" TargetMode="Externa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Блок-схема: процесс 7"/>
          <p:cNvSpPr/>
          <p:nvPr/>
        </p:nvSpPr>
        <p:spPr>
          <a:xfrm>
            <a:off x="0" y="6699250"/>
            <a:ext cx="9144000" cy="179388"/>
          </a:xfrm>
          <a:prstGeom prst="flowChartProcess">
            <a:avLst/>
          </a:prstGeom>
          <a:gradFill flip="none" rotWithShape="1">
            <a:gsLst>
              <a:gs pos="0">
                <a:srgbClr val="0C549E">
                  <a:shade val="30000"/>
                  <a:satMod val="115000"/>
                </a:srgbClr>
              </a:gs>
              <a:gs pos="50000">
                <a:srgbClr val="0C549E">
                  <a:shade val="67500"/>
                  <a:satMod val="115000"/>
                </a:srgbClr>
              </a:gs>
              <a:gs pos="100000">
                <a:srgbClr val="0C549E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250825" y="3645024"/>
            <a:ext cx="8642350" cy="1754326"/>
          </a:xfrm>
          <a:prstGeom prst="rect">
            <a:avLst/>
          </a:prstGeom>
          <a:solidFill>
            <a:srgbClr val="0C54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3600" dirty="0">
                <a:solidFill>
                  <a:schemeClr val="bg1"/>
                </a:solidFill>
                <a:latin typeface="Georgia" panose="02040502050405020303" pitchFamily="18" charset="0"/>
              </a:rPr>
              <a:t>Проект  </a:t>
            </a:r>
            <a:br>
              <a:rPr lang="ru-RU" sz="3600" dirty="0">
                <a:solidFill>
                  <a:schemeClr val="bg1"/>
                </a:solidFill>
                <a:latin typeface="Georgia" panose="02040502050405020303" pitchFamily="18" charset="0"/>
              </a:rPr>
            </a:br>
            <a:r>
              <a:rPr lang="ru-RU" sz="3600" dirty="0">
                <a:solidFill>
                  <a:schemeClr val="bg1"/>
                </a:solidFill>
                <a:latin typeface="Georgia" panose="02040502050405020303" pitchFamily="18" charset="0"/>
              </a:rPr>
              <a:t>«Час открытого урока в образовательной организации БМР</a:t>
            </a:r>
            <a:r>
              <a:rPr lang="ru-RU" sz="3600" dirty="0" smtClean="0">
                <a:solidFill>
                  <a:schemeClr val="bg1"/>
                </a:solidFill>
                <a:latin typeface="Georgia" panose="02040502050405020303" pitchFamily="18" charset="0"/>
              </a:rPr>
              <a:t>»</a:t>
            </a:r>
            <a:endParaRPr lang="ru-RU" altLang="ru-RU" b="1" dirty="0" smtClean="0">
              <a:solidFill>
                <a:schemeClr val="bg1"/>
              </a:solidFill>
              <a:latin typeface="Georgia" panose="02040502050405020303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28992" y="5715016"/>
            <a:ext cx="54292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1" hangingPunct="1"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Вишнякова Лариса Николаевна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r" eaLnBrk="1" hangingPunct="1"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начальник методического отдела МКУ «Организационно-методический центр» г. Балаково</a:t>
            </a:r>
            <a:endParaRPr lang="ru-RU" i="1" dirty="0"/>
          </a:p>
        </p:txBody>
      </p:sp>
      <p:pic>
        <p:nvPicPr>
          <p:cNvPr id="1026" name="Picture 2" descr="C:\Users\Методист\Desktop\Балаково фото\55.jpg"/>
          <p:cNvPicPr>
            <a:picLocks noChangeAspect="1" noChangeArrowheads="1"/>
          </p:cNvPicPr>
          <p:nvPr/>
        </p:nvPicPr>
        <p:blipFill>
          <a:blip r:embed="rId3" cstate="print"/>
          <a:srcRect t="17722" b="15450"/>
          <a:stretch>
            <a:fillRect/>
          </a:stretch>
        </p:blipFill>
        <p:spPr bwMode="auto">
          <a:xfrm>
            <a:off x="0" y="0"/>
            <a:ext cx="9153506" cy="30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457" y="567997"/>
            <a:ext cx="1618104" cy="1440000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 rot="16200000" flipH="1">
            <a:off x="-2065000" y="3524145"/>
            <a:ext cx="4714886" cy="7143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165004" y="6575438"/>
            <a:ext cx="8501063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6200000" flipH="1">
            <a:off x="-2228152" y="3571509"/>
            <a:ext cx="4857750" cy="7143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14282" y="6700574"/>
            <a:ext cx="8429625" cy="317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14348" y="142852"/>
            <a:ext cx="8001000" cy="158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71472" y="214290"/>
            <a:ext cx="8215340" cy="2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2" name="Подзаголовок 2"/>
          <p:cNvSpPr txBox="1">
            <a:spLocks/>
          </p:cNvSpPr>
          <p:nvPr/>
        </p:nvSpPr>
        <p:spPr bwMode="auto">
          <a:xfrm>
            <a:off x="428626" y="1401824"/>
            <a:ext cx="8535862" cy="5027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dirty="0">
              <a:latin typeface="Georgia" panose="02040502050405020303" pitchFamily="18" charset="0"/>
            </a:endParaRPr>
          </a:p>
        </p:txBody>
      </p:sp>
      <p:sp>
        <p:nvSpPr>
          <p:cNvPr id="6154" name="TextBox 1"/>
          <p:cNvSpPr txBox="1">
            <a:spLocks noChangeArrowheads="1"/>
          </p:cNvSpPr>
          <p:nvPr/>
        </p:nvSpPr>
        <p:spPr bwMode="auto">
          <a:xfrm>
            <a:off x="-180528" y="1139995"/>
            <a:ext cx="80724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000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605840" y="630921"/>
            <a:ext cx="6059016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  <a:latin typeface="Georgia" pitchFamily="18" charset="0"/>
              </a:rPr>
              <a:t>Итоги реализации проекта</a:t>
            </a:r>
            <a:endParaRPr lang="ru-RU" sz="36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14347" y="2327680"/>
            <a:ext cx="7960507" cy="4525963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>
                <a:latin typeface="Georgia" panose="02040502050405020303" pitchFamily="18" charset="0"/>
              </a:rPr>
              <a:t>Проект реализовался в 29 учреждениях (15 сельских, 14 городских). </a:t>
            </a:r>
            <a:endParaRPr lang="ru-RU" sz="3600" dirty="0" smtClean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3600" dirty="0" smtClean="0">
                <a:latin typeface="Georgia" panose="02040502050405020303" pitchFamily="18" charset="0"/>
              </a:rPr>
              <a:t>Проведено </a:t>
            </a:r>
            <a:r>
              <a:rPr lang="ru-RU" sz="3600" dirty="0">
                <a:latin typeface="Georgia" panose="02040502050405020303" pitchFamily="18" charset="0"/>
              </a:rPr>
              <a:t>555 открытых уроков, которые посетили 1593 представителя (1353 родителя, </a:t>
            </a:r>
            <a:r>
              <a:rPr lang="ru-RU" sz="3600">
                <a:latin typeface="Georgia" panose="02040502050405020303" pitchFamily="18" charset="0"/>
              </a:rPr>
              <a:t>181 </a:t>
            </a:r>
            <a:r>
              <a:rPr lang="ru-RU" sz="3600" smtClean="0">
                <a:latin typeface="Georgia" panose="02040502050405020303" pitchFamily="18" charset="0"/>
              </a:rPr>
              <a:t>педагог).  </a:t>
            </a:r>
            <a:endParaRPr lang="ru-RU" sz="3600" dirty="0">
              <a:latin typeface="Georgia" panose="02040502050405020303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041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457" y="567997"/>
            <a:ext cx="1618104" cy="1440000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 rot="16200000" flipH="1">
            <a:off x="-2065000" y="3524145"/>
            <a:ext cx="4714886" cy="7143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165004" y="6575438"/>
            <a:ext cx="8501063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6200000" flipH="1">
            <a:off x="-2228152" y="3571509"/>
            <a:ext cx="4857750" cy="7143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14282" y="6700574"/>
            <a:ext cx="8429625" cy="317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14348" y="142852"/>
            <a:ext cx="8001000" cy="158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71472" y="214290"/>
            <a:ext cx="8215340" cy="2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2" name="Подзаголовок 2"/>
          <p:cNvSpPr txBox="1">
            <a:spLocks/>
          </p:cNvSpPr>
          <p:nvPr/>
        </p:nvSpPr>
        <p:spPr bwMode="auto">
          <a:xfrm>
            <a:off x="428626" y="1401824"/>
            <a:ext cx="8535862" cy="5027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dirty="0">
              <a:latin typeface="Georgia" panose="02040502050405020303" pitchFamily="18" charset="0"/>
            </a:endParaRPr>
          </a:p>
        </p:txBody>
      </p:sp>
      <p:sp>
        <p:nvSpPr>
          <p:cNvPr id="6154" name="TextBox 1"/>
          <p:cNvSpPr txBox="1">
            <a:spLocks noChangeArrowheads="1"/>
          </p:cNvSpPr>
          <p:nvPr/>
        </p:nvSpPr>
        <p:spPr bwMode="auto">
          <a:xfrm>
            <a:off x="-180528" y="1139995"/>
            <a:ext cx="80724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000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32401" y="282496"/>
            <a:ext cx="6059016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  <a:latin typeface="Georgia" pitchFamily="18" charset="0"/>
              </a:rPr>
              <a:t>Встреча гостей</a:t>
            </a:r>
            <a:endParaRPr lang="ru-RU" sz="3600" dirty="0"/>
          </a:p>
        </p:txBody>
      </p:sp>
      <p:pic>
        <p:nvPicPr>
          <p:cNvPr id="15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43" y="2040731"/>
            <a:ext cx="4493029" cy="31962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428" y="4384936"/>
            <a:ext cx="4175760" cy="24018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303" y="1418753"/>
            <a:ext cx="3223551" cy="266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9017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435" y="337859"/>
            <a:ext cx="1618104" cy="1440000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 rot="16200000" flipH="1">
            <a:off x="-2065000" y="3524145"/>
            <a:ext cx="4714886" cy="7143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165004" y="6575438"/>
            <a:ext cx="8501063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6200000" flipH="1">
            <a:off x="-2228152" y="3571509"/>
            <a:ext cx="4857750" cy="7143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14282" y="6700574"/>
            <a:ext cx="8429625" cy="317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14348" y="142852"/>
            <a:ext cx="8001000" cy="158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71472" y="214290"/>
            <a:ext cx="8215340" cy="2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2" name="Подзаголовок 2"/>
          <p:cNvSpPr txBox="1">
            <a:spLocks/>
          </p:cNvSpPr>
          <p:nvPr/>
        </p:nvSpPr>
        <p:spPr bwMode="auto">
          <a:xfrm>
            <a:off x="428626" y="1401824"/>
            <a:ext cx="8535862" cy="5027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dirty="0">
              <a:latin typeface="Georgia" panose="02040502050405020303" pitchFamily="18" charset="0"/>
            </a:endParaRPr>
          </a:p>
        </p:txBody>
      </p:sp>
      <p:sp>
        <p:nvSpPr>
          <p:cNvPr id="6154" name="TextBox 1"/>
          <p:cNvSpPr txBox="1">
            <a:spLocks noChangeArrowheads="1"/>
          </p:cNvSpPr>
          <p:nvPr/>
        </p:nvSpPr>
        <p:spPr bwMode="auto">
          <a:xfrm>
            <a:off x="-108520" y="1178352"/>
            <a:ext cx="80724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000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32401" y="282496"/>
            <a:ext cx="6059016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  <a:latin typeface="Georgia" pitchFamily="18" charset="0"/>
              </a:rPr>
              <a:t>Ветераны и  гости</a:t>
            </a:r>
            <a:endParaRPr lang="ru-RU" sz="3600" dirty="0"/>
          </a:p>
        </p:txBody>
      </p:sp>
      <p:pic>
        <p:nvPicPr>
          <p:cNvPr id="18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4" r="14557"/>
          <a:stretch/>
        </p:blipFill>
        <p:spPr>
          <a:xfrm>
            <a:off x="428626" y="2021775"/>
            <a:ext cx="3600400" cy="338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r="9424"/>
          <a:stretch/>
        </p:blipFill>
        <p:spPr>
          <a:xfrm>
            <a:off x="3644937" y="2940779"/>
            <a:ext cx="5040560" cy="33649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9088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558" y="1579652"/>
            <a:ext cx="1618104" cy="1440000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 rot="16200000" flipH="1">
            <a:off x="-2065000" y="3524145"/>
            <a:ext cx="4714886" cy="7143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165004" y="6575438"/>
            <a:ext cx="8501063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6200000" flipH="1">
            <a:off x="-2228152" y="3571509"/>
            <a:ext cx="4857750" cy="7143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14282" y="6700574"/>
            <a:ext cx="8429625" cy="317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14348" y="142852"/>
            <a:ext cx="8001000" cy="158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71472" y="214290"/>
            <a:ext cx="8215340" cy="2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2" name="Подзаголовок 2"/>
          <p:cNvSpPr txBox="1">
            <a:spLocks/>
          </p:cNvSpPr>
          <p:nvPr/>
        </p:nvSpPr>
        <p:spPr bwMode="auto">
          <a:xfrm>
            <a:off x="428626" y="1401824"/>
            <a:ext cx="8535862" cy="5027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dirty="0">
              <a:latin typeface="Georgia" panose="02040502050405020303" pitchFamily="18" charset="0"/>
            </a:endParaRPr>
          </a:p>
        </p:txBody>
      </p:sp>
      <p:sp>
        <p:nvSpPr>
          <p:cNvPr id="6154" name="TextBox 1"/>
          <p:cNvSpPr txBox="1">
            <a:spLocks noChangeArrowheads="1"/>
          </p:cNvSpPr>
          <p:nvPr/>
        </p:nvSpPr>
        <p:spPr bwMode="auto">
          <a:xfrm>
            <a:off x="-180528" y="1139995"/>
            <a:ext cx="80724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000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3608" y="282496"/>
            <a:ext cx="7547809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  <a:latin typeface="Georgia" pitchFamily="18" charset="0"/>
              </a:rPr>
              <a:t>Мероприятия</a:t>
            </a:r>
            <a:endParaRPr lang="ru-RU" sz="3600" dirty="0"/>
          </a:p>
        </p:txBody>
      </p:sp>
      <p:pic>
        <p:nvPicPr>
          <p:cNvPr id="15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90" r="9275" b="14953"/>
          <a:stretch/>
        </p:blipFill>
        <p:spPr>
          <a:xfrm>
            <a:off x="501931" y="1278276"/>
            <a:ext cx="5858199" cy="30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65170" y="3837396"/>
            <a:ext cx="5233937" cy="259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46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053" y="1401477"/>
            <a:ext cx="2022634" cy="1800000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 rot="16200000" flipH="1">
            <a:off x="-2065000" y="3524145"/>
            <a:ext cx="4714886" cy="7143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165004" y="6575438"/>
            <a:ext cx="8501063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6200000" flipH="1">
            <a:off x="-2228152" y="3571509"/>
            <a:ext cx="4857750" cy="7143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14282" y="6700574"/>
            <a:ext cx="8429625" cy="317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14348" y="142852"/>
            <a:ext cx="8001000" cy="158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71472" y="214290"/>
            <a:ext cx="8215340" cy="2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2" name="Подзаголовок 2"/>
          <p:cNvSpPr txBox="1">
            <a:spLocks/>
          </p:cNvSpPr>
          <p:nvPr/>
        </p:nvSpPr>
        <p:spPr bwMode="auto">
          <a:xfrm>
            <a:off x="-2844824" y="1473027"/>
            <a:ext cx="8535862" cy="5027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dirty="0">
              <a:latin typeface="Georgia" panose="02040502050405020303" pitchFamily="18" charset="0"/>
            </a:endParaRPr>
          </a:p>
        </p:txBody>
      </p:sp>
      <p:sp>
        <p:nvSpPr>
          <p:cNvPr id="6154" name="TextBox 1"/>
          <p:cNvSpPr txBox="1">
            <a:spLocks noChangeArrowheads="1"/>
          </p:cNvSpPr>
          <p:nvPr/>
        </p:nvSpPr>
        <p:spPr bwMode="auto">
          <a:xfrm>
            <a:off x="-161247" y="1100225"/>
            <a:ext cx="80724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000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59632" y="282496"/>
            <a:ext cx="7331785" cy="940075"/>
          </a:xfrm>
        </p:spPr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  <a:latin typeface="Georgia" pitchFamily="18" charset="0"/>
              </a:rPr>
              <a:t>Мероприятия</a:t>
            </a:r>
            <a:endParaRPr lang="ru-RU" sz="3600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12"/>
          <a:stretch/>
        </p:blipFill>
        <p:spPr>
          <a:xfrm>
            <a:off x="3843530" y="3647031"/>
            <a:ext cx="5095018" cy="28421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t="8092"/>
          <a:stretch/>
        </p:blipFill>
        <p:spPr>
          <a:xfrm>
            <a:off x="542908" y="1222571"/>
            <a:ext cx="4388957" cy="284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763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053" y="1401477"/>
            <a:ext cx="2022634" cy="1800000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 rot="16200000" flipH="1">
            <a:off x="-2065000" y="3524145"/>
            <a:ext cx="4714886" cy="7143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165004" y="6575438"/>
            <a:ext cx="8501063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6200000" flipH="1">
            <a:off x="-2228152" y="3571509"/>
            <a:ext cx="4857750" cy="7143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14282" y="6700574"/>
            <a:ext cx="8429625" cy="317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14348" y="142852"/>
            <a:ext cx="8001000" cy="158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71472" y="214290"/>
            <a:ext cx="8215340" cy="2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2" name="Подзаголовок 2"/>
          <p:cNvSpPr txBox="1">
            <a:spLocks/>
          </p:cNvSpPr>
          <p:nvPr/>
        </p:nvSpPr>
        <p:spPr bwMode="auto">
          <a:xfrm>
            <a:off x="-2844824" y="1473027"/>
            <a:ext cx="8535862" cy="5027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dirty="0">
              <a:latin typeface="Georgia" panose="02040502050405020303" pitchFamily="18" charset="0"/>
            </a:endParaRPr>
          </a:p>
        </p:txBody>
      </p:sp>
      <p:sp>
        <p:nvSpPr>
          <p:cNvPr id="6154" name="TextBox 1"/>
          <p:cNvSpPr txBox="1">
            <a:spLocks noChangeArrowheads="1"/>
          </p:cNvSpPr>
          <p:nvPr/>
        </p:nvSpPr>
        <p:spPr bwMode="auto">
          <a:xfrm>
            <a:off x="-161247" y="1100225"/>
            <a:ext cx="80724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000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59632" y="282497"/>
            <a:ext cx="7331785" cy="61764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  <a:latin typeface="Georgia" pitchFamily="18" charset="0"/>
              </a:rPr>
              <a:t>Мероприятия</a:t>
            </a:r>
            <a:endParaRPr lang="ru-RU" sz="3600" dirty="0"/>
          </a:p>
        </p:txBody>
      </p:sp>
      <p:pic>
        <p:nvPicPr>
          <p:cNvPr id="15" name="Объект 1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04"/>
          <a:stretch/>
        </p:blipFill>
        <p:spPr>
          <a:xfrm>
            <a:off x="559515" y="935361"/>
            <a:ext cx="5070510" cy="36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54"/>
          <a:stretch/>
        </p:blipFill>
        <p:spPr>
          <a:xfrm>
            <a:off x="3689563" y="3254140"/>
            <a:ext cx="5311334" cy="32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66695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Блок-схема: процесс 7"/>
          <p:cNvSpPr/>
          <p:nvPr/>
        </p:nvSpPr>
        <p:spPr>
          <a:xfrm>
            <a:off x="0" y="6699250"/>
            <a:ext cx="9144000" cy="179388"/>
          </a:xfrm>
          <a:prstGeom prst="flowChartProcess">
            <a:avLst/>
          </a:prstGeom>
          <a:gradFill flip="none" rotWithShape="1">
            <a:gsLst>
              <a:gs pos="0">
                <a:srgbClr val="0C549E">
                  <a:shade val="30000"/>
                  <a:satMod val="115000"/>
                </a:srgbClr>
              </a:gs>
              <a:gs pos="50000">
                <a:srgbClr val="0C549E">
                  <a:shade val="67500"/>
                  <a:satMod val="115000"/>
                </a:srgbClr>
              </a:gs>
              <a:gs pos="100000">
                <a:srgbClr val="0C549E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785786" y="4214818"/>
            <a:ext cx="7570780" cy="830997"/>
          </a:xfrm>
          <a:prstGeom prst="rect">
            <a:avLst/>
          </a:prstGeom>
          <a:solidFill>
            <a:srgbClr val="0C54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buNone/>
            </a:pP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Муниципальное казённое учреждение </a:t>
            </a:r>
          </a:p>
          <a:p>
            <a:pPr algn="ctr" eaLnBrk="1" hangingPunct="1">
              <a:spcBef>
                <a:spcPts val="0"/>
              </a:spcBef>
              <a:buNone/>
            </a:pP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«Организационно-методический центр» г. Балаково</a:t>
            </a:r>
            <a:endParaRPr lang="ru-RU" alt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Методист\Desktop\704f8d4b3ea403c8e7993ae44be458e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" y="0"/>
            <a:ext cx="9172734" cy="381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1"/>
          <p:cNvPicPr>
            <a:picLocks noChangeAspect="1"/>
          </p:cNvPicPr>
          <p:nvPr/>
        </p:nvPicPr>
        <p:blipFill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5214950"/>
            <a:ext cx="1116001" cy="11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728845" y="5090710"/>
            <a:ext cx="28575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413 849, г. Балаково,</a:t>
            </a:r>
          </a:p>
          <a:p>
            <a:pPr algn="ctr" eaLnBrk="1" hangingPunct="1"/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ул. Факел Социализма, 9 Б </a:t>
            </a:r>
          </a:p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E-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u="sng" dirty="0">
                <a:hlinkClick r:id="rId5"/>
              </a:rPr>
              <a:t>https://umcbalakovo.nubex.ru/6188/archive/</a:t>
            </a:r>
            <a:r>
              <a:rPr lang="ru-RU" dirty="0"/>
              <a:t>    </a:t>
            </a:r>
          </a:p>
        </p:txBody>
      </p:sp>
      <p:pic>
        <p:nvPicPr>
          <p:cNvPr id="12" name="Рисунок 3"/>
          <p:cNvPicPr>
            <a:picLocks noChangeAspect="1"/>
          </p:cNvPicPr>
          <p:nvPr/>
        </p:nvPicPr>
        <p:blipFill>
          <a:blip r:embed="rId6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7752" y="5286388"/>
            <a:ext cx="11128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5857884" y="5429264"/>
            <a:ext cx="27527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/>
            <a:r>
              <a:rPr lang="ru-RU" alt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Тел. (845-3) 44-03-80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 rot="16200000" flipH="1">
            <a:off x="-2065000" y="3524145"/>
            <a:ext cx="4714886" cy="7143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142844" y="6429396"/>
            <a:ext cx="8501063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6200000" flipH="1">
            <a:off x="-2228152" y="3571509"/>
            <a:ext cx="4857750" cy="7143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14282" y="6572272"/>
            <a:ext cx="8429625" cy="317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14348" y="142852"/>
            <a:ext cx="8001000" cy="158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71472" y="214290"/>
            <a:ext cx="8215340" cy="2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2" name="Подзаголовок 2"/>
          <p:cNvSpPr txBox="1">
            <a:spLocks/>
          </p:cNvSpPr>
          <p:nvPr/>
        </p:nvSpPr>
        <p:spPr bwMode="auto">
          <a:xfrm>
            <a:off x="735409" y="1968815"/>
            <a:ext cx="8143903" cy="4398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Georgia" panose="02040502050405020303" pitchFamily="18" charset="0"/>
              </a:rPr>
              <a:t>формирование </a:t>
            </a:r>
            <a:r>
              <a:rPr lang="ru-RU" sz="3200" dirty="0">
                <a:latin typeface="Georgia" panose="02040502050405020303" pitchFamily="18" charset="0"/>
              </a:rPr>
              <a:t>у обучающихся и родителей, общественности </a:t>
            </a:r>
            <a:r>
              <a:rPr lang="ru-RU" sz="3200" dirty="0" err="1">
                <a:latin typeface="Georgia" panose="02040502050405020303" pitchFamily="18" charset="0"/>
              </a:rPr>
              <a:t>Балаковского</a:t>
            </a:r>
            <a:r>
              <a:rPr lang="ru-RU" sz="3200" dirty="0">
                <a:latin typeface="Georgia" panose="02040502050405020303" pitchFamily="18" charset="0"/>
              </a:rPr>
              <a:t> муниципального района необходимых знаний об учебно-воспитательной деятельности образовательной организации, </a:t>
            </a:r>
            <a:endParaRPr lang="ru-RU" sz="3200" dirty="0" smtClean="0">
              <a:latin typeface="Georgia" panose="02040502050405020303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Georgia" panose="02040502050405020303" pitchFamily="18" charset="0"/>
              </a:rPr>
              <a:t>формирование позитивного имиджа </a:t>
            </a:r>
            <a:r>
              <a:rPr lang="ru-RU" sz="3200" dirty="0">
                <a:latin typeface="Georgia" panose="02040502050405020303" pitchFamily="18" charset="0"/>
              </a:rPr>
              <a:t>образовательной </a:t>
            </a:r>
            <a:r>
              <a:rPr lang="ru-RU" sz="3200" dirty="0" smtClean="0">
                <a:latin typeface="Georgia" panose="02040502050405020303" pitchFamily="18" charset="0"/>
              </a:rPr>
              <a:t>организации.</a:t>
            </a:r>
            <a:endParaRPr lang="ru-RU" sz="3200" dirty="0">
              <a:latin typeface="Georgia" panose="02040502050405020303" pitchFamily="18" charset="0"/>
            </a:endParaRPr>
          </a:p>
        </p:txBody>
      </p:sp>
      <p:sp>
        <p:nvSpPr>
          <p:cNvPr id="6154" name="TextBox 1"/>
          <p:cNvSpPr txBox="1">
            <a:spLocks noChangeArrowheads="1"/>
          </p:cNvSpPr>
          <p:nvPr/>
        </p:nvSpPr>
        <p:spPr bwMode="auto">
          <a:xfrm>
            <a:off x="428625" y="642938"/>
            <a:ext cx="80724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000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2031901" y="510898"/>
            <a:ext cx="6833319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  <a:latin typeface="Georgia" pitchFamily="18" charset="0"/>
              </a:rPr>
              <a:t>Цель проекта:</a:t>
            </a:r>
            <a:endParaRPr lang="ru-RU" sz="32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525" y="355599"/>
            <a:ext cx="1779914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83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 rot="16200000" flipH="1">
            <a:off x="-2065000" y="3524145"/>
            <a:ext cx="4714886" cy="7143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142844" y="6429396"/>
            <a:ext cx="8501063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6200000" flipH="1">
            <a:off x="-2228152" y="3571509"/>
            <a:ext cx="4857750" cy="7143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14282" y="6572272"/>
            <a:ext cx="8429625" cy="317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14348" y="142852"/>
            <a:ext cx="8001000" cy="158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71472" y="214290"/>
            <a:ext cx="8215340" cy="2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2" name="Подзаголовок 2"/>
          <p:cNvSpPr txBox="1">
            <a:spLocks/>
          </p:cNvSpPr>
          <p:nvPr/>
        </p:nvSpPr>
        <p:spPr bwMode="auto">
          <a:xfrm>
            <a:off x="678237" y="1824365"/>
            <a:ext cx="8436595" cy="4398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/>
          <a:lstStyle/>
          <a:p>
            <a:r>
              <a:rPr lang="ru-RU" sz="3200" dirty="0">
                <a:latin typeface="Georgia" panose="02040502050405020303" pitchFamily="18" charset="0"/>
              </a:rPr>
              <a:t>обеспечение эффективного взаимодействия, укрепление партнерских отношений между образовательной организацией, родителями обучающихся и самими обучающимися общеобразовательных организаций в целях оптимизации воспитания и развития детей в условиях образовательных организаций и семьи.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dirty="0">
              <a:latin typeface="Georgia" panose="02040502050405020303" pitchFamily="18" charset="0"/>
            </a:endParaRPr>
          </a:p>
        </p:txBody>
      </p:sp>
      <p:sp>
        <p:nvSpPr>
          <p:cNvPr id="6154" name="TextBox 1"/>
          <p:cNvSpPr txBox="1">
            <a:spLocks noChangeArrowheads="1"/>
          </p:cNvSpPr>
          <p:nvPr/>
        </p:nvSpPr>
        <p:spPr bwMode="auto">
          <a:xfrm>
            <a:off x="428625" y="642938"/>
            <a:ext cx="80724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000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2031901" y="510898"/>
            <a:ext cx="6833319" cy="1143000"/>
          </a:xfrm>
        </p:spPr>
        <p:txBody>
          <a:bodyPr/>
          <a:lstStyle/>
          <a:p>
            <a:r>
              <a:rPr lang="ru-RU" sz="3200" b="1" dirty="0">
                <a:solidFill>
                  <a:srgbClr val="C00000"/>
                </a:solidFill>
                <a:latin typeface="Georgia" pitchFamily="18" charset="0"/>
              </a:rPr>
              <a:t>Задачи</a:t>
            </a:r>
            <a:r>
              <a:rPr lang="ru-RU" sz="3200" b="1" dirty="0" smtClean="0">
                <a:solidFill>
                  <a:srgbClr val="C00000"/>
                </a:solidFill>
                <a:latin typeface="Georgia" pitchFamily="18" charset="0"/>
              </a:rPr>
              <a:t> проекта:</a:t>
            </a:r>
            <a:endParaRPr lang="ru-RU" sz="32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525" y="355599"/>
            <a:ext cx="1779914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0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 rot="16200000" flipH="1">
            <a:off x="-2065000" y="3524145"/>
            <a:ext cx="4714886" cy="7143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142844" y="6429396"/>
            <a:ext cx="8501063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6200000" flipH="1">
            <a:off x="-2228152" y="3571509"/>
            <a:ext cx="4857750" cy="7143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14282" y="6572272"/>
            <a:ext cx="8429625" cy="317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14348" y="142852"/>
            <a:ext cx="8001000" cy="158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71472" y="214290"/>
            <a:ext cx="8215340" cy="2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2" name="Подзаголовок 2"/>
          <p:cNvSpPr txBox="1">
            <a:spLocks/>
          </p:cNvSpPr>
          <p:nvPr/>
        </p:nvSpPr>
        <p:spPr bwMode="auto">
          <a:xfrm>
            <a:off x="428626" y="1401824"/>
            <a:ext cx="8535862" cy="5027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Georgia" pitchFamily="18" charset="0"/>
                <a:ea typeface="+mj-ea"/>
                <a:cs typeface="+mj-cs"/>
              </a:rPr>
              <a:t>Мероприятия: </a:t>
            </a:r>
            <a:endParaRPr lang="ru-RU" sz="3200" b="1" dirty="0">
              <a:solidFill>
                <a:srgbClr val="C00000"/>
              </a:solidFill>
              <a:latin typeface="Georgia" pitchFamily="18" charset="0"/>
              <a:ea typeface="+mj-ea"/>
              <a:cs typeface="+mj-cs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latin typeface="Georgia" panose="02040502050405020303" pitchFamily="18" charset="0"/>
              </a:rPr>
              <a:t>Сбор предварительных заявок от общеобразовательных организаций. 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Georgia" panose="02040502050405020303" pitchFamily="18" charset="0"/>
              </a:rPr>
              <a:t>Составление сводного графика </a:t>
            </a:r>
            <a:r>
              <a:rPr lang="ru-RU" sz="3200" dirty="0">
                <a:latin typeface="Georgia" panose="02040502050405020303" pitchFamily="18" charset="0"/>
              </a:rPr>
              <a:t>проведения мероприятий в муниципалитете.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Georgia" panose="02040502050405020303" pitchFamily="18" charset="0"/>
              </a:rPr>
              <a:t>Размещение информации на </a:t>
            </a:r>
            <a:r>
              <a:rPr lang="ru-RU" sz="3200" dirty="0">
                <a:latin typeface="Georgia" panose="02040502050405020303" pitchFamily="18" charset="0"/>
              </a:rPr>
              <a:t>сайтах КО, МКУ ОМЦ, Администрации БМР. </a:t>
            </a:r>
            <a:endParaRPr lang="ru-RU" sz="3200" dirty="0" smtClean="0">
              <a:latin typeface="Georgia" panose="020405020504050203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Georgia" panose="02040502050405020303" pitchFamily="18" charset="0"/>
              </a:rPr>
              <a:t>Проведение Часа </a:t>
            </a:r>
            <a:r>
              <a:rPr lang="ru-RU" sz="3200" dirty="0">
                <a:latin typeface="Georgia" panose="02040502050405020303" pitchFamily="18" charset="0"/>
              </a:rPr>
              <a:t>открытого </a:t>
            </a:r>
            <a:r>
              <a:rPr lang="ru-RU" sz="3200" dirty="0" smtClean="0">
                <a:latin typeface="Georgia" panose="02040502050405020303" pitchFamily="18" charset="0"/>
              </a:rPr>
              <a:t>урока.</a:t>
            </a:r>
            <a:endParaRPr lang="ru-RU" sz="3200" dirty="0">
              <a:latin typeface="Georgia" panose="020405020504050203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Georgia" panose="02040502050405020303" pitchFamily="18" charset="0"/>
              </a:rPr>
              <a:t>Подведение итогов.</a:t>
            </a:r>
            <a:endParaRPr lang="ru-RU" sz="3200" dirty="0">
              <a:latin typeface="Georgia" panose="020405020504050203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dirty="0">
              <a:latin typeface="Georgia" panose="02040502050405020303" pitchFamily="18" charset="0"/>
            </a:endParaRPr>
          </a:p>
        </p:txBody>
      </p:sp>
      <p:sp>
        <p:nvSpPr>
          <p:cNvPr id="6154" name="TextBox 1"/>
          <p:cNvSpPr txBox="1">
            <a:spLocks noChangeArrowheads="1"/>
          </p:cNvSpPr>
          <p:nvPr/>
        </p:nvSpPr>
        <p:spPr bwMode="auto">
          <a:xfrm>
            <a:off x="428625" y="642938"/>
            <a:ext cx="80724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000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2131169" y="284162"/>
            <a:ext cx="6833319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  <a:latin typeface="Georgia" pitchFamily="18" charset="0"/>
              </a:rPr>
              <a:t>Сроки проведения проекта:</a:t>
            </a:r>
            <a:br>
              <a:rPr lang="ru-RU" sz="3200" b="1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3200" dirty="0">
                <a:latin typeface="Georgia" panose="02040502050405020303" pitchFamily="18" charset="0"/>
              </a:rPr>
              <a:t>о</a:t>
            </a:r>
            <a:r>
              <a:rPr lang="ru-RU" sz="3200" dirty="0" smtClean="0">
                <a:latin typeface="Georgia" panose="02040502050405020303" pitchFamily="18" charset="0"/>
              </a:rPr>
              <a:t>ктябрь  </a:t>
            </a:r>
            <a:r>
              <a:rPr lang="ru-RU" sz="3200" dirty="0">
                <a:latin typeface="Georgia" panose="02040502050405020303" pitchFamily="18" charset="0"/>
              </a:rPr>
              <a:t>– апрель </a:t>
            </a:r>
            <a:r>
              <a:rPr lang="ru-RU" sz="3200" dirty="0" smtClean="0">
                <a:latin typeface="Georgia" panose="02040502050405020303" pitchFamily="18" charset="0"/>
              </a:rPr>
              <a:t>учебного года</a:t>
            </a:r>
            <a:endParaRPr lang="ru-RU" sz="32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14" y="322467"/>
            <a:ext cx="1779914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79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 rot="16200000" flipH="1">
            <a:off x="-2065000" y="3524145"/>
            <a:ext cx="4714886" cy="7143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142844" y="6429396"/>
            <a:ext cx="8501063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6200000" flipH="1">
            <a:off x="-2228152" y="3571509"/>
            <a:ext cx="4857750" cy="7143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14282" y="6572272"/>
            <a:ext cx="8429625" cy="317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14348" y="142852"/>
            <a:ext cx="8001000" cy="158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71472" y="214290"/>
            <a:ext cx="8215340" cy="2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2" name="Подзаголовок 2"/>
          <p:cNvSpPr txBox="1">
            <a:spLocks/>
          </p:cNvSpPr>
          <p:nvPr/>
        </p:nvSpPr>
        <p:spPr bwMode="auto">
          <a:xfrm>
            <a:off x="428626" y="1401824"/>
            <a:ext cx="8535862" cy="5027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dirty="0">
              <a:latin typeface="Georgia" panose="02040502050405020303" pitchFamily="18" charset="0"/>
            </a:endParaRPr>
          </a:p>
        </p:txBody>
      </p:sp>
      <p:sp>
        <p:nvSpPr>
          <p:cNvPr id="6154" name="TextBox 1"/>
          <p:cNvSpPr txBox="1">
            <a:spLocks noChangeArrowheads="1"/>
          </p:cNvSpPr>
          <p:nvPr/>
        </p:nvSpPr>
        <p:spPr bwMode="auto">
          <a:xfrm>
            <a:off x="31913" y="759511"/>
            <a:ext cx="80724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000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Georgia" pitchFamily="18" charset="0"/>
              </a:rPr>
              <a:t>П</a:t>
            </a:r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риглашение на сайте МКУ ОМЦ</a:t>
            </a:r>
            <a:endParaRPr lang="ru-RU" dirty="0"/>
          </a:p>
        </p:txBody>
      </p:sp>
      <p:pic>
        <p:nvPicPr>
          <p:cNvPr id="15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74" y="1600200"/>
            <a:ext cx="7754851" cy="4525963"/>
          </a:xfrm>
        </p:spPr>
      </p:pic>
    </p:spTree>
    <p:extLst>
      <p:ext uri="{BB962C8B-B14F-4D97-AF65-F5344CB8AC3E}">
        <p14:creationId xmlns:p14="http://schemas.microsoft.com/office/powerpoint/2010/main" val="339387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965" y="204330"/>
            <a:ext cx="1294480" cy="1152000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 rot="16200000" flipH="1">
            <a:off x="-2065000" y="3524145"/>
            <a:ext cx="4714886" cy="7143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165004" y="6575438"/>
            <a:ext cx="8501063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6200000" flipH="1">
            <a:off x="-2228152" y="3571509"/>
            <a:ext cx="4857750" cy="7143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14282" y="6700574"/>
            <a:ext cx="8429625" cy="317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14348" y="142852"/>
            <a:ext cx="8001000" cy="158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71472" y="214290"/>
            <a:ext cx="8215340" cy="2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2" name="Подзаголовок 2"/>
          <p:cNvSpPr txBox="1">
            <a:spLocks/>
          </p:cNvSpPr>
          <p:nvPr/>
        </p:nvSpPr>
        <p:spPr bwMode="auto">
          <a:xfrm>
            <a:off x="428626" y="1401824"/>
            <a:ext cx="8535862" cy="5027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dirty="0">
              <a:latin typeface="Georgia" panose="02040502050405020303" pitchFamily="18" charset="0"/>
            </a:endParaRPr>
          </a:p>
        </p:txBody>
      </p:sp>
      <p:sp>
        <p:nvSpPr>
          <p:cNvPr id="6154" name="TextBox 1"/>
          <p:cNvSpPr txBox="1">
            <a:spLocks noChangeArrowheads="1"/>
          </p:cNvSpPr>
          <p:nvPr/>
        </p:nvSpPr>
        <p:spPr bwMode="auto">
          <a:xfrm>
            <a:off x="31913" y="759511"/>
            <a:ext cx="80724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000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24741" y="185803"/>
            <a:ext cx="6059016" cy="1143000"/>
          </a:xfrm>
        </p:spPr>
        <p:txBody>
          <a:bodyPr/>
          <a:lstStyle/>
          <a:p>
            <a:r>
              <a:rPr lang="ru-RU" sz="3200" b="1" dirty="0">
                <a:solidFill>
                  <a:srgbClr val="C00000"/>
                </a:solidFill>
                <a:latin typeface="Georgia" pitchFamily="18" charset="0"/>
              </a:rPr>
              <a:t>Основные </a:t>
            </a:r>
            <a:r>
              <a:rPr lang="ru-RU" sz="3200" b="1" dirty="0" smtClean="0">
                <a:solidFill>
                  <a:srgbClr val="C00000"/>
                </a:solidFill>
                <a:latin typeface="Georgia" pitchFamily="18" charset="0"/>
              </a:rPr>
              <a:t>мероприятия</a:t>
            </a:r>
            <a:endParaRPr lang="ru-RU" sz="32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71472" y="1333283"/>
            <a:ext cx="8229600" cy="4525963"/>
          </a:xfrm>
        </p:spPr>
        <p:txBody>
          <a:bodyPr/>
          <a:lstStyle/>
          <a:p>
            <a:r>
              <a:rPr lang="ru-RU" sz="1800" dirty="0">
                <a:latin typeface="Georgia" panose="02040502050405020303" pitchFamily="18" charset="0"/>
              </a:rPr>
              <a:t>уроки по </a:t>
            </a:r>
            <a:r>
              <a:rPr lang="ru-RU" sz="1800" dirty="0" smtClean="0">
                <a:latin typeface="Georgia" panose="02040502050405020303" pitchFamily="18" charset="0"/>
              </a:rPr>
              <a:t>всем предметам </a:t>
            </a:r>
            <a:r>
              <a:rPr lang="ru-RU" sz="1800" dirty="0">
                <a:latin typeface="Georgia" panose="02040502050405020303" pitchFamily="18" charset="0"/>
              </a:rPr>
              <a:t>и ответы педагога на вопросы присутствующих. Темы уроков определяются локальным актом образовательной организации (в соответствии с календарно-тематическим планированием в рабочих программах по соответствующим предметам и с учетом их фактического выполнения в соответствующих классах);</a:t>
            </a:r>
          </a:p>
          <a:p>
            <a:r>
              <a:rPr lang="ru-RU" sz="1800" dirty="0" smtClean="0">
                <a:latin typeface="Georgia" panose="02040502050405020303" pitchFamily="18" charset="0"/>
              </a:rPr>
              <a:t>мультимедийная </a:t>
            </a:r>
            <a:r>
              <a:rPr lang="ru-RU" sz="1800" dirty="0">
                <a:latin typeface="Georgia" panose="02040502050405020303" pitchFamily="18" charset="0"/>
              </a:rPr>
              <a:t>презентация о деятельности организации;</a:t>
            </a:r>
          </a:p>
          <a:p>
            <a:r>
              <a:rPr lang="ru-RU" sz="1800" dirty="0" smtClean="0">
                <a:latin typeface="Georgia" panose="02040502050405020303" pitchFamily="18" charset="0"/>
              </a:rPr>
              <a:t>демонстрация </a:t>
            </a:r>
            <a:r>
              <a:rPr lang="ru-RU" sz="1800" dirty="0">
                <a:latin typeface="Georgia" panose="02040502050405020303" pitchFamily="18" charset="0"/>
              </a:rPr>
              <a:t>официального сайта образовательной организации;</a:t>
            </a:r>
          </a:p>
          <a:p>
            <a:r>
              <a:rPr lang="ru-RU" sz="1800" dirty="0" smtClean="0">
                <a:latin typeface="Georgia" panose="02040502050405020303" pitchFamily="18" charset="0"/>
              </a:rPr>
              <a:t>знакомство </a:t>
            </a:r>
            <a:r>
              <a:rPr lang="ru-RU" sz="1800" dirty="0">
                <a:latin typeface="Georgia" panose="02040502050405020303" pitchFamily="18" charset="0"/>
              </a:rPr>
              <a:t>с работой образовательной организации (видеофильм, видеоролик);</a:t>
            </a:r>
          </a:p>
          <a:p>
            <a:r>
              <a:rPr lang="ru-RU" sz="1800" dirty="0" smtClean="0">
                <a:latin typeface="Georgia" panose="02040502050405020303" pitchFamily="18" charset="0"/>
              </a:rPr>
              <a:t>встреча </a:t>
            </a:r>
            <a:r>
              <a:rPr lang="ru-RU" sz="1800" dirty="0">
                <a:latin typeface="Georgia" panose="02040502050405020303" pitchFamily="18" charset="0"/>
              </a:rPr>
              <a:t>с руководителем образовательной организации;</a:t>
            </a:r>
          </a:p>
          <a:p>
            <a:r>
              <a:rPr lang="ru-RU" sz="1800" dirty="0" smtClean="0">
                <a:latin typeface="Georgia" panose="02040502050405020303" pitchFamily="18" charset="0"/>
              </a:rPr>
              <a:t>встреча </a:t>
            </a:r>
            <a:r>
              <a:rPr lang="ru-RU" sz="1800" dirty="0">
                <a:latin typeface="Georgia" panose="02040502050405020303" pitchFamily="18" charset="0"/>
              </a:rPr>
              <a:t>с педагогами образовательной организации;</a:t>
            </a:r>
          </a:p>
          <a:p>
            <a:r>
              <a:rPr lang="ru-RU" sz="1800" dirty="0">
                <a:latin typeface="Georgia" panose="02040502050405020303" pitchFamily="18" charset="0"/>
              </a:rPr>
              <a:t> </a:t>
            </a:r>
            <a:r>
              <a:rPr lang="ru-RU" sz="1800" dirty="0" smtClean="0">
                <a:latin typeface="Georgia" panose="02040502050405020303" pitchFamily="18" charset="0"/>
              </a:rPr>
              <a:t>ознакомление </a:t>
            </a:r>
            <a:r>
              <a:rPr lang="ru-RU" sz="1800" dirty="0">
                <a:latin typeface="Georgia" panose="02040502050405020303" pitchFamily="18" charset="0"/>
              </a:rPr>
              <a:t>с выставкой научно-технического творчества обучающихся образовательной организации;</a:t>
            </a:r>
          </a:p>
          <a:p>
            <a:r>
              <a:rPr lang="ru-RU" sz="1800" dirty="0">
                <a:latin typeface="Georgia" panose="02040502050405020303" pitchFamily="18" charset="0"/>
              </a:rPr>
              <a:t>анкетирование участников мероприятия «Час открытого урока» по форме согласно; </a:t>
            </a:r>
          </a:p>
          <a:p>
            <a:r>
              <a:rPr lang="ru-RU" sz="1800" dirty="0">
                <a:latin typeface="Georgia" panose="02040502050405020303" pitchFamily="18" charset="0"/>
              </a:rPr>
              <a:t>подведение итогов.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509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457" y="567997"/>
            <a:ext cx="1618104" cy="1440000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 rot="16200000" flipH="1">
            <a:off x="-2065000" y="3524145"/>
            <a:ext cx="4714886" cy="7143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165004" y="6575438"/>
            <a:ext cx="8501063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6200000" flipH="1">
            <a:off x="-2228152" y="3571509"/>
            <a:ext cx="4857750" cy="7143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14282" y="6700574"/>
            <a:ext cx="8429625" cy="317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14348" y="142852"/>
            <a:ext cx="8001000" cy="158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71472" y="214290"/>
            <a:ext cx="8215340" cy="2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2" name="Подзаголовок 2"/>
          <p:cNvSpPr txBox="1">
            <a:spLocks/>
          </p:cNvSpPr>
          <p:nvPr/>
        </p:nvSpPr>
        <p:spPr bwMode="auto">
          <a:xfrm>
            <a:off x="428626" y="1401824"/>
            <a:ext cx="8535862" cy="5027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dirty="0">
              <a:latin typeface="Georgia" panose="02040502050405020303" pitchFamily="18" charset="0"/>
            </a:endParaRPr>
          </a:p>
        </p:txBody>
      </p:sp>
      <p:sp>
        <p:nvSpPr>
          <p:cNvPr id="6154" name="TextBox 1"/>
          <p:cNvSpPr txBox="1">
            <a:spLocks noChangeArrowheads="1"/>
          </p:cNvSpPr>
          <p:nvPr/>
        </p:nvSpPr>
        <p:spPr bwMode="auto">
          <a:xfrm>
            <a:off x="-180528" y="1139995"/>
            <a:ext cx="80724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000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605840" y="630921"/>
            <a:ext cx="6059016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  <a:latin typeface="Georgia" pitchFamily="18" charset="0"/>
              </a:rPr>
              <a:t>Итоги проведения мероприятия на сайте МКУ ОМЦ</a:t>
            </a:r>
            <a:endParaRPr lang="ru-RU" sz="3200" dirty="0"/>
          </a:p>
        </p:txBody>
      </p:sp>
      <p:pic>
        <p:nvPicPr>
          <p:cNvPr id="15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12" y="2317551"/>
            <a:ext cx="8737218" cy="38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09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457" y="567997"/>
            <a:ext cx="1618104" cy="1440000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 rot="16200000" flipH="1">
            <a:off x="-2065000" y="3524145"/>
            <a:ext cx="4714886" cy="7143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165004" y="6575438"/>
            <a:ext cx="8501063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6200000" flipH="1">
            <a:off x="-2228152" y="3571509"/>
            <a:ext cx="4857750" cy="7143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14282" y="6700574"/>
            <a:ext cx="8429625" cy="317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14348" y="142852"/>
            <a:ext cx="8001000" cy="158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71472" y="214290"/>
            <a:ext cx="8215340" cy="2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2" name="Подзаголовок 2"/>
          <p:cNvSpPr txBox="1">
            <a:spLocks/>
          </p:cNvSpPr>
          <p:nvPr/>
        </p:nvSpPr>
        <p:spPr bwMode="auto">
          <a:xfrm>
            <a:off x="428626" y="1401824"/>
            <a:ext cx="8535862" cy="5027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dirty="0">
              <a:latin typeface="Georgia" panose="02040502050405020303" pitchFamily="18" charset="0"/>
            </a:endParaRPr>
          </a:p>
        </p:txBody>
      </p:sp>
      <p:sp>
        <p:nvSpPr>
          <p:cNvPr id="6154" name="TextBox 1"/>
          <p:cNvSpPr txBox="1">
            <a:spLocks noChangeArrowheads="1"/>
          </p:cNvSpPr>
          <p:nvPr/>
        </p:nvSpPr>
        <p:spPr bwMode="auto">
          <a:xfrm>
            <a:off x="-180528" y="1139995"/>
            <a:ext cx="80724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000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605840" y="630921"/>
            <a:ext cx="6059016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  <a:latin typeface="Georgia" pitchFamily="18" charset="0"/>
              </a:rPr>
              <a:t>Итоги проведения мероприятия на сайте Комитета образования</a:t>
            </a:r>
            <a:endParaRPr lang="ru-RU" sz="3200" dirty="0"/>
          </a:p>
        </p:txBody>
      </p:sp>
      <p:pic>
        <p:nvPicPr>
          <p:cNvPr id="16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8" y="2516019"/>
            <a:ext cx="8686776" cy="2844000"/>
          </a:xfrm>
        </p:spPr>
      </p:pic>
    </p:spTree>
    <p:extLst>
      <p:ext uri="{BB962C8B-B14F-4D97-AF65-F5344CB8AC3E}">
        <p14:creationId xmlns:p14="http://schemas.microsoft.com/office/powerpoint/2010/main" val="143171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/>
          <a:lstStyle/>
          <a:p>
            <a:r>
              <a:rPr lang="ru-RU" sz="3200" b="1" dirty="0">
                <a:solidFill>
                  <a:srgbClr val="C00000"/>
                </a:solidFill>
              </a:rPr>
              <a:t>Отзыв</a:t>
            </a: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b="1" dirty="0">
                <a:solidFill>
                  <a:srgbClr val="C00000"/>
                </a:solidFill>
              </a:rPr>
              <a:t>о мероприятии «Час открытого урока» в образовательной организации</a:t>
            </a: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  <a:latin typeface="Georgia" pitchFamily="18" charset="0"/>
              </a:rPr>
              <a:t> 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dirty="0"/>
              <a:t> </a:t>
            </a:r>
          </a:p>
          <a:p>
            <a:pPr marL="0" indent="0">
              <a:buNone/>
            </a:pPr>
            <a:r>
              <a:rPr lang="ru-RU" sz="2000" dirty="0"/>
              <a:t>1. Фамилия, имя, отчество____________________________________ </a:t>
            </a:r>
          </a:p>
          <a:p>
            <a:pPr marL="0" indent="0">
              <a:buNone/>
            </a:pPr>
            <a:r>
              <a:rPr lang="ru-RU" sz="2000" dirty="0"/>
              <a:t>2. Телефон сот._____________________________________________</a:t>
            </a:r>
          </a:p>
          <a:p>
            <a:pPr marL="0" indent="0">
              <a:buNone/>
            </a:pPr>
            <a:r>
              <a:rPr lang="ru-RU" sz="2000" dirty="0"/>
              <a:t>3. Какое увиденное мероприятие сегодня Вам понравилось больше всего и почему?  </a:t>
            </a:r>
          </a:p>
          <a:p>
            <a:pPr marL="0" indent="0">
              <a:buNone/>
            </a:pPr>
            <a:r>
              <a:rPr lang="ru-RU" sz="2000" dirty="0"/>
              <a:t>_______________________________________________________________</a:t>
            </a:r>
          </a:p>
          <a:p>
            <a:pPr marL="0" indent="0">
              <a:buNone/>
            </a:pPr>
            <a:r>
              <a:rPr lang="ru-RU" sz="2000" dirty="0"/>
              <a:t> </a:t>
            </a:r>
          </a:p>
          <a:p>
            <a:pPr marL="0" indent="0">
              <a:buNone/>
            </a:pPr>
            <a:r>
              <a:rPr lang="ru-RU" sz="2000" dirty="0"/>
              <a:t>4. Ваши советы и пожелания образовательной организации? </a:t>
            </a:r>
          </a:p>
          <a:p>
            <a:pPr marL="0" indent="0">
              <a:buNone/>
            </a:pPr>
            <a:r>
              <a:rPr lang="ru-RU" sz="2000" dirty="0"/>
              <a:t> </a:t>
            </a:r>
          </a:p>
          <a:p>
            <a:pPr marL="0" indent="0">
              <a:buNone/>
            </a:pPr>
            <a:r>
              <a:rPr lang="ru-RU" sz="2000" dirty="0"/>
              <a:t> </a:t>
            </a:r>
          </a:p>
          <a:p>
            <a:pPr marL="0" indent="0">
              <a:buNone/>
            </a:pPr>
            <a:r>
              <a:rPr lang="ru-RU" sz="2000" dirty="0"/>
              <a:t>Дата заполнения отзыва:                 «____»_______________20__г.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55507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4629d1acff76b6dbbddfc74ca371a17fef35e076"/>
  <p:tag name="ISPRING_RESOURCE_PATHS_HASH_2" val="8ca9bfabd1bcc1926551fb1ff1cadcd62feb1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7526</TotalTime>
  <Words>399</Words>
  <Application>Microsoft Office PowerPoint</Application>
  <PresentationFormat>Экран (4:3)</PresentationFormat>
  <Paragraphs>54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Georgia</vt:lpstr>
      <vt:lpstr>Times New Roman</vt:lpstr>
      <vt:lpstr>Wingdings</vt:lpstr>
      <vt:lpstr>Тема Office</vt:lpstr>
      <vt:lpstr>Презентация PowerPoint</vt:lpstr>
      <vt:lpstr>Цель проекта:</vt:lpstr>
      <vt:lpstr>Задачи проекта:</vt:lpstr>
      <vt:lpstr>Сроки проведения проекта: октябрь  – апрель учебного года</vt:lpstr>
      <vt:lpstr>Приглашение на сайте МКУ ОМЦ</vt:lpstr>
      <vt:lpstr>Основные мероприятия</vt:lpstr>
      <vt:lpstr>Итоги проведения мероприятия на сайте МКУ ОМЦ</vt:lpstr>
      <vt:lpstr>Итоги проведения мероприятия на сайте Комитета образования</vt:lpstr>
      <vt:lpstr>Отзыв о мероприятии «Час открытого урока» в образовательной организации  </vt:lpstr>
      <vt:lpstr>Итоги реализации проекта</vt:lpstr>
      <vt:lpstr>Встреча гостей</vt:lpstr>
      <vt:lpstr>Ветераны и  гости</vt:lpstr>
      <vt:lpstr>Мероприятия</vt:lpstr>
      <vt:lpstr>Мероприятия</vt:lpstr>
      <vt:lpstr>Мероприятия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tatiana.chernetskaya</dc:creator>
  <cp:lastModifiedBy>Пользователь</cp:lastModifiedBy>
  <cp:revision>694</cp:revision>
  <cp:lastPrinted>2017-11-18T13:07:09Z</cp:lastPrinted>
  <dcterms:created xsi:type="dcterms:W3CDTF">2016-08-12T09:03:56Z</dcterms:created>
  <dcterms:modified xsi:type="dcterms:W3CDTF">2024-03-13T07:12:36Z</dcterms:modified>
</cp:coreProperties>
</file>