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93" r:id="rId2"/>
    <p:sldId id="295" r:id="rId3"/>
    <p:sldId id="297" r:id="rId4"/>
    <p:sldId id="316" r:id="rId5"/>
    <p:sldId id="322" r:id="rId6"/>
    <p:sldId id="318" r:id="rId7"/>
    <p:sldId id="303" r:id="rId8"/>
    <p:sldId id="300" r:id="rId9"/>
    <p:sldId id="321" r:id="rId10"/>
    <p:sldId id="319" r:id="rId11"/>
    <p:sldId id="324" r:id="rId12"/>
    <p:sldId id="325" r:id="rId13"/>
    <p:sldId id="326" r:id="rId14"/>
    <p:sldId id="327" r:id="rId15"/>
    <p:sldId id="329" r:id="rId16"/>
    <p:sldId id="296" r:id="rId17"/>
    <p:sldId id="320" r:id="rId18"/>
    <p:sldId id="32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5F6C"/>
    <a:srgbClr val="FF7000"/>
    <a:srgbClr val="197F95"/>
    <a:srgbClr val="FF6600"/>
    <a:srgbClr val="F3811A"/>
    <a:srgbClr val="1B3155"/>
    <a:srgbClr val="2D528F"/>
    <a:srgbClr val="956609"/>
    <a:srgbClr val="8FAFF5"/>
    <a:srgbClr val="FFCB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778" autoAdjust="0"/>
  </p:normalViewPr>
  <p:slideViewPr>
    <p:cSldViewPr snapToGrid="0">
      <p:cViewPr>
        <p:scale>
          <a:sx n="51" d="100"/>
          <a:sy n="51" d="100"/>
        </p:scale>
        <p:origin x="-1253"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B2C7C4-599C-4BEE-A343-F8810366A003}" type="datetimeFigureOut">
              <a:rPr lang="ru-RU" smtClean="0"/>
              <a:t>12.03.2024</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D01344-64EB-4227-8AAA-2D08179F0024}" type="slidenum">
              <a:rPr lang="ru-RU" smtClean="0"/>
              <a:t>‹#›</a:t>
            </a:fld>
            <a:endParaRPr lang="ru-RU"/>
          </a:p>
        </p:txBody>
      </p:sp>
    </p:spTree>
    <p:extLst>
      <p:ext uri="{BB962C8B-B14F-4D97-AF65-F5344CB8AC3E}">
        <p14:creationId xmlns:p14="http://schemas.microsoft.com/office/powerpoint/2010/main" val="247052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Добрый</a:t>
            </a:r>
            <a:r>
              <a:rPr lang="ru-RU" baseline="0" dirty="0" smtClean="0"/>
              <a:t> день, уважаемые коллеги, я Олейник Оксана Александровна, заместитель директора по УВР Лицея №2 города Балаково.</a:t>
            </a:r>
            <a:endParaRPr lang="ru-RU" dirty="0" smtClean="0"/>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buFont typeface="Arial" pitchFamily="34" charset="0"/>
              <a:buChar char="•"/>
            </a:pPr>
            <a:r>
              <a:rPr lang="ru-RU" sz="1200" i="1" dirty="0" smtClean="0">
                <a:latin typeface="DIN Pro Cond Black"/>
              </a:rPr>
              <a:t>обеспечить нормативно-правовое оформление наставнической программы</a:t>
            </a:r>
          </a:p>
          <a:p>
            <a:pPr algn="just"/>
            <a:r>
              <a:rPr lang="ru-RU" sz="1200" i="1" dirty="0" smtClean="0">
                <a:latin typeface="DIN Pro Cond Black"/>
                <a:sym typeface="Symbol"/>
              </a:rPr>
              <a:t></a:t>
            </a:r>
            <a:r>
              <a:rPr lang="ru-RU" sz="1200" i="1" dirty="0" smtClean="0">
                <a:latin typeface="DIN Pro Cond Black"/>
              </a:rPr>
              <a:t> информировать коллектив и обучающихся о подготовке программы, собрать предварительные запросы обучающихся и педагогов</a:t>
            </a:r>
          </a:p>
          <a:p>
            <a:pPr algn="just"/>
            <a:r>
              <a:rPr lang="ru-RU" sz="1200" i="1" dirty="0" smtClean="0">
                <a:latin typeface="DIN Pro Cond Black"/>
                <a:sym typeface="Symbol"/>
              </a:rPr>
              <a:t></a:t>
            </a:r>
            <a:r>
              <a:rPr lang="ru-RU" sz="1200" i="1" dirty="0" smtClean="0">
                <a:latin typeface="DIN Pro Cond Black"/>
              </a:rPr>
              <a:t> сформировать команду и выбрать куратора, отвечающих за реализацию программы наставничества</a:t>
            </a:r>
          </a:p>
          <a:p>
            <a:pPr algn="just"/>
            <a:r>
              <a:rPr lang="ru-RU" sz="1200" i="1" dirty="0" smtClean="0">
                <a:latin typeface="DIN Pro Cond Black"/>
                <a:sym typeface="Symbol"/>
              </a:rPr>
              <a:t></a:t>
            </a:r>
            <a:r>
              <a:rPr lang="ru-RU" sz="1200" i="1" dirty="0" smtClean="0">
                <a:latin typeface="DIN Pro Cond Black"/>
              </a:rPr>
              <a:t> определить задачи, формы наставничества, ожидаемые результаты</a:t>
            </a:r>
          </a:p>
          <a:p>
            <a:pPr algn="just"/>
            <a:r>
              <a:rPr lang="ru-RU" sz="1200" i="1" dirty="0" smtClean="0">
                <a:latin typeface="DIN Pro Cond Black"/>
                <a:sym typeface="Symbol"/>
              </a:rPr>
              <a:t></a:t>
            </a:r>
            <a:r>
              <a:rPr lang="ru-RU" sz="1200" i="1" dirty="0" smtClean="0">
                <a:latin typeface="DIN Pro Cond Black"/>
              </a:rPr>
              <a:t> создать дорожную карту реализации наставничества, определить необходимые ресурсы, внутренние и внешние</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lvl="0" algn="just">
              <a:buFont typeface="Arial" pitchFamily="34" charset="0"/>
              <a:buChar char="•"/>
            </a:pPr>
            <a:r>
              <a:rPr lang="ru-RU" sz="1200" i="1" dirty="0" smtClean="0">
                <a:latin typeface="DIN Pro Cond Black"/>
              </a:rPr>
              <a:t>информировать родителей, педагогов, обучающихся о возможностях и целях программы</a:t>
            </a:r>
          </a:p>
          <a:p>
            <a:pPr lvl="0" algn="just">
              <a:buFont typeface="Arial" pitchFamily="34" charset="0"/>
              <a:buChar char="•"/>
            </a:pPr>
            <a:r>
              <a:rPr lang="ru-RU" sz="1200" i="1" dirty="0" smtClean="0">
                <a:latin typeface="DIN Pro Cond Black"/>
              </a:rPr>
              <a:t> организовать сбор данных о наставляемых по доступным каналам, в том числе запросы наставляемых к программе</a:t>
            </a:r>
          </a:p>
          <a:p>
            <a:pPr algn="just">
              <a:buFont typeface="Arial" pitchFamily="34" charset="0"/>
              <a:buChar char="•"/>
            </a:pPr>
            <a:r>
              <a:rPr lang="ru-RU" sz="1200" i="1" dirty="0" smtClean="0">
                <a:latin typeface="DIN Pro Cond Black"/>
              </a:rPr>
              <a:t> информировать коллектив, обучающихся и их родителей о запуске программы наставничества</a:t>
            </a:r>
          </a:p>
          <a:p>
            <a:pPr lvl="0" algn="just">
              <a:buFont typeface="Arial" pitchFamily="34" charset="0"/>
              <a:buChar char="•"/>
            </a:pPr>
            <a:r>
              <a:rPr lang="ru-RU" sz="1200" i="1" dirty="0" smtClean="0">
                <a:latin typeface="DIN Pro Cond Black"/>
              </a:rPr>
              <a:t>использовать различные форматы для популяризации программы наставничества</a:t>
            </a:r>
          </a:p>
          <a:p>
            <a:pPr algn="just">
              <a:buFont typeface="Arial" pitchFamily="34" charset="0"/>
              <a:buChar char="•"/>
            </a:pPr>
            <a:r>
              <a:rPr lang="ru-RU" sz="1200" i="1" dirty="0" smtClean="0">
                <a:latin typeface="DIN Pro Cond Black"/>
              </a:rPr>
              <a:t>собрать данные о потенциальных наставниках из числа педагогов, обучающихся и выпускников</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lvl="0">
              <a:buFont typeface="Arial" pitchFamily="34" charset="0"/>
              <a:buChar char="•"/>
            </a:pPr>
            <a:r>
              <a:rPr lang="ru-RU" sz="1200" kern="1200" dirty="0" smtClean="0">
                <a:solidFill>
                  <a:schemeClr val="tx1"/>
                </a:solidFill>
                <a:latin typeface="+mn-lt"/>
                <a:ea typeface="+mn-ea"/>
                <a:cs typeface="+mn-cs"/>
              </a:rPr>
              <a:t>разработать инструменты и организовать встречи для формирования наставнических пар/групп (с использованием различных форматов: </a:t>
            </a:r>
            <a:r>
              <a:rPr lang="ru-RU" sz="1200" kern="1200" dirty="0" err="1" smtClean="0">
                <a:solidFill>
                  <a:schemeClr val="tx1"/>
                </a:solidFill>
                <a:latin typeface="+mn-lt"/>
                <a:ea typeface="+mn-ea"/>
                <a:cs typeface="+mn-cs"/>
              </a:rPr>
              <a:t>квест</a:t>
            </a:r>
            <a:r>
              <a:rPr lang="ru-RU" sz="1200" kern="1200" dirty="0" smtClean="0">
                <a:solidFill>
                  <a:schemeClr val="tx1"/>
                </a:solidFill>
                <a:latin typeface="+mn-lt"/>
                <a:ea typeface="+mn-ea"/>
                <a:cs typeface="+mn-cs"/>
              </a:rPr>
              <a:t>, соревнование и пр.)</a:t>
            </a:r>
          </a:p>
          <a:p>
            <a:pPr lvl="0">
              <a:buFont typeface="Arial" pitchFamily="34" charset="0"/>
              <a:buChar char="•"/>
            </a:pPr>
            <a:r>
              <a:rPr lang="ru-RU" sz="1200" kern="1200" dirty="0" smtClean="0">
                <a:solidFill>
                  <a:schemeClr val="tx1"/>
                </a:solidFill>
                <a:latin typeface="+mn-lt"/>
                <a:ea typeface="+mn-ea"/>
                <a:cs typeface="+mn-cs"/>
              </a:rPr>
              <a:t>обеспечить психологические сопровождение наставляемым, не сформировавшим пару/ группу, продолжить поиск наставника либо назначить его директивно</a:t>
            </a:r>
          </a:p>
          <a:p>
            <a:pPr lvl="0">
              <a:buFont typeface="Arial" pitchFamily="34" charset="0"/>
              <a:buChar char="•"/>
            </a:pPr>
            <a:r>
              <a:rPr lang="ru-RU" sz="1200" kern="1200" dirty="0" smtClean="0">
                <a:solidFill>
                  <a:schemeClr val="tx1"/>
                </a:solidFill>
                <a:latin typeface="+mn-lt"/>
                <a:ea typeface="+mn-ea"/>
                <a:cs typeface="+mn-cs"/>
              </a:rPr>
              <a:t>организовать пробную рабочую встречу и встречу-планирование наставников и наставляемых</a:t>
            </a:r>
          </a:p>
          <a:p>
            <a:pPr lvl="0">
              <a:buFont typeface="Arial" pitchFamily="34" charset="0"/>
              <a:buChar char="•"/>
            </a:pPr>
            <a:r>
              <a:rPr lang="ru-RU" sz="1200" kern="1200" dirty="0" smtClean="0">
                <a:solidFill>
                  <a:schemeClr val="tx1"/>
                </a:solidFill>
                <a:latin typeface="+mn-lt"/>
                <a:ea typeface="+mn-ea"/>
                <a:cs typeface="+mn-cs"/>
              </a:rPr>
              <a:t> выбрать форматы взаимодействия для каждой пары/ группы</a:t>
            </a:r>
          </a:p>
          <a:p>
            <a:pPr lvl="0">
              <a:buFont typeface="Arial" pitchFamily="34" charset="0"/>
              <a:buChar char="•"/>
            </a:pPr>
            <a:r>
              <a:rPr lang="ru-RU" sz="1200" kern="1200" dirty="0" smtClean="0">
                <a:solidFill>
                  <a:schemeClr val="tx1"/>
                </a:solidFill>
                <a:latin typeface="+mn-lt"/>
                <a:ea typeface="+mn-ea"/>
                <a:cs typeface="+mn-cs"/>
              </a:rPr>
              <a:t>утвердить реестр наставников</a:t>
            </a:r>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lvl="0">
              <a:buFont typeface="Arial" pitchFamily="34" charset="0"/>
              <a:buChar char="•"/>
            </a:pPr>
            <a:r>
              <a:rPr lang="ru-RU" sz="1200" kern="1200" dirty="0" smtClean="0">
                <a:solidFill>
                  <a:schemeClr val="tx1"/>
                </a:solidFill>
                <a:latin typeface="+mn-lt"/>
                <a:ea typeface="+mn-ea"/>
                <a:cs typeface="+mn-cs"/>
              </a:rPr>
              <a:t>проанализировать сильные стороны участников для постановки цели и задач на конкретные периоды времени</a:t>
            </a:r>
          </a:p>
          <a:p>
            <a:pPr lvl="0">
              <a:buFont typeface="Arial" pitchFamily="34" charset="0"/>
              <a:buChar char="•"/>
            </a:pPr>
            <a:r>
              <a:rPr lang="ru-RU" sz="1200" kern="1200" dirty="0" smtClean="0">
                <a:solidFill>
                  <a:schemeClr val="tx1"/>
                </a:solidFill>
                <a:latin typeface="+mn-lt"/>
                <a:ea typeface="+mn-ea"/>
                <a:cs typeface="+mn-cs"/>
              </a:rPr>
              <a:t> при необходимости предоставить наставникам методические рекомендации / материалы по взаимодействию с наставляемым(и)</a:t>
            </a:r>
          </a:p>
          <a:p>
            <a:pPr lvl="0">
              <a:buFont typeface="Arial" pitchFamily="34" charset="0"/>
              <a:buChar char="•"/>
            </a:pPr>
            <a:r>
              <a:rPr lang="ru-RU" sz="1200" kern="1200" dirty="0" smtClean="0">
                <a:solidFill>
                  <a:schemeClr val="tx1"/>
                </a:solidFill>
                <a:latin typeface="+mn-lt"/>
                <a:ea typeface="+mn-ea"/>
                <a:cs typeface="+mn-cs"/>
              </a:rPr>
              <a:t> организовать сбор обратной связи от наставников, наставляемых и кураторов для мониторинга эффективности реализации программы</a:t>
            </a:r>
          </a:p>
          <a:p>
            <a:pPr lvl="0">
              <a:buFont typeface="Arial" pitchFamily="34" charset="0"/>
              <a:buChar char="•"/>
            </a:pPr>
            <a:r>
              <a:rPr lang="ru-RU" sz="1200" kern="1200" dirty="0" smtClean="0">
                <a:solidFill>
                  <a:schemeClr val="tx1"/>
                </a:solidFill>
                <a:latin typeface="+mn-lt"/>
                <a:ea typeface="+mn-ea"/>
                <a:cs typeface="+mn-cs"/>
              </a:rPr>
              <a:t>организовать текущий контроль достижения планируемых результатов</a:t>
            </a:r>
          </a:p>
          <a:p>
            <a:pPr lvl="0">
              <a:buFont typeface="Arial" pitchFamily="34" charset="0"/>
              <a:buChar char="•"/>
            </a:pPr>
            <a:r>
              <a:rPr lang="ru-RU" sz="1200" kern="1200" dirty="0" smtClean="0">
                <a:solidFill>
                  <a:schemeClr val="tx1"/>
                </a:solidFill>
                <a:latin typeface="+mn-lt"/>
                <a:ea typeface="+mn-ea"/>
                <a:cs typeface="+mn-cs"/>
              </a:rPr>
              <a:t>разработать систему поощрений наставников</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lvl="0">
              <a:buFont typeface="Arial" pitchFamily="34" charset="0"/>
              <a:buChar char="•"/>
            </a:pPr>
            <a:r>
              <a:rPr lang="ru-RU" sz="1200" kern="1200" dirty="0" smtClean="0">
                <a:solidFill>
                  <a:schemeClr val="tx1"/>
                </a:solidFill>
                <a:latin typeface="+mn-lt"/>
                <a:ea typeface="+mn-ea"/>
                <a:cs typeface="+mn-cs"/>
              </a:rPr>
              <a:t>организовать сбор обратной связи наставляемых, провести рефлексию, подвести итоги мониторинга влияния программы наставничества на наставляемых</a:t>
            </a:r>
          </a:p>
          <a:p>
            <a:pPr lvl="0">
              <a:buFont typeface="Arial" pitchFamily="34" charset="0"/>
              <a:buChar char="•"/>
            </a:pPr>
            <a:r>
              <a:rPr lang="ru-RU" sz="1200" kern="1200" dirty="0" smtClean="0">
                <a:solidFill>
                  <a:schemeClr val="tx1"/>
                </a:solidFill>
                <a:latin typeface="+mn-lt"/>
                <a:ea typeface="+mn-ea"/>
                <a:cs typeface="+mn-cs"/>
              </a:rPr>
              <a:t>организовать итоговую встречу наставников и наставляемых для обсуждения эффективности программы наставничества</a:t>
            </a:r>
          </a:p>
          <a:p>
            <a:pPr lvl="0">
              <a:buFont typeface="Arial" pitchFamily="34" charset="0"/>
              <a:buChar char="•"/>
            </a:pPr>
            <a:r>
              <a:rPr lang="ru-RU" sz="1200" kern="1200" dirty="0" smtClean="0">
                <a:solidFill>
                  <a:schemeClr val="tx1"/>
                </a:solidFill>
                <a:latin typeface="+mn-lt"/>
                <a:ea typeface="+mn-ea"/>
                <a:cs typeface="+mn-cs"/>
              </a:rPr>
              <a:t>реализовать систему поощрений наставников</a:t>
            </a:r>
          </a:p>
          <a:p>
            <a:pPr lvl="0">
              <a:buFont typeface="Arial" pitchFamily="34" charset="0"/>
              <a:buChar char="•"/>
            </a:pPr>
            <a:r>
              <a:rPr lang="ru-RU" sz="1200" kern="1200" dirty="0" smtClean="0">
                <a:solidFill>
                  <a:schemeClr val="tx1"/>
                </a:solidFill>
                <a:latin typeface="+mn-lt"/>
                <a:ea typeface="+mn-ea"/>
                <a:cs typeface="+mn-cs"/>
              </a:rPr>
              <a:t> привлечь сотрудников педагогических институтов, психологов к оценке результатов наставничества</a:t>
            </a:r>
          </a:p>
          <a:p>
            <a:pPr lvl="0">
              <a:buFont typeface="Arial" pitchFamily="34" charset="0"/>
              <a:buChar char="•"/>
            </a:pPr>
            <a:r>
              <a:rPr lang="ru-RU" sz="1200" kern="1200" dirty="0" smtClean="0">
                <a:solidFill>
                  <a:schemeClr val="tx1"/>
                </a:solidFill>
                <a:latin typeface="+mn-lt"/>
                <a:ea typeface="+mn-ea"/>
                <a:cs typeface="+mn-cs"/>
              </a:rPr>
              <a:t>сформировать долгосрочную базу наставников, в том числе включая завершивших программу наставляемых, желающих попробовать себя в новой роли</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Таким образом, мы видим с вами перечень мероприятий, которые целесообразно провести в ходе реализации каждого этапа целевой модели наставничества.</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4 шаг – </a:t>
            </a:r>
            <a:r>
              <a:rPr lang="ru-RU" sz="1200" kern="1200" dirty="0" smtClean="0">
                <a:solidFill>
                  <a:schemeClr val="tx1"/>
                </a:solidFill>
                <a:latin typeface="+mn-lt"/>
                <a:ea typeface="+mn-ea"/>
                <a:cs typeface="+mn-cs"/>
              </a:rPr>
              <a:t>решение </a:t>
            </a:r>
            <a:r>
              <a:rPr lang="ru-RU" sz="1200" kern="1200" dirty="0" err="1" smtClean="0">
                <a:solidFill>
                  <a:schemeClr val="tx1"/>
                </a:solidFill>
                <a:latin typeface="+mn-lt"/>
                <a:ea typeface="+mn-ea"/>
                <a:cs typeface="+mn-cs"/>
              </a:rPr>
              <a:t>кейсовых</a:t>
            </a:r>
            <a:r>
              <a:rPr lang="ru-RU" sz="1200" kern="1200" dirty="0" smtClean="0">
                <a:solidFill>
                  <a:schemeClr val="tx1"/>
                </a:solidFill>
                <a:latin typeface="+mn-lt"/>
                <a:ea typeface="+mn-ea"/>
                <a:cs typeface="+mn-cs"/>
              </a:rPr>
              <a:t> задач. Возьмите карточку жёлтого цвета, в ней для каждой группы дан кейс, прочтите свои кейсы и подберите соответствующую для решения предложенного кейса  форму наставничества, общую характеристику выбранной формы и ожидаемые результат из перечня, представленного на обороте карточки. На работу отводится 7 минут. Предоставляю слово группам.</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16</a:t>
            </a:fld>
            <a:endParaRPr lang="ru-RU"/>
          </a:p>
        </p:txBody>
      </p:sp>
    </p:spTree>
    <p:extLst>
      <p:ext uri="{BB962C8B-B14F-4D97-AF65-F5344CB8AC3E}">
        <p14:creationId xmlns:p14="http://schemas.microsoft.com/office/powerpoint/2010/main" val="1716846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Итогом игры послужит следующее задание: соотнесите название этапа наставнической деятельности с его содержательным аспектом в виде краткой фразы из тех, что представлены вам на карточке оранжевого</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цвета, либо напишите свою. На работу 3 минуты. Представляем слово группам зачитываем название этапа и фразу.</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17</a:t>
            </a:fld>
            <a:endParaRPr lang="ru-RU"/>
          </a:p>
        </p:txBody>
      </p:sp>
    </p:spTree>
    <p:extLst>
      <p:ext uri="{BB962C8B-B14F-4D97-AF65-F5344CB8AC3E}">
        <p14:creationId xmlns:p14="http://schemas.microsoft.com/office/powerpoint/2010/main" val="2606762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Спасибо за внимание, наш адрес на слайде, будем рады ответить на все ваши вопросы, мы готовы к сотрудничеству.</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18</a:t>
            </a:fld>
            <a:endParaRPr lang="ru-RU"/>
          </a:p>
        </p:txBody>
      </p:sp>
    </p:spTree>
    <p:extLst>
      <p:ext uri="{BB962C8B-B14F-4D97-AF65-F5344CB8AC3E}">
        <p14:creationId xmlns:p14="http://schemas.microsoft.com/office/powerpoint/2010/main" val="2744110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Вашему вниманию будет предложен игровой практикум</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«Пять шагов наставника».</a:t>
            </a:r>
            <a:r>
              <a:rPr lang="ru-RU" sz="1200" kern="1200" baseline="0" dirty="0" smtClean="0">
                <a:solidFill>
                  <a:schemeClr val="tx1"/>
                </a:solidFill>
                <a:effectLst/>
                <a:latin typeface="+mn-lt"/>
                <a:ea typeface="+mn-ea"/>
                <a:cs typeface="+mn-cs"/>
              </a:rPr>
              <a:t> </a:t>
            </a:r>
            <a:endParaRPr lang="ru-RU" dirty="0" smtClean="0"/>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Коллеги, нам предстоит большая командная работа, поэтому предлагаю вам познакомиться друг с другом в группах поближе. На столе у вас лежат маленькие </a:t>
            </a:r>
            <a:r>
              <a:rPr lang="ru-RU" sz="1200" kern="1200" dirty="0" err="1" smtClean="0">
                <a:solidFill>
                  <a:schemeClr val="tx1"/>
                </a:solidFill>
                <a:latin typeface="+mn-lt"/>
                <a:ea typeface="+mn-ea"/>
                <a:cs typeface="+mn-cs"/>
              </a:rPr>
              <a:t>голубые</a:t>
            </a:r>
            <a:r>
              <a:rPr lang="ru-RU" sz="1200" kern="1200" baseline="0" dirty="0" smtClean="0">
                <a:solidFill>
                  <a:schemeClr val="tx1"/>
                </a:solidFill>
                <a:latin typeface="+mn-lt"/>
                <a:ea typeface="+mn-ea"/>
                <a:cs typeface="+mn-cs"/>
              </a:rPr>
              <a:t> </a:t>
            </a:r>
            <a:r>
              <a:rPr lang="ru-RU" sz="1200" kern="1200" dirty="0" smtClean="0">
                <a:solidFill>
                  <a:schemeClr val="tx1"/>
                </a:solidFill>
                <a:latin typeface="+mn-lt"/>
                <a:ea typeface="+mn-ea"/>
                <a:cs typeface="+mn-cs"/>
              </a:rPr>
              <a:t>листочки, возьмите и напишите на них свое имя. С помощью булавки приколите их к одежде так, чтобы другие участники в группе могли видеть ваше имя. Затем вам нужно по кругу представиться в группе и назвать то качество, которое помогает вам в вашей работе. Например, Татьяна – целеустремлённость.</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aseline="0" dirty="0" smtClean="0"/>
              <a:t>Мастерство опытных учителей и целеустремлённость, энергичность молодых – вот тот тандем, который способен привести к успеху: система наставничества доказывает свою эффективность в течение долгого времени. Наставники передают свой опыт, знания, навыки молодым и малоопытным учителям, вместе с тем прививая устоявшиеся в образовательном учреждении корпоративные ценности и традиции. Таким образом адаптация и обучение молодых учителей происходит быстрее и эффективнее. Но каждый ли опытный педагог может быть наставником?</a:t>
            </a:r>
            <a:endParaRPr lang="ru-RU" dirty="0" smtClean="0"/>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kern="1200" dirty="0" smtClean="0">
                <a:solidFill>
                  <a:schemeClr val="tx1"/>
                </a:solidFill>
                <a:latin typeface="+mn-lt"/>
                <a:ea typeface="+mn-ea"/>
                <a:cs typeface="+mn-cs"/>
              </a:rPr>
              <a:t>Вспомним эпизод</a:t>
            </a:r>
            <a:r>
              <a:rPr lang="ru-RU" sz="1200" b="0" i="0" kern="1200" baseline="0" dirty="0" smtClean="0">
                <a:solidFill>
                  <a:schemeClr val="tx1"/>
                </a:solidFill>
                <a:latin typeface="+mn-lt"/>
                <a:ea typeface="+mn-ea"/>
                <a:cs typeface="+mn-cs"/>
              </a:rPr>
              <a:t> комедии </a:t>
            </a:r>
            <a:r>
              <a:rPr lang="ru-RU" sz="1200" b="0" i="0" kern="1200" dirty="0" smtClean="0">
                <a:solidFill>
                  <a:schemeClr val="tx1"/>
                </a:solidFill>
                <a:latin typeface="+mn-lt"/>
                <a:ea typeface="+mn-ea"/>
                <a:cs typeface="+mn-cs"/>
              </a:rPr>
              <a:t>Георгия Данелия </a:t>
            </a:r>
            <a:r>
              <a:rPr lang="ru-RU" sz="1200" b="0" i="0" kern="1200" baseline="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Афоня</a:t>
            </a:r>
            <a:r>
              <a:rPr lang="ru-RU" sz="1200" b="0" i="0" kern="1200" dirty="0" smtClean="0">
                <a:solidFill>
                  <a:schemeClr val="tx1"/>
                </a:solidFill>
                <a:latin typeface="+mn-lt"/>
                <a:ea typeface="+mn-ea"/>
                <a:cs typeface="+mn-cs"/>
              </a:rPr>
              <a:t>», когда мастер </a:t>
            </a:r>
            <a:r>
              <a:rPr lang="ru-RU" sz="1200" b="0" i="0" kern="1200" dirty="0" err="1" smtClean="0">
                <a:solidFill>
                  <a:schemeClr val="tx1"/>
                </a:solidFill>
                <a:latin typeface="+mn-lt"/>
                <a:ea typeface="+mn-ea"/>
                <a:cs typeface="+mn-cs"/>
              </a:rPr>
              <a:t>ЖЭКАа</a:t>
            </a:r>
            <a:r>
              <a:rPr lang="ru-RU" sz="1200" b="0" i="0" kern="1200" baseline="0" dirty="0" smtClean="0">
                <a:solidFill>
                  <a:schemeClr val="tx1"/>
                </a:solidFill>
                <a:latin typeface="+mn-lt"/>
                <a:ea typeface="+mn-ea"/>
                <a:cs typeface="+mn-cs"/>
              </a:rPr>
              <a:t> Людмила Ивановна приводит на участок молодых стажёров и закрепляет их за </a:t>
            </a:r>
            <a:r>
              <a:rPr lang="ru-RU" sz="1200" b="0" i="0" kern="1200" baseline="0" dirty="0" err="1" smtClean="0">
                <a:solidFill>
                  <a:schemeClr val="tx1"/>
                </a:solidFill>
                <a:latin typeface="+mn-lt"/>
                <a:ea typeface="+mn-ea"/>
                <a:cs typeface="+mn-cs"/>
              </a:rPr>
              <a:t>Афоней</a:t>
            </a:r>
            <a:r>
              <a:rPr lang="ru-RU" sz="1200" b="0" i="0" kern="1200" baseline="0" dirty="0" smtClean="0">
                <a:solidFill>
                  <a:schemeClr val="tx1"/>
                </a:solidFill>
                <a:latin typeface="+mn-lt"/>
                <a:ea typeface="+mn-ea"/>
                <a:cs typeface="+mn-cs"/>
              </a:rPr>
              <a:t>. А что она говорит? «Наши слесаря научат вас практически тому, что вы изучали теоретически». Это наставничество? Конечно. Но почему пример неудачный? Вспомним эпизод. Теперь мы можем определить, какими качествами должен обладать наставник</a:t>
            </a:r>
            <a:endParaRPr lang="ru-RU" sz="1200" b="0" kern="1200" dirty="0" smtClean="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Вы верно определили, что наставником может стать лишь человек, отвечающий определённым</a:t>
            </a:r>
            <a:r>
              <a:rPr lang="ru-RU" baseline="0" dirty="0" smtClean="0"/>
              <a:t> критериям. Это высоко квалифицированный профессионал</a:t>
            </a:r>
            <a:r>
              <a:rPr lang="ru-RU" b="0" i="0" dirty="0" smtClean="0"/>
              <a:t>, обладающий высокими профессиональными и нравственными качествами, знаниями в области методики обучения и воспитания, а также опытом работы в данной области</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И</a:t>
            </a:r>
            <a:r>
              <a:rPr lang="ru-RU" sz="1200" kern="1200" baseline="0" dirty="0" smtClean="0">
                <a:solidFill>
                  <a:schemeClr val="tx1"/>
                </a:solidFill>
                <a:effectLst/>
                <a:latin typeface="+mn-lt"/>
                <a:ea typeface="+mn-ea"/>
                <a:cs typeface="+mn-cs"/>
              </a:rPr>
              <a:t> о</a:t>
            </a:r>
            <a:r>
              <a:rPr lang="ru-RU" sz="1200" kern="1200" dirty="0" smtClean="0">
                <a:solidFill>
                  <a:schemeClr val="tx1"/>
                </a:solidFill>
                <a:effectLst/>
                <a:latin typeface="+mn-lt"/>
                <a:ea typeface="+mn-ea"/>
                <a:cs typeface="+mn-cs"/>
              </a:rPr>
              <a:t>дна из задач современной школы – организация наставничества. </a:t>
            </a:r>
            <a:r>
              <a:rPr lang="ru-RU" dirty="0" smtClean="0"/>
              <a:t>Предлагаем</a:t>
            </a:r>
            <a:r>
              <a:rPr lang="ru-RU" baseline="0" dirty="0" smtClean="0"/>
              <a:t> вашему вниманию </a:t>
            </a:r>
            <a:r>
              <a:rPr lang="ru-RU" sz="1200" kern="1200" dirty="0" smtClean="0">
                <a:solidFill>
                  <a:schemeClr val="tx1"/>
                </a:solidFill>
                <a:effectLst/>
                <a:latin typeface="+mn-lt"/>
                <a:ea typeface="+mn-ea"/>
                <a:cs typeface="+mn-cs"/>
              </a:rPr>
              <a:t>игровой практикум</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«Пять шагов наставника».</a:t>
            </a:r>
            <a:r>
              <a:rPr lang="ru-RU" sz="1200" kern="1200" baseline="0" dirty="0" smtClean="0">
                <a:solidFill>
                  <a:schemeClr val="tx1"/>
                </a:solidFill>
                <a:effectLst/>
                <a:latin typeface="+mn-lt"/>
                <a:ea typeface="+mn-ea"/>
                <a:cs typeface="+mn-cs"/>
              </a:rPr>
              <a:t> Э</a:t>
            </a:r>
            <a:r>
              <a:rPr lang="ru-RU" sz="1200" kern="1200" dirty="0" smtClean="0">
                <a:solidFill>
                  <a:schemeClr val="tx1"/>
                </a:solidFill>
                <a:effectLst/>
                <a:latin typeface="+mn-lt"/>
                <a:ea typeface="+mn-ea"/>
                <a:cs typeface="+mn-cs"/>
              </a:rPr>
              <a:t>то </a:t>
            </a:r>
            <a:r>
              <a:rPr lang="ru-RU" sz="1200" kern="1200" dirty="0" err="1" smtClean="0">
                <a:solidFill>
                  <a:schemeClr val="tx1"/>
                </a:solidFill>
                <a:effectLst/>
                <a:latin typeface="+mn-lt"/>
                <a:ea typeface="+mn-ea"/>
                <a:cs typeface="+mn-cs"/>
              </a:rPr>
              <a:t>тренинговая</a:t>
            </a:r>
            <a:r>
              <a:rPr lang="ru-RU" sz="1200" kern="1200" dirty="0" smtClean="0">
                <a:solidFill>
                  <a:schemeClr val="tx1"/>
                </a:solidFill>
                <a:effectLst/>
                <a:latin typeface="+mn-lt"/>
                <a:ea typeface="+mn-ea"/>
                <a:cs typeface="+mn-cs"/>
              </a:rPr>
              <a:t> командная игра, её</a:t>
            </a:r>
            <a:r>
              <a:rPr lang="ru-RU" sz="1200" kern="1200" baseline="0" dirty="0" smtClean="0">
                <a:solidFill>
                  <a:schemeClr val="tx1"/>
                </a:solidFill>
                <a:effectLst/>
                <a:latin typeface="+mn-lt"/>
                <a:ea typeface="+mn-ea"/>
                <a:cs typeface="+mn-cs"/>
              </a:rPr>
              <a:t> цель - </a:t>
            </a:r>
            <a:r>
              <a:rPr lang="ru-RU" sz="1200" kern="1200" dirty="0" smtClean="0">
                <a:solidFill>
                  <a:schemeClr val="tx1"/>
                </a:solidFill>
                <a:effectLst/>
                <a:latin typeface="+mn-lt"/>
                <a:ea typeface="+mn-ea"/>
                <a:cs typeface="+mn-cs"/>
              </a:rPr>
              <a:t>пройти все пять шагов наставнической деятельности, связанных с изучением нормативно-правовых документов, с формами и этапами наставничества, с решением </a:t>
            </a:r>
            <a:r>
              <a:rPr lang="ru-RU" sz="1200" kern="1200" dirty="0" err="1" smtClean="0">
                <a:solidFill>
                  <a:schemeClr val="tx1"/>
                </a:solidFill>
                <a:effectLst/>
                <a:latin typeface="+mn-lt"/>
                <a:ea typeface="+mn-ea"/>
                <a:cs typeface="+mn-cs"/>
              </a:rPr>
              <a:t>кейсовых</a:t>
            </a:r>
            <a:r>
              <a:rPr lang="ru-RU" sz="1200" kern="1200" dirty="0" smtClean="0">
                <a:solidFill>
                  <a:schemeClr val="tx1"/>
                </a:solidFill>
                <a:effectLst/>
                <a:latin typeface="+mn-lt"/>
                <a:ea typeface="+mn-ea"/>
                <a:cs typeface="+mn-cs"/>
              </a:rPr>
              <a:t> заданий, подбором соответствующих мероприятий и анализом результатов. </a:t>
            </a:r>
            <a:r>
              <a:rPr lang="ru-RU" sz="1200" b="1" kern="1200" dirty="0" smtClean="0">
                <a:solidFill>
                  <a:schemeClr val="tx1"/>
                </a:solidFill>
                <a:latin typeface="+mn-lt"/>
                <a:ea typeface="+mn-ea"/>
                <a:cs typeface="+mn-cs"/>
              </a:rPr>
              <a:t>1 шаг </a:t>
            </a:r>
            <a:r>
              <a:rPr lang="ru-RU" sz="1200" kern="1200" dirty="0" smtClean="0">
                <a:solidFill>
                  <a:schemeClr val="tx1"/>
                </a:solidFill>
                <a:latin typeface="+mn-lt"/>
                <a:ea typeface="+mn-ea"/>
                <a:cs typeface="+mn-cs"/>
              </a:rPr>
              <a:t>– работа с документами. На ваших столах в файле находится карточка красного цвета с названием нормативно-правовых документов по реализации целевой модели наставничества, запишите, какие документы на основании представленной</a:t>
            </a:r>
            <a:r>
              <a:rPr lang="ru-RU" sz="1200" kern="1200" baseline="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НПБ должна разработать образовательная организация самостоятельно. На работу отводится 3 минуты. </a:t>
            </a:r>
            <a:endParaRPr lang="ru-RU" dirty="0" smtClean="0"/>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ru-RU" sz="1200" kern="1200" dirty="0" smtClean="0">
                <a:solidFill>
                  <a:schemeClr val="tx1"/>
                </a:solidFill>
                <a:latin typeface="+mn-lt"/>
                <a:ea typeface="+mn-ea"/>
                <a:cs typeface="+mn-cs"/>
              </a:rPr>
              <a:t>Сверьте полученные результаты с ответом, представленном на  слайде. </a:t>
            </a:r>
            <a:r>
              <a:rPr lang="ru-RU" sz="1200" b="1" kern="1200" dirty="0" smtClean="0">
                <a:solidFill>
                  <a:schemeClr val="tx1"/>
                </a:solidFill>
                <a:latin typeface="+mn-lt"/>
                <a:ea typeface="+mn-ea"/>
                <a:cs typeface="+mn-cs"/>
              </a:rPr>
              <a:t>2 шаг –</a:t>
            </a:r>
            <a:r>
              <a:rPr lang="ru-RU" sz="1200" kern="1200" dirty="0" smtClean="0">
                <a:solidFill>
                  <a:schemeClr val="tx1"/>
                </a:solidFill>
                <a:latin typeface="+mn-lt"/>
                <a:ea typeface="+mn-ea"/>
                <a:cs typeface="+mn-cs"/>
              </a:rPr>
              <a:t> определение этапов реализации. Возьмите карточку </a:t>
            </a:r>
            <a:r>
              <a:rPr lang="ru-RU" sz="1200" kern="1200" dirty="0" err="1" smtClean="0">
                <a:solidFill>
                  <a:schemeClr val="tx1"/>
                </a:solidFill>
                <a:latin typeface="+mn-lt"/>
                <a:ea typeface="+mn-ea"/>
                <a:cs typeface="+mn-cs"/>
              </a:rPr>
              <a:t>голубого</a:t>
            </a:r>
            <a:r>
              <a:rPr lang="ru-RU" sz="1200" kern="1200" baseline="0" dirty="0" smtClean="0">
                <a:solidFill>
                  <a:schemeClr val="tx1"/>
                </a:solidFill>
                <a:latin typeface="+mn-lt"/>
                <a:ea typeface="+mn-ea"/>
                <a:cs typeface="+mn-cs"/>
              </a:rPr>
              <a:t> </a:t>
            </a:r>
            <a:r>
              <a:rPr lang="ru-RU" sz="1200" kern="1200" dirty="0" smtClean="0">
                <a:solidFill>
                  <a:schemeClr val="tx1"/>
                </a:solidFill>
                <a:latin typeface="+mn-lt"/>
                <a:ea typeface="+mn-ea"/>
                <a:cs typeface="+mn-cs"/>
              </a:rPr>
              <a:t>цвета, вам необходимо распределить предложенные пять этапов реализации наставничества в хронологическом порядке. На работу отводится 2 минуты. Представляю слово группам, по цепочке от каждой группы называем 1 этап:</a:t>
            </a:r>
          </a:p>
          <a:p>
            <a:r>
              <a:rPr lang="ru-RU" sz="1200" b="0" kern="1200" dirty="0" smtClean="0">
                <a:solidFill>
                  <a:schemeClr val="tx1"/>
                </a:solidFill>
                <a:latin typeface="+mn-lt"/>
                <a:ea typeface="+mn-ea"/>
                <a:cs typeface="+mn-cs"/>
              </a:rPr>
              <a:t>Этап 1. Подготовка условий для запуска программы наставничества</a:t>
            </a:r>
          </a:p>
          <a:p>
            <a:r>
              <a:rPr lang="ru-RU" sz="1200" b="0" kern="1200" dirty="0" smtClean="0">
                <a:solidFill>
                  <a:schemeClr val="tx1"/>
                </a:solidFill>
                <a:latin typeface="+mn-lt"/>
                <a:ea typeface="+mn-ea"/>
                <a:cs typeface="+mn-cs"/>
              </a:rPr>
              <a:t>Этап 2. Формирование баз наставников и наставляемых</a:t>
            </a:r>
          </a:p>
          <a:p>
            <a:r>
              <a:rPr lang="ru-RU" sz="1200" b="0" kern="1200" dirty="0" smtClean="0">
                <a:solidFill>
                  <a:schemeClr val="tx1"/>
                </a:solidFill>
                <a:latin typeface="+mn-lt"/>
                <a:ea typeface="+mn-ea"/>
                <a:cs typeface="+mn-cs"/>
              </a:rPr>
              <a:t>Этап 3. Отбор и формирование наставнических пар/ групп</a:t>
            </a:r>
          </a:p>
          <a:p>
            <a:r>
              <a:rPr lang="ru-RU" sz="1200" b="0" kern="1200" dirty="0" smtClean="0">
                <a:solidFill>
                  <a:schemeClr val="tx1"/>
                </a:solidFill>
                <a:latin typeface="+mn-lt"/>
                <a:ea typeface="+mn-ea"/>
                <a:cs typeface="+mn-cs"/>
              </a:rPr>
              <a:t>Этап 4. Организация работы наставнических пар/ групп</a:t>
            </a:r>
          </a:p>
          <a:p>
            <a:r>
              <a:rPr lang="ru-RU" sz="1200" b="0" kern="1200" dirty="0" smtClean="0">
                <a:solidFill>
                  <a:schemeClr val="tx1"/>
                </a:solidFill>
                <a:latin typeface="+mn-lt"/>
                <a:ea typeface="+mn-ea"/>
                <a:cs typeface="+mn-cs"/>
              </a:rPr>
              <a:t>Этап 5. Завершение наставничества</a:t>
            </a:r>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ru-RU" sz="1200" b="1" kern="1200" dirty="0" smtClean="0">
                <a:solidFill>
                  <a:schemeClr val="tx1"/>
                </a:solidFill>
                <a:latin typeface="+mn-lt"/>
                <a:ea typeface="+mn-ea"/>
                <a:cs typeface="+mn-cs"/>
              </a:rPr>
              <a:t>3 шаг – </a:t>
            </a:r>
            <a:r>
              <a:rPr lang="ru-RU" sz="1200" kern="1200" dirty="0" smtClean="0">
                <a:solidFill>
                  <a:schemeClr val="tx1"/>
                </a:solidFill>
                <a:latin typeface="+mn-lt"/>
                <a:ea typeface="+mn-ea"/>
                <a:cs typeface="+mn-cs"/>
              </a:rPr>
              <a:t>мероприятия. Возьмите карточку зелёного цвета, на ней представлен перечень мероприятий, проводимых в ходе реализации целевой модели наставничества. Каждой из групп необходимо выбрать по 5 мероприятий из списка в соответствии с реализуемым этапом. 1 группа выбирает из перечня мероприятия, которые можно провести на этапе </a:t>
            </a:r>
            <a:r>
              <a:rPr lang="ru-RU" sz="1200" b="1" kern="1200" dirty="0" smtClean="0">
                <a:solidFill>
                  <a:schemeClr val="tx1"/>
                </a:solidFill>
                <a:latin typeface="+mn-lt"/>
                <a:ea typeface="+mn-ea"/>
                <a:cs typeface="+mn-cs"/>
              </a:rPr>
              <a:t>Подготовки условий для запуска программы наставничества</a:t>
            </a:r>
            <a:r>
              <a:rPr lang="ru-RU" sz="1200" kern="1200" dirty="0" smtClean="0">
                <a:solidFill>
                  <a:schemeClr val="tx1"/>
                </a:solidFill>
                <a:latin typeface="+mn-lt"/>
                <a:ea typeface="+mn-ea"/>
                <a:cs typeface="+mn-cs"/>
              </a:rPr>
              <a:t> 2 группа для этапа </a:t>
            </a:r>
            <a:r>
              <a:rPr lang="ru-RU" sz="1200" b="1" kern="1200" dirty="0" smtClean="0">
                <a:solidFill>
                  <a:schemeClr val="tx1"/>
                </a:solidFill>
                <a:latin typeface="+mn-lt"/>
                <a:ea typeface="+mn-ea"/>
                <a:cs typeface="+mn-cs"/>
              </a:rPr>
              <a:t>Формирование баз наставников и наставляемых</a:t>
            </a:r>
            <a:r>
              <a:rPr lang="ru-RU" sz="1200" kern="1200" dirty="0" smtClean="0">
                <a:solidFill>
                  <a:schemeClr val="tx1"/>
                </a:solidFill>
                <a:latin typeface="+mn-lt"/>
                <a:ea typeface="+mn-ea"/>
                <a:cs typeface="+mn-cs"/>
              </a:rPr>
              <a:t>, 3 группа - </a:t>
            </a:r>
            <a:r>
              <a:rPr lang="ru-RU" sz="1200" b="1" kern="1200" dirty="0" smtClean="0">
                <a:solidFill>
                  <a:schemeClr val="tx1"/>
                </a:solidFill>
                <a:latin typeface="+mn-lt"/>
                <a:ea typeface="+mn-ea"/>
                <a:cs typeface="+mn-cs"/>
              </a:rPr>
              <a:t>Отбор и формирование наставнических пар/ групп, </a:t>
            </a:r>
            <a:r>
              <a:rPr lang="ru-RU" sz="1200" kern="1200" dirty="0" smtClean="0">
                <a:solidFill>
                  <a:schemeClr val="tx1"/>
                </a:solidFill>
                <a:latin typeface="+mn-lt"/>
                <a:ea typeface="+mn-ea"/>
                <a:cs typeface="+mn-cs"/>
              </a:rPr>
              <a:t>4 группа</a:t>
            </a:r>
            <a:r>
              <a:rPr lang="ru-RU" sz="1200" b="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 мероприятия для этапа </a:t>
            </a:r>
            <a:r>
              <a:rPr lang="ru-RU" sz="1200" b="1" kern="1200" dirty="0" smtClean="0">
                <a:solidFill>
                  <a:schemeClr val="tx1"/>
                </a:solidFill>
                <a:latin typeface="+mn-lt"/>
                <a:ea typeface="+mn-ea"/>
                <a:cs typeface="+mn-cs"/>
              </a:rPr>
              <a:t>Организация работы наставнических пар/групп</a:t>
            </a:r>
            <a:r>
              <a:rPr lang="ru-RU" sz="1200" kern="1200" dirty="0" smtClean="0">
                <a:solidFill>
                  <a:schemeClr val="tx1"/>
                </a:solidFill>
                <a:latin typeface="+mn-lt"/>
                <a:ea typeface="+mn-ea"/>
                <a:cs typeface="+mn-cs"/>
              </a:rPr>
              <a:t> и пятая группа формирует перечень мероприятий, реализуемых на этапе </a:t>
            </a:r>
            <a:r>
              <a:rPr lang="ru-RU" sz="1200" b="1" kern="1200" dirty="0" smtClean="0">
                <a:solidFill>
                  <a:schemeClr val="tx1"/>
                </a:solidFill>
                <a:latin typeface="+mn-lt"/>
                <a:ea typeface="+mn-ea"/>
                <a:cs typeface="+mn-cs"/>
              </a:rPr>
              <a:t>Завершения наставничества</a:t>
            </a:r>
            <a:r>
              <a:rPr lang="ru-RU" sz="1200" kern="1200" dirty="0" smtClean="0">
                <a:solidFill>
                  <a:schemeClr val="tx1"/>
                </a:solidFill>
                <a:latin typeface="+mn-lt"/>
                <a:ea typeface="+mn-ea"/>
                <a:cs typeface="+mn-cs"/>
              </a:rPr>
              <a:t>.</a:t>
            </a:r>
          </a:p>
          <a:p>
            <a:endParaRPr lang="ru-RU" dirty="0" smtClean="0"/>
          </a:p>
          <a:p>
            <a:endParaRPr lang="ru-RU" dirty="0"/>
          </a:p>
        </p:txBody>
      </p:sp>
      <p:sp>
        <p:nvSpPr>
          <p:cNvPr id="4" name="Номер слайда 3"/>
          <p:cNvSpPr>
            <a:spLocks noGrp="1"/>
          </p:cNvSpPr>
          <p:nvPr>
            <p:ph type="sldNum" sz="quarter" idx="10"/>
          </p:nvPr>
        </p:nvSpPr>
        <p:spPr/>
        <p:txBody>
          <a:bodyPr/>
          <a:lstStyle/>
          <a:p>
            <a:fld id="{AED01344-64EB-4227-8AAA-2D08179F0024}" type="slidenum">
              <a:rPr lang="ru-RU" smtClean="0"/>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3704F81-60B2-412D-BCAD-D3141E8228F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 xmlns:a16="http://schemas.microsoft.com/office/drawing/2014/main" id="{DCBCB248-99E5-43CC-9762-04CBF04D5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Образец подзаголовка</a:t>
            </a:r>
          </a:p>
        </p:txBody>
      </p:sp>
      <p:sp>
        <p:nvSpPr>
          <p:cNvPr id="4" name="Дата 3">
            <a:extLst>
              <a:ext uri="{FF2B5EF4-FFF2-40B4-BE49-F238E27FC236}">
                <a16:creationId xmlns="" xmlns:a16="http://schemas.microsoft.com/office/drawing/2014/main" id="{27483BF6-F627-42AA-AB9F-6C8B93C1E77C}"/>
              </a:ext>
            </a:extLst>
          </p:cNvPr>
          <p:cNvSpPr>
            <a:spLocks noGrp="1"/>
          </p:cNvSpPr>
          <p:nvPr>
            <p:ph type="dt" sz="half" idx="10"/>
          </p:nvPr>
        </p:nvSpPr>
        <p:spPr/>
        <p:txBody>
          <a:bodyPr/>
          <a:lstStyle/>
          <a:p>
            <a:fld id="{21141DD2-6317-4848-84B1-74E9F5158D67}" type="datetimeFigureOut">
              <a:rPr lang="ru-RU" smtClean="0"/>
              <a:pPr/>
              <a:t>12.03.2024</a:t>
            </a:fld>
            <a:endParaRPr lang="ru-RU" dirty="0"/>
          </a:p>
        </p:txBody>
      </p:sp>
      <p:sp>
        <p:nvSpPr>
          <p:cNvPr id="5" name="Нижний колонтитул 4">
            <a:extLst>
              <a:ext uri="{FF2B5EF4-FFF2-40B4-BE49-F238E27FC236}">
                <a16:creationId xmlns="" xmlns:a16="http://schemas.microsoft.com/office/drawing/2014/main" id="{4039E04B-4747-4BAE-8B58-8C1398E6880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64AE7024-90AD-43BE-9EB3-A7975EB19D93}"/>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3682732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9C18856-83A5-4C98-A05E-B3CAD8C1AE9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 xmlns:a16="http://schemas.microsoft.com/office/drawing/2014/main" id="{1A644DA5-580C-44EA-90B6-430DFD3E58E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E3446D67-BC70-48EB-B4BC-EC643C7F1CD0}"/>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5" name="Нижний колонтитул 4">
            <a:extLst>
              <a:ext uri="{FF2B5EF4-FFF2-40B4-BE49-F238E27FC236}">
                <a16:creationId xmlns="" xmlns:a16="http://schemas.microsoft.com/office/drawing/2014/main" id="{91B4880C-3A86-4A26-B4CC-E768679291B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0618D726-3350-410F-A356-39A640766855}"/>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1482475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F6208035-E269-468A-84F4-569FA35514B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 xmlns:a16="http://schemas.microsoft.com/office/drawing/2014/main" id="{29DF608F-1A87-4610-9EA1-C2C396D8784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30B24234-E3FE-4F30-811E-C8A793296DF7}"/>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5" name="Нижний колонтитул 4">
            <a:extLst>
              <a:ext uri="{FF2B5EF4-FFF2-40B4-BE49-F238E27FC236}">
                <a16:creationId xmlns="" xmlns:a16="http://schemas.microsoft.com/office/drawing/2014/main" id="{F0F6156C-616D-4808-A0C5-2A484C925D9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F28F4D4B-4AF7-4C43-802D-1E1DF8FDA6DE}"/>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1105362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C41305D-A9D0-4F31-B1B1-EBCB729287EC}"/>
              </a:ext>
            </a:extLst>
          </p:cNvPr>
          <p:cNvSpPr>
            <a:spLocks noGrp="1"/>
          </p:cNvSpPr>
          <p:nvPr>
            <p:ph type="title"/>
          </p:nvPr>
        </p:nvSpPr>
        <p:spPr/>
        <p:txBody>
          <a:bodyPr/>
          <a:lstStyle/>
          <a:p>
            <a:r>
              <a:rPr lang="ru-RU" dirty="0"/>
              <a:t>Образец заголовка</a:t>
            </a:r>
          </a:p>
        </p:txBody>
      </p:sp>
      <p:sp>
        <p:nvSpPr>
          <p:cNvPr id="3" name="Объект 2">
            <a:extLst>
              <a:ext uri="{FF2B5EF4-FFF2-40B4-BE49-F238E27FC236}">
                <a16:creationId xmlns="" xmlns:a16="http://schemas.microsoft.com/office/drawing/2014/main" id="{14772013-A64E-4962-834D-8F1CE8501164}"/>
              </a:ext>
            </a:extLst>
          </p:cNvPr>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 xmlns:a16="http://schemas.microsoft.com/office/drawing/2014/main" id="{331A5D1A-067E-4D24-AEC4-6B3CC918210B}"/>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5" name="Нижний колонтитул 4">
            <a:extLst>
              <a:ext uri="{FF2B5EF4-FFF2-40B4-BE49-F238E27FC236}">
                <a16:creationId xmlns="" xmlns:a16="http://schemas.microsoft.com/office/drawing/2014/main" id="{83BDA84C-6981-41E5-B02D-F8C6D0626AD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F8E9EB2B-A157-4F79-9D43-CA3F9C5739ED}"/>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699806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785AB72-7B6F-46A8-9F0B-764B909346E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 xmlns:a16="http://schemas.microsoft.com/office/drawing/2014/main" id="{39A9D530-FAE4-4ADB-982A-AD949DB212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D8706DD7-2A50-4A2E-B873-DF0112A34315}"/>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5" name="Нижний колонтитул 4">
            <a:extLst>
              <a:ext uri="{FF2B5EF4-FFF2-40B4-BE49-F238E27FC236}">
                <a16:creationId xmlns="" xmlns:a16="http://schemas.microsoft.com/office/drawing/2014/main" id="{298E7290-F346-427C-9657-C1597851AFA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7A6B2351-5CA2-44AF-AF07-5370FE59C459}"/>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2040204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65F0B83-5E95-4494-B20D-893D01AEE49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E3A9699D-3EF5-4219-A018-C0FEADA2D16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 xmlns:a16="http://schemas.microsoft.com/office/drawing/2014/main" id="{190A0C4E-92AE-4156-9922-283EA850111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76BFB40D-E98C-43BC-8238-968BACFE89A5}"/>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6" name="Нижний колонтитул 5">
            <a:extLst>
              <a:ext uri="{FF2B5EF4-FFF2-40B4-BE49-F238E27FC236}">
                <a16:creationId xmlns="" xmlns:a16="http://schemas.microsoft.com/office/drawing/2014/main" id="{EC8772EB-C01F-4C39-85A6-BEF62B05B47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C54D2DE8-2D88-47D3-8A4F-162B79CCE9C5}"/>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164953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4F663CD-E159-4283-810F-7ED0056FD3C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 xmlns:a16="http://schemas.microsoft.com/office/drawing/2014/main" id="{182752A1-2625-4081-AD82-9BC410A823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FDE06850-4486-43CA-A646-826494E515F2}"/>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 xmlns:a16="http://schemas.microsoft.com/office/drawing/2014/main" id="{9014303E-FDE2-4972-BE66-2DAA1627CB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E96D08FD-3D28-4886-8DBF-67EB85AE5E2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 xmlns:a16="http://schemas.microsoft.com/office/drawing/2014/main" id="{0EC8E460-36B7-4054-8A1D-37CEF1AC30FE}"/>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8" name="Нижний колонтитул 7">
            <a:extLst>
              <a:ext uri="{FF2B5EF4-FFF2-40B4-BE49-F238E27FC236}">
                <a16:creationId xmlns="" xmlns:a16="http://schemas.microsoft.com/office/drawing/2014/main" id="{3752415F-0282-4FE1-9093-E00B86E0E36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 xmlns:a16="http://schemas.microsoft.com/office/drawing/2014/main" id="{A7821876-BB01-455B-AA38-DC741E367C5F}"/>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547252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D50D167-21A8-473A-9FAE-EBD2AD304A0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 xmlns:a16="http://schemas.microsoft.com/office/drawing/2014/main" id="{D565665F-8D09-4C58-AE4A-34F5A9860279}"/>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4" name="Нижний колонтитул 3">
            <a:extLst>
              <a:ext uri="{FF2B5EF4-FFF2-40B4-BE49-F238E27FC236}">
                <a16:creationId xmlns="" xmlns:a16="http://schemas.microsoft.com/office/drawing/2014/main" id="{2A7C2D01-78F6-450B-BDE5-D13D9CF48AC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 xmlns:a16="http://schemas.microsoft.com/office/drawing/2014/main" id="{8A3F377D-2809-485D-A770-496CD0F07A48}"/>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2122683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57B61B8D-0ABE-4A40-B33B-387FFE73D6A9}"/>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3" name="Нижний колонтитул 2">
            <a:extLst>
              <a:ext uri="{FF2B5EF4-FFF2-40B4-BE49-F238E27FC236}">
                <a16:creationId xmlns="" xmlns:a16="http://schemas.microsoft.com/office/drawing/2014/main" id="{0BA5A995-472B-4134-AA4C-556D7765F1D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 xmlns:a16="http://schemas.microsoft.com/office/drawing/2014/main" id="{063D63D9-BD14-47CB-8456-B2727E29FD39}"/>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1143637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B374C00-D0DF-439C-A6BE-0CE69C7F9C4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 xmlns:a16="http://schemas.microsoft.com/office/drawing/2014/main" id="{78CF58DE-C5A4-43F4-941A-AF022D0B03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 xmlns:a16="http://schemas.microsoft.com/office/drawing/2014/main" id="{9013822F-047C-4138-A181-6DE45AFE5C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5D96A75F-9196-481A-9959-708D50882654}"/>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6" name="Нижний колонтитул 5">
            <a:extLst>
              <a:ext uri="{FF2B5EF4-FFF2-40B4-BE49-F238E27FC236}">
                <a16:creationId xmlns="" xmlns:a16="http://schemas.microsoft.com/office/drawing/2014/main" id="{D9387E40-EB28-4D1D-9E3A-B6BB1C59DE2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F014BC49-7C94-4413-8D12-3BCA0D44C7B0}"/>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2310040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FF69DD9-E1E6-42E7-B2A2-D3DA4918C5B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 xmlns:a16="http://schemas.microsoft.com/office/drawing/2014/main" id="{D9E091C6-E6C7-48A5-B425-296DAAB9A2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 xmlns:a16="http://schemas.microsoft.com/office/drawing/2014/main" id="{1567EB50-309E-411E-9218-7D05F7CDE6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D104FFA1-7F18-44E8-8634-0356B81ED916}"/>
              </a:ext>
            </a:extLst>
          </p:cNvPr>
          <p:cNvSpPr>
            <a:spLocks noGrp="1"/>
          </p:cNvSpPr>
          <p:nvPr>
            <p:ph type="dt" sz="half" idx="10"/>
          </p:nvPr>
        </p:nvSpPr>
        <p:spPr/>
        <p:txBody>
          <a:bodyPr/>
          <a:lstStyle/>
          <a:p>
            <a:fld id="{21141DD2-6317-4848-84B1-74E9F5158D67}" type="datetimeFigureOut">
              <a:rPr lang="ru-RU" smtClean="0"/>
              <a:pPr/>
              <a:t>12.03.2024</a:t>
            </a:fld>
            <a:endParaRPr lang="ru-RU"/>
          </a:p>
        </p:txBody>
      </p:sp>
      <p:sp>
        <p:nvSpPr>
          <p:cNvPr id="6" name="Нижний колонтитул 5">
            <a:extLst>
              <a:ext uri="{FF2B5EF4-FFF2-40B4-BE49-F238E27FC236}">
                <a16:creationId xmlns="" xmlns:a16="http://schemas.microsoft.com/office/drawing/2014/main" id="{9E715A7E-AD76-4E6D-BC91-D983D5A3F8D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32AD6A14-3F5B-4FCD-9788-5F3FAC4C9B14}"/>
              </a:ext>
            </a:extLst>
          </p:cNvPr>
          <p:cNvSpPr>
            <a:spLocks noGrp="1"/>
          </p:cNvSpPr>
          <p:nvPr>
            <p:ph type="sldNum" sz="quarter" idx="12"/>
          </p:nvPr>
        </p:nvSpPr>
        <p:spPr/>
        <p:txBody>
          <a:bodyPr/>
          <a:lstStyle/>
          <a:p>
            <a:fld id="{00C7731D-3FCF-44AC-9CA4-93940B1487D9}" type="slidenum">
              <a:rPr lang="ru-RU" smtClean="0"/>
              <a:pPr/>
              <a:t>‹#›</a:t>
            </a:fld>
            <a:endParaRPr lang="ru-RU"/>
          </a:p>
        </p:txBody>
      </p:sp>
    </p:spTree>
    <p:extLst>
      <p:ext uri="{BB962C8B-B14F-4D97-AF65-F5344CB8AC3E}">
        <p14:creationId xmlns:p14="http://schemas.microsoft.com/office/powerpoint/2010/main" val="4036771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9AB9A0C-B0A0-4540-9D76-692271C26A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 xmlns:a16="http://schemas.microsoft.com/office/drawing/2014/main" id="{5DAEDF9C-A77A-4533-9AEE-4231EEC701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DBB536B3-5D13-4633-AAA8-518B417A31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141DD2-6317-4848-84B1-74E9F5158D67}" type="datetimeFigureOut">
              <a:rPr lang="ru-RU" smtClean="0"/>
              <a:pPr/>
              <a:t>12.03.2024</a:t>
            </a:fld>
            <a:endParaRPr lang="ru-RU"/>
          </a:p>
        </p:txBody>
      </p:sp>
      <p:sp>
        <p:nvSpPr>
          <p:cNvPr id="5" name="Нижний колонтитул 4">
            <a:extLst>
              <a:ext uri="{FF2B5EF4-FFF2-40B4-BE49-F238E27FC236}">
                <a16:creationId xmlns="" xmlns:a16="http://schemas.microsoft.com/office/drawing/2014/main" id="{B1291C3D-9645-4362-AC1A-0BB073A20E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 xmlns:a16="http://schemas.microsoft.com/office/drawing/2014/main" id="{1CD0B32C-A612-4274-AD0E-AA161C1CD0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7731D-3FCF-44AC-9CA4-93940B1487D9}" type="slidenum">
              <a:rPr lang="ru-RU" smtClean="0"/>
              <a:pPr/>
              <a:t>‹#›</a:t>
            </a:fld>
            <a:endParaRPr lang="ru-RU"/>
          </a:p>
        </p:txBody>
      </p:sp>
    </p:spTree>
    <p:extLst>
      <p:ext uri="{BB962C8B-B14F-4D97-AF65-F5344CB8AC3E}">
        <p14:creationId xmlns:p14="http://schemas.microsoft.com/office/powerpoint/2010/main" val="52452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7.jpe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png"/><Relationship Id="rId7"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hyperlink" Target="&#1055;&#1088;&#1072;&#1082;&#1090;&#1080;&#1082;&#1072;&#1085;&#1090;&#1099;.mp4" TargetMode="External"/><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2.svg"/><Relationship Id="rId12" Type="http://schemas.openxmlformats.org/officeDocument/2006/relationships/image" Target="../media/image16.sv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3.png"/><Relationship Id="rId11" Type="http://schemas.openxmlformats.org/officeDocument/2006/relationships/image" Target="../media/image26.png"/><Relationship Id="rId5" Type="http://schemas.openxmlformats.org/officeDocument/2006/relationships/image" Target="../media/image20.svg"/><Relationship Id="rId10" Type="http://schemas.openxmlformats.org/officeDocument/2006/relationships/image" Target="../media/image25.png"/><Relationship Id="rId9" Type="http://schemas.openxmlformats.org/officeDocument/2006/relationships/image" Target="../media/image24.png"/><Relationship Id="rId14" Type="http://schemas.openxmlformats.org/officeDocument/2006/relationships/image" Target="../media/image24.sv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18.png"/><Relationship Id="rId4" Type="http://schemas.openxmlformats.org/officeDocument/2006/relationships/hyperlink" Target="http://www.pngall.com/laptop-p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Заголовок 1">
            <a:extLst>
              <a:ext uri="{FF2B5EF4-FFF2-40B4-BE49-F238E27FC236}">
                <a16:creationId xmlns="" xmlns:a16="http://schemas.microsoft.com/office/drawing/2014/main" id="{C5BE152B-7FE6-4F6C-A248-88A942789169}"/>
              </a:ext>
            </a:extLst>
          </p:cNvPr>
          <p:cNvSpPr txBox="1">
            <a:spLocks/>
          </p:cNvSpPr>
          <p:nvPr/>
        </p:nvSpPr>
        <p:spPr>
          <a:xfrm>
            <a:off x="477980" y="1365299"/>
            <a:ext cx="4799872" cy="2780329"/>
          </a:xfrm>
          <a:prstGeom prst="rect">
            <a:avLst/>
          </a:prstGeom>
        </p:spPr>
        <p:txBody>
          <a:bodyPr vert="horz" lIns="91440" tIns="45720" rIns="91440" bIns="45720" rtlCol="0" anchor="b">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4800" b="1" dirty="0">
                <a:solidFill>
                  <a:schemeClr val="bg1"/>
                </a:solidFill>
                <a:effectLst>
                  <a:outerShdw blurRad="38100" dist="38100" dir="2700000" algn="tl">
                    <a:srgbClr val="000000">
                      <a:alpha val="43137"/>
                    </a:srgbClr>
                  </a:outerShdw>
                </a:effectLst>
                <a:latin typeface="Candara" panose="020E0502030303020204" pitchFamily="34" charset="0"/>
                <a:ea typeface="Roboto Condensed" panose="020B0604020202020204" charset="0"/>
              </a:rPr>
              <a:t>ПРЕОДОЛЕНИЕ ДЕФИЦИТА ПЕДАГОГИЧЕСКИХ КАДРОВ В СИСТЕМЕ ОБРАЗОВАНИЯ</a:t>
            </a:r>
            <a:endParaRPr lang="ru-RU" sz="4800" b="1" dirty="0">
              <a:solidFill>
                <a:schemeClr val="bg1"/>
              </a:solidFill>
              <a:latin typeface="Candara" panose="020E0502030303020204" pitchFamily="34" charset="0"/>
            </a:endParaRPr>
          </a:p>
        </p:txBody>
      </p:sp>
      <p:sp>
        <p:nvSpPr>
          <p:cNvPr id="7" name="Подзаголовок 2">
            <a:extLst>
              <a:ext uri="{FF2B5EF4-FFF2-40B4-BE49-F238E27FC236}">
                <a16:creationId xmlns="" xmlns:a16="http://schemas.microsoft.com/office/drawing/2014/main" id="{CCEA2E83-CBB7-4747-B154-7B9F65205D38}"/>
              </a:ext>
            </a:extLst>
          </p:cNvPr>
          <p:cNvSpPr txBox="1">
            <a:spLocks/>
          </p:cNvSpPr>
          <p:nvPr/>
        </p:nvSpPr>
        <p:spPr>
          <a:xfrm>
            <a:off x="477980" y="4872922"/>
            <a:ext cx="4395861" cy="12081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2000" dirty="0" smtClean="0">
                <a:solidFill>
                  <a:schemeClr val="bg1"/>
                </a:solidFill>
                <a:latin typeface="DIN Pro Cond Black"/>
              </a:rPr>
              <a:t>Олейник Оксана Александровна, заместитель директора по УВР МАОУ Лицей №2 г.Балаково</a:t>
            </a:r>
            <a:endParaRPr lang="ru-RU" sz="2000" b="1" dirty="0">
              <a:solidFill>
                <a:srgbClr val="F3811A"/>
              </a:solidFill>
            </a:endParaRPr>
          </a:p>
        </p:txBody>
      </p:sp>
      <p:sp>
        <p:nvSpPr>
          <p:cNvPr id="9" name="Прямоугольник 8">
            <a:extLst>
              <a:ext uri="{FF2B5EF4-FFF2-40B4-BE49-F238E27FC236}">
                <a16:creationId xmlns="" xmlns:a16="http://schemas.microsoft.com/office/drawing/2014/main" id="{C721B07A-1061-4316-BB65-59D24B9C7F4F}"/>
              </a:ext>
            </a:extLst>
          </p:cNvPr>
          <p:cNvSpPr/>
          <p:nvPr/>
        </p:nvSpPr>
        <p:spPr>
          <a:xfrm>
            <a:off x="521611" y="6204111"/>
            <a:ext cx="1786836" cy="369332"/>
          </a:xfrm>
          <a:prstGeom prst="rect">
            <a:avLst/>
          </a:prstGeom>
        </p:spPr>
        <p:txBody>
          <a:bodyPr wrap="none">
            <a:spAutoFit/>
          </a:bodyPr>
          <a:lstStyle/>
          <a:p>
            <a:r>
              <a:rPr lang="en-US" b="1" dirty="0">
                <a:solidFill>
                  <a:srgbClr val="197F95"/>
                </a:solidFill>
              </a:rPr>
              <a:t>www.soiro64.ru</a:t>
            </a:r>
          </a:p>
        </p:txBody>
      </p:sp>
      <p:pic>
        <p:nvPicPr>
          <p:cNvPr id="13" name="Рисунок 12">
            <a:extLst>
              <a:ext uri="{FF2B5EF4-FFF2-40B4-BE49-F238E27FC236}">
                <a16:creationId xmlns="" xmlns:a16="http://schemas.microsoft.com/office/drawing/2014/main" id="{95D3C238-5FD1-4EC2-AF8A-9F387FB158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5393" y="266538"/>
            <a:ext cx="2209804" cy="710185"/>
          </a:xfrm>
          <a:prstGeom prst="rect">
            <a:avLst/>
          </a:prstGeom>
        </p:spPr>
      </p:pic>
      <p:pic>
        <p:nvPicPr>
          <p:cNvPr id="15" name="Рисунок 14">
            <a:extLst>
              <a:ext uri="{FF2B5EF4-FFF2-40B4-BE49-F238E27FC236}">
                <a16:creationId xmlns="" xmlns:a16="http://schemas.microsoft.com/office/drawing/2014/main" id="{DACD6044-493C-43A8-9D18-E4590B51A4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2819" y="5538212"/>
            <a:ext cx="7762378" cy="927692"/>
          </a:xfrm>
          <a:prstGeom prst="rect">
            <a:avLst/>
          </a:prstGeom>
        </p:spPr>
      </p:pic>
      <p:pic>
        <p:nvPicPr>
          <p:cNvPr id="17" name="Рисунок 16">
            <a:extLst>
              <a:ext uri="{FF2B5EF4-FFF2-40B4-BE49-F238E27FC236}">
                <a16:creationId xmlns="" xmlns:a16="http://schemas.microsoft.com/office/drawing/2014/main" id="{2FDEA9AE-C239-4BCF-8ED6-72446DE115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5779" y="0"/>
            <a:ext cx="809884" cy="1366404"/>
          </a:xfrm>
          <a:prstGeom prst="rect">
            <a:avLst/>
          </a:prstGeom>
        </p:spPr>
      </p:pic>
    </p:spTree>
    <p:extLst>
      <p:ext uri="{BB962C8B-B14F-4D97-AF65-F5344CB8AC3E}">
        <p14:creationId xmlns:p14="http://schemas.microsoft.com/office/powerpoint/2010/main" val="1882106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рямоугольник 26">
            <a:extLst>
              <a:ext uri="{FF2B5EF4-FFF2-40B4-BE49-F238E27FC236}">
                <a16:creationId xmlns="" xmlns:a16="http://schemas.microsoft.com/office/drawing/2014/main" id="{E63BA60D-1D3B-4718-9ED7-1B11BE39191A}"/>
              </a:ext>
            </a:extLst>
          </p:cNvPr>
          <p:cNvSpPr/>
          <p:nvPr/>
        </p:nvSpPr>
        <p:spPr>
          <a:xfrm>
            <a:off x="0" y="0"/>
            <a:ext cx="12192000" cy="6858000"/>
          </a:xfrm>
          <a:prstGeom prst="rect">
            <a:avLst/>
          </a:prstGeom>
          <a:gradFill flip="none" rotWithShape="1">
            <a:gsLst>
              <a:gs pos="0">
                <a:schemeClr val="accent5">
                  <a:lumMod val="75000"/>
                  <a:shade val="30000"/>
                  <a:satMod val="115000"/>
                </a:schemeClr>
              </a:gs>
              <a:gs pos="50000">
                <a:schemeClr val="accent5">
                  <a:lumMod val="75000"/>
                  <a:shade val="67500"/>
                  <a:satMod val="115000"/>
                </a:schemeClr>
              </a:gs>
              <a:gs pos="100000">
                <a:schemeClr val="accent5">
                  <a:lumMod val="7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Заголовок 22">
            <a:extLst>
              <a:ext uri="{FF2B5EF4-FFF2-40B4-BE49-F238E27FC236}">
                <a16:creationId xmlns="" xmlns:a16="http://schemas.microsoft.com/office/drawing/2014/main" id="{BA8B49C4-1CC6-4F65-8986-9F45AB98FA7D}"/>
              </a:ext>
            </a:extLst>
          </p:cNvPr>
          <p:cNvSpPr>
            <a:spLocks noGrp="1"/>
          </p:cNvSpPr>
          <p:nvPr>
            <p:ph type="title"/>
          </p:nvPr>
        </p:nvSpPr>
        <p:spPr>
          <a:xfrm>
            <a:off x="1431347" y="571759"/>
            <a:ext cx="8930938" cy="492203"/>
          </a:xfrm>
        </p:spPr>
        <p:txBody>
          <a:bodyPr>
            <a:noAutofit/>
          </a:bodyPr>
          <a:lstStyle/>
          <a:p>
            <a:pPr lvl="0" algn="ctr"/>
            <a:r>
              <a:rPr lang="ru-RU" sz="3200" b="1" dirty="0" smtClean="0">
                <a:solidFill>
                  <a:schemeClr val="bg1"/>
                </a:solidFill>
                <a:latin typeface="DIN Pro Cond Black"/>
              </a:rPr>
              <a:t>1 этап. Подготовка условий для запуска программы наставничества</a:t>
            </a:r>
            <a:br>
              <a:rPr lang="ru-RU" sz="3200" b="1" dirty="0" smtClean="0">
                <a:solidFill>
                  <a:schemeClr val="bg1"/>
                </a:solidFill>
                <a:latin typeface="DIN Pro Cond Black"/>
              </a:rPr>
            </a:br>
            <a:endParaRPr lang="ru-RU" sz="3200" dirty="0">
              <a:solidFill>
                <a:schemeClr val="bg1"/>
              </a:solidFill>
            </a:endParaRPr>
          </a:p>
        </p:txBody>
      </p:sp>
      <p:sp>
        <p:nvSpPr>
          <p:cNvPr id="28" name="Текст 6">
            <a:extLst>
              <a:ext uri="{FF2B5EF4-FFF2-40B4-BE49-F238E27FC236}">
                <a16:creationId xmlns="" xmlns:a16="http://schemas.microsoft.com/office/drawing/2014/main" id="{A2FD0FD6-7615-4EAC-9EE6-9101FBC13C0B}"/>
              </a:ext>
            </a:extLst>
          </p:cNvPr>
          <p:cNvSpPr txBox="1">
            <a:spLocks/>
          </p:cNvSpPr>
          <p:nvPr/>
        </p:nvSpPr>
        <p:spPr>
          <a:xfrm>
            <a:off x="655485" y="2075138"/>
            <a:ext cx="4700286" cy="13398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i="1" dirty="0" smtClean="0">
                <a:solidFill>
                  <a:schemeClr val="bg1"/>
                </a:solidFill>
                <a:latin typeface="DIN Pro Cond Black"/>
              </a:rPr>
              <a:t>обеспечить нормативно-правовое оформление наставнической программы</a:t>
            </a:r>
            <a:endParaRPr lang="ru-RU" dirty="0">
              <a:solidFill>
                <a:schemeClr val="bg1"/>
              </a:solidFill>
            </a:endParaRPr>
          </a:p>
        </p:txBody>
      </p:sp>
      <p:sp>
        <p:nvSpPr>
          <p:cNvPr id="29" name="Прямоугольник 28">
            <a:extLst>
              <a:ext uri="{FF2B5EF4-FFF2-40B4-BE49-F238E27FC236}">
                <a16:creationId xmlns="" xmlns:a16="http://schemas.microsoft.com/office/drawing/2014/main" id="{6BFF1EC4-14A4-4EB1-9E80-2B5B8109835E}"/>
              </a:ext>
            </a:extLst>
          </p:cNvPr>
          <p:cNvSpPr/>
          <p:nvPr/>
        </p:nvSpPr>
        <p:spPr>
          <a:xfrm rot="5400000">
            <a:off x="-235226" y="2618127"/>
            <a:ext cx="1354099" cy="71020"/>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Текст 6">
            <a:extLst>
              <a:ext uri="{FF2B5EF4-FFF2-40B4-BE49-F238E27FC236}">
                <a16:creationId xmlns="" xmlns:a16="http://schemas.microsoft.com/office/drawing/2014/main" id="{B2D4C959-B236-46BE-A34F-91D4CB5E0819}"/>
              </a:ext>
            </a:extLst>
          </p:cNvPr>
          <p:cNvSpPr txBox="1">
            <a:spLocks/>
          </p:cNvSpPr>
          <p:nvPr/>
        </p:nvSpPr>
        <p:spPr>
          <a:xfrm>
            <a:off x="5701140" y="1398062"/>
            <a:ext cx="4879774" cy="108388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i="1" dirty="0" smtClean="0">
                <a:solidFill>
                  <a:schemeClr val="bg1"/>
                </a:solidFill>
                <a:latin typeface="DIN Pro Cond Black"/>
              </a:rPr>
              <a:t>сформировать команду и выбрать куратора, отвечающих за реализацию программы наставничества</a:t>
            </a:r>
            <a:endParaRPr lang="ru-RU" dirty="0">
              <a:solidFill>
                <a:schemeClr val="bg1"/>
              </a:solidFill>
            </a:endParaRPr>
          </a:p>
        </p:txBody>
      </p:sp>
      <p:sp>
        <p:nvSpPr>
          <p:cNvPr id="32" name="Прямоугольник 31">
            <a:extLst>
              <a:ext uri="{FF2B5EF4-FFF2-40B4-BE49-F238E27FC236}">
                <a16:creationId xmlns="" xmlns:a16="http://schemas.microsoft.com/office/drawing/2014/main" id="{335723BB-85D2-4CE3-86EF-B1C9E5C155EB}"/>
              </a:ext>
            </a:extLst>
          </p:cNvPr>
          <p:cNvSpPr/>
          <p:nvPr/>
        </p:nvSpPr>
        <p:spPr>
          <a:xfrm rot="5400000">
            <a:off x="4922397" y="1941054"/>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Текст 6">
            <a:extLst>
              <a:ext uri="{FF2B5EF4-FFF2-40B4-BE49-F238E27FC236}">
                <a16:creationId xmlns="" xmlns:a16="http://schemas.microsoft.com/office/drawing/2014/main" id="{4CED9E3C-3203-4CF1-AADD-2A50F86DB6EB}"/>
              </a:ext>
            </a:extLst>
          </p:cNvPr>
          <p:cNvSpPr txBox="1">
            <a:spLocks/>
          </p:cNvSpPr>
          <p:nvPr/>
        </p:nvSpPr>
        <p:spPr>
          <a:xfrm>
            <a:off x="524859" y="3974841"/>
            <a:ext cx="4681624" cy="9380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i="1" dirty="0" smtClean="0">
                <a:solidFill>
                  <a:schemeClr val="bg1"/>
                </a:solidFill>
                <a:latin typeface="DIN Pro Cond Black"/>
              </a:rPr>
              <a:t>информировать коллектив и обучающихся о подготовке программы, собрать предварительные запросы обучающихся и педагогов</a:t>
            </a:r>
            <a:endParaRPr lang="ru-RU" dirty="0">
              <a:solidFill>
                <a:schemeClr val="bg1"/>
              </a:solidFill>
            </a:endParaRPr>
          </a:p>
        </p:txBody>
      </p:sp>
      <p:sp>
        <p:nvSpPr>
          <p:cNvPr id="35" name="Прямоугольник 34">
            <a:extLst>
              <a:ext uri="{FF2B5EF4-FFF2-40B4-BE49-F238E27FC236}">
                <a16:creationId xmlns="" xmlns:a16="http://schemas.microsoft.com/office/drawing/2014/main" id="{8D9FB74B-2E99-4646-8F64-28AC7D52CE4F}"/>
              </a:ext>
            </a:extLst>
          </p:cNvPr>
          <p:cNvSpPr/>
          <p:nvPr/>
        </p:nvSpPr>
        <p:spPr>
          <a:xfrm rot="5400000">
            <a:off x="-272550" y="4777089"/>
            <a:ext cx="1354099" cy="71020"/>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Текст 6">
            <a:extLst>
              <a:ext uri="{FF2B5EF4-FFF2-40B4-BE49-F238E27FC236}">
                <a16:creationId xmlns="" xmlns:a16="http://schemas.microsoft.com/office/drawing/2014/main" id="{CD6D51AF-7C9A-4420-94CC-CA22A7E7AD0A}"/>
              </a:ext>
            </a:extLst>
          </p:cNvPr>
          <p:cNvSpPr txBox="1">
            <a:spLocks/>
          </p:cNvSpPr>
          <p:nvPr/>
        </p:nvSpPr>
        <p:spPr>
          <a:xfrm>
            <a:off x="5701142" y="3130259"/>
            <a:ext cx="5159691"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i="1" dirty="0" smtClean="0">
                <a:solidFill>
                  <a:schemeClr val="bg1"/>
                </a:solidFill>
                <a:latin typeface="DIN Pro Cond Black"/>
              </a:rPr>
              <a:t>определить задачи, формы наставничества, ожидаемые результаты</a:t>
            </a:r>
            <a:endParaRPr lang="ru-RU" dirty="0">
              <a:solidFill>
                <a:schemeClr val="bg1"/>
              </a:solidFill>
            </a:endParaRPr>
          </a:p>
        </p:txBody>
      </p:sp>
      <p:sp>
        <p:nvSpPr>
          <p:cNvPr id="38" name="Прямоугольник 37">
            <a:extLst>
              <a:ext uri="{FF2B5EF4-FFF2-40B4-BE49-F238E27FC236}">
                <a16:creationId xmlns="" xmlns:a16="http://schemas.microsoft.com/office/drawing/2014/main" id="{A24454A8-2713-401E-8DFF-F7E42E1F1031}"/>
              </a:ext>
            </a:extLst>
          </p:cNvPr>
          <p:cNvSpPr/>
          <p:nvPr/>
        </p:nvSpPr>
        <p:spPr>
          <a:xfrm rot="5400000">
            <a:off x="4941057" y="3766555"/>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Текст 6">
            <a:extLst>
              <a:ext uri="{FF2B5EF4-FFF2-40B4-BE49-F238E27FC236}">
                <a16:creationId xmlns="" xmlns:a16="http://schemas.microsoft.com/office/drawing/2014/main" id="{73000A87-CCC0-4AE3-AF4C-A826C617E3D6}"/>
              </a:ext>
            </a:extLst>
          </p:cNvPr>
          <p:cNvSpPr txBox="1">
            <a:spLocks/>
          </p:cNvSpPr>
          <p:nvPr/>
        </p:nvSpPr>
        <p:spPr>
          <a:xfrm>
            <a:off x="6018382" y="3172992"/>
            <a:ext cx="3296641"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endParaRPr lang="ru-RU" sz="1600" dirty="0">
              <a:solidFill>
                <a:srgbClr val="FF6600"/>
              </a:solidFill>
            </a:endParaRPr>
          </a:p>
        </p:txBody>
      </p:sp>
      <p:pic>
        <p:nvPicPr>
          <p:cNvPr id="21" name="Рисунок 20">
            <a:extLst>
              <a:ext uri="{FF2B5EF4-FFF2-40B4-BE49-F238E27FC236}">
                <a16:creationId xmlns="" xmlns:a16="http://schemas.microsoft.com/office/drawing/2014/main" id="{B3F1EB1A-8330-4481-AA00-54A627C23E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9838" y="411724"/>
            <a:ext cx="911354" cy="1545339"/>
          </a:xfrm>
          <a:prstGeom prst="rect">
            <a:avLst/>
          </a:prstGeom>
        </p:spPr>
      </p:pic>
      <p:pic>
        <p:nvPicPr>
          <p:cNvPr id="5" name="Рисунок 4">
            <a:extLst>
              <a:ext uri="{FF2B5EF4-FFF2-40B4-BE49-F238E27FC236}">
                <a16:creationId xmlns="" xmlns:a16="http://schemas.microsoft.com/office/drawing/2014/main" id="{49B0F153-0358-45C1-B8A0-13B82446D1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273"/>
            <a:ext cx="1251284" cy="1785286"/>
          </a:xfrm>
          <a:prstGeom prst="rect">
            <a:avLst/>
          </a:prstGeom>
        </p:spPr>
      </p:pic>
      <p:sp>
        <p:nvSpPr>
          <p:cNvPr id="18" name="Прямоугольник 17">
            <a:extLst>
              <a:ext uri="{FF2B5EF4-FFF2-40B4-BE49-F238E27FC236}">
                <a16:creationId xmlns="" xmlns:a16="http://schemas.microsoft.com/office/drawing/2014/main" id="{A24454A8-2713-401E-8DFF-F7E42E1F1031}"/>
              </a:ext>
            </a:extLst>
          </p:cNvPr>
          <p:cNvSpPr/>
          <p:nvPr/>
        </p:nvSpPr>
        <p:spPr>
          <a:xfrm rot="5400000">
            <a:off x="4906844" y="5467838"/>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Текст 6">
            <a:extLst>
              <a:ext uri="{FF2B5EF4-FFF2-40B4-BE49-F238E27FC236}">
                <a16:creationId xmlns="" xmlns:a16="http://schemas.microsoft.com/office/drawing/2014/main" id="{CD6D51AF-7C9A-4420-94CC-CA22A7E7AD0A}"/>
              </a:ext>
            </a:extLst>
          </p:cNvPr>
          <p:cNvSpPr txBox="1">
            <a:spLocks/>
          </p:cNvSpPr>
          <p:nvPr/>
        </p:nvSpPr>
        <p:spPr>
          <a:xfrm>
            <a:off x="5685591" y="4831540"/>
            <a:ext cx="5175242"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i="1" dirty="0" smtClean="0">
                <a:solidFill>
                  <a:schemeClr val="bg1"/>
                </a:solidFill>
                <a:latin typeface="DIN Pro Cond Black"/>
              </a:rPr>
              <a:t>создать дорожную карту реализации наставничества, определить необходимые ресурсы, внутренние и внешние</a:t>
            </a:r>
            <a:endParaRPr lang="ru-RU" dirty="0">
              <a:solidFill>
                <a:schemeClr val="bg1"/>
              </a:solidFill>
            </a:endParaRPr>
          </a:p>
        </p:txBody>
      </p:sp>
    </p:spTree>
    <p:extLst>
      <p:ext uri="{BB962C8B-B14F-4D97-AF65-F5344CB8AC3E}">
        <p14:creationId xmlns:p14="http://schemas.microsoft.com/office/powerpoint/2010/main" val="1503824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рямоугольник 26">
            <a:extLst>
              <a:ext uri="{FF2B5EF4-FFF2-40B4-BE49-F238E27FC236}">
                <a16:creationId xmlns="" xmlns:a16="http://schemas.microsoft.com/office/drawing/2014/main" id="{E63BA60D-1D3B-4718-9ED7-1B11BE39191A}"/>
              </a:ext>
            </a:extLst>
          </p:cNvPr>
          <p:cNvSpPr/>
          <p:nvPr/>
        </p:nvSpPr>
        <p:spPr>
          <a:xfrm>
            <a:off x="0" y="0"/>
            <a:ext cx="12192000" cy="6858000"/>
          </a:xfrm>
          <a:prstGeom prst="rect">
            <a:avLst/>
          </a:prstGeom>
          <a:gradFill flip="none" rotWithShape="1">
            <a:gsLst>
              <a:gs pos="0">
                <a:schemeClr val="accent5">
                  <a:lumMod val="75000"/>
                  <a:shade val="30000"/>
                  <a:satMod val="115000"/>
                </a:schemeClr>
              </a:gs>
              <a:gs pos="50000">
                <a:schemeClr val="accent5">
                  <a:lumMod val="75000"/>
                  <a:shade val="67500"/>
                  <a:satMod val="115000"/>
                </a:schemeClr>
              </a:gs>
              <a:gs pos="100000">
                <a:schemeClr val="accent5">
                  <a:lumMod val="7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Заголовок 22">
            <a:extLst>
              <a:ext uri="{FF2B5EF4-FFF2-40B4-BE49-F238E27FC236}">
                <a16:creationId xmlns="" xmlns:a16="http://schemas.microsoft.com/office/drawing/2014/main" id="{BA8B49C4-1CC6-4F65-8986-9F45AB98FA7D}"/>
              </a:ext>
            </a:extLst>
          </p:cNvPr>
          <p:cNvSpPr>
            <a:spLocks noGrp="1"/>
          </p:cNvSpPr>
          <p:nvPr>
            <p:ph type="title"/>
          </p:nvPr>
        </p:nvSpPr>
        <p:spPr>
          <a:xfrm>
            <a:off x="1431347" y="571759"/>
            <a:ext cx="8930938" cy="492203"/>
          </a:xfrm>
        </p:spPr>
        <p:txBody>
          <a:bodyPr>
            <a:noAutofit/>
          </a:bodyPr>
          <a:lstStyle/>
          <a:p>
            <a:pPr lvl="0" algn="ctr"/>
            <a:r>
              <a:rPr lang="ru-RU" sz="3200" b="1" dirty="0" smtClean="0">
                <a:solidFill>
                  <a:schemeClr val="bg1"/>
                </a:solidFill>
                <a:latin typeface="DIN Pro Cond Black"/>
              </a:rPr>
              <a:t>2 этап. Формирование баз наставников и наставляемых </a:t>
            </a:r>
            <a:br>
              <a:rPr lang="ru-RU" sz="3200" b="1" dirty="0" smtClean="0">
                <a:solidFill>
                  <a:schemeClr val="bg1"/>
                </a:solidFill>
                <a:latin typeface="DIN Pro Cond Black"/>
              </a:rPr>
            </a:br>
            <a:endParaRPr lang="ru-RU" sz="3200" dirty="0">
              <a:solidFill>
                <a:schemeClr val="bg1"/>
              </a:solidFill>
            </a:endParaRPr>
          </a:p>
        </p:txBody>
      </p:sp>
      <p:sp>
        <p:nvSpPr>
          <p:cNvPr id="28" name="Текст 6">
            <a:extLst>
              <a:ext uri="{FF2B5EF4-FFF2-40B4-BE49-F238E27FC236}">
                <a16:creationId xmlns="" xmlns:a16="http://schemas.microsoft.com/office/drawing/2014/main" id="{A2FD0FD6-7615-4EAC-9EE6-9101FBC13C0B}"/>
              </a:ext>
            </a:extLst>
          </p:cNvPr>
          <p:cNvSpPr txBox="1">
            <a:spLocks/>
          </p:cNvSpPr>
          <p:nvPr/>
        </p:nvSpPr>
        <p:spPr>
          <a:xfrm>
            <a:off x="655485" y="2075138"/>
            <a:ext cx="4700286" cy="13398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i="1" dirty="0" smtClean="0">
                <a:solidFill>
                  <a:schemeClr val="bg1"/>
                </a:solidFill>
                <a:latin typeface="DIN Pro Cond Black"/>
              </a:rPr>
              <a:t>информировать родителей, педагогов, обучающихся о возможностях и целях программы</a:t>
            </a:r>
          </a:p>
          <a:p>
            <a:pPr algn="just"/>
            <a:endParaRPr lang="ru-RU" dirty="0">
              <a:solidFill>
                <a:schemeClr val="bg1"/>
              </a:solidFill>
            </a:endParaRPr>
          </a:p>
        </p:txBody>
      </p:sp>
      <p:sp>
        <p:nvSpPr>
          <p:cNvPr id="29" name="Прямоугольник 28">
            <a:extLst>
              <a:ext uri="{FF2B5EF4-FFF2-40B4-BE49-F238E27FC236}">
                <a16:creationId xmlns="" xmlns:a16="http://schemas.microsoft.com/office/drawing/2014/main" id="{6BFF1EC4-14A4-4EB1-9E80-2B5B8109835E}"/>
              </a:ext>
            </a:extLst>
          </p:cNvPr>
          <p:cNvSpPr/>
          <p:nvPr/>
        </p:nvSpPr>
        <p:spPr>
          <a:xfrm rot="5400000">
            <a:off x="-235226" y="2618127"/>
            <a:ext cx="1354099" cy="71020"/>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Текст 6">
            <a:extLst>
              <a:ext uri="{FF2B5EF4-FFF2-40B4-BE49-F238E27FC236}">
                <a16:creationId xmlns="" xmlns:a16="http://schemas.microsoft.com/office/drawing/2014/main" id="{B2D4C959-B236-46BE-A34F-91D4CB5E0819}"/>
              </a:ext>
            </a:extLst>
          </p:cNvPr>
          <p:cNvSpPr txBox="1">
            <a:spLocks/>
          </p:cNvSpPr>
          <p:nvPr/>
        </p:nvSpPr>
        <p:spPr>
          <a:xfrm>
            <a:off x="5701140" y="1398062"/>
            <a:ext cx="4879774" cy="143844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i="1" dirty="0" smtClean="0">
                <a:solidFill>
                  <a:schemeClr val="bg1"/>
                </a:solidFill>
                <a:latin typeface="DIN Pro Cond Black"/>
              </a:rPr>
              <a:t>информировать коллектив, обучающихся и их родителей о запуске программы наставничества</a:t>
            </a:r>
            <a:endParaRPr lang="ru-RU" dirty="0">
              <a:solidFill>
                <a:schemeClr val="bg1"/>
              </a:solidFill>
            </a:endParaRPr>
          </a:p>
        </p:txBody>
      </p:sp>
      <p:sp>
        <p:nvSpPr>
          <p:cNvPr id="32" name="Прямоугольник 31">
            <a:extLst>
              <a:ext uri="{FF2B5EF4-FFF2-40B4-BE49-F238E27FC236}">
                <a16:creationId xmlns="" xmlns:a16="http://schemas.microsoft.com/office/drawing/2014/main" id="{335723BB-85D2-4CE3-86EF-B1C9E5C155EB}"/>
              </a:ext>
            </a:extLst>
          </p:cNvPr>
          <p:cNvSpPr/>
          <p:nvPr/>
        </p:nvSpPr>
        <p:spPr>
          <a:xfrm rot="5400000">
            <a:off x="4922397" y="1941054"/>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Текст 6">
            <a:extLst>
              <a:ext uri="{FF2B5EF4-FFF2-40B4-BE49-F238E27FC236}">
                <a16:creationId xmlns="" xmlns:a16="http://schemas.microsoft.com/office/drawing/2014/main" id="{4CED9E3C-3203-4CF1-AADD-2A50F86DB6EB}"/>
              </a:ext>
            </a:extLst>
          </p:cNvPr>
          <p:cNvSpPr txBox="1">
            <a:spLocks/>
          </p:cNvSpPr>
          <p:nvPr/>
        </p:nvSpPr>
        <p:spPr>
          <a:xfrm>
            <a:off x="524859" y="3974841"/>
            <a:ext cx="4681624" cy="9380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i="1" dirty="0" smtClean="0">
                <a:solidFill>
                  <a:schemeClr val="bg1"/>
                </a:solidFill>
                <a:latin typeface="DIN Pro Cond Black"/>
              </a:rPr>
              <a:t>организовать сбор данных о наставляемых по доступным каналам, в том числе запросы наставляемых к программе</a:t>
            </a:r>
            <a:endParaRPr lang="ru-RU" dirty="0">
              <a:solidFill>
                <a:schemeClr val="bg1"/>
              </a:solidFill>
            </a:endParaRPr>
          </a:p>
        </p:txBody>
      </p:sp>
      <p:sp>
        <p:nvSpPr>
          <p:cNvPr id="35" name="Прямоугольник 34">
            <a:extLst>
              <a:ext uri="{FF2B5EF4-FFF2-40B4-BE49-F238E27FC236}">
                <a16:creationId xmlns="" xmlns:a16="http://schemas.microsoft.com/office/drawing/2014/main" id="{8D9FB74B-2E99-4646-8F64-28AC7D52CE4F}"/>
              </a:ext>
            </a:extLst>
          </p:cNvPr>
          <p:cNvSpPr/>
          <p:nvPr/>
        </p:nvSpPr>
        <p:spPr>
          <a:xfrm rot="5400000">
            <a:off x="-272550" y="4777089"/>
            <a:ext cx="1354099" cy="71020"/>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Текст 6">
            <a:extLst>
              <a:ext uri="{FF2B5EF4-FFF2-40B4-BE49-F238E27FC236}">
                <a16:creationId xmlns="" xmlns:a16="http://schemas.microsoft.com/office/drawing/2014/main" id="{CD6D51AF-7C9A-4420-94CC-CA22A7E7AD0A}"/>
              </a:ext>
            </a:extLst>
          </p:cNvPr>
          <p:cNvSpPr txBox="1">
            <a:spLocks/>
          </p:cNvSpPr>
          <p:nvPr/>
        </p:nvSpPr>
        <p:spPr>
          <a:xfrm>
            <a:off x="5701142" y="3130259"/>
            <a:ext cx="5159691"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i="1" dirty="0" smtClean="0">
                <a:solidFill>
                  <a:schemeClr val="bg1"/>
                </a:solidFill>
                <a:latin typeface="DIN Pro Cond Black"/>
              </a:rPr>
              <a:t>использовать различные форматы для популяризации программы наставничества</a:t>
            </a:r>
          </a:p>
          <a:p>
            <a:pPr algn="just"/>
            <a:endParaRPr lang="ru-RU" dirty="0">
              <a:solidFill>
                <a:schemeClr val="bg1"/>
              </a:solidFill>
            </a:endParaRPr>
          </a:p>
        </p:txBody>
      </p:sp>
      <p:sp>
        <p:nvSpPr>
          <p:cNvPr id="38" name="Прямоугольник 37">
            <a:extLst>
              <a:ext uri="{FF2B5EF4-FFF2-40B4-BE49-F238E27FC236}">
                <a16:creationId xmlns="" xmlns:a16="http://schemas.microsoft.com/office/drawing/2014/main" id="{A24454A8-2713-401E-8DFF-F7E42E1F1031}"/>
              </a:ext>
            </a:extLst>
          </p:cNvPr>
          <p:cNvSpPr/>
          <p:nvPr/>
        </p:nvSpPr>
        <p:spPr>
          <a:xfrm rot="5400000">
            <a:off x="4941057" y="3766555"/>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Текст 6">
            <a:extLst>
              <a:ext uri="{FF2B5EF4-FFF2-40B4-BE49-F238E27FC236}">
                <a16:creationId xmlns="" xmlns:a16="http://schemas.microsoft.com/office/drawing/2014/main" id="{73000A87-CCC0-4AE3-AF4C-A826C617E3D6}"/>
              </a:ext>
            </a:extLst>
          </p:cNvPr>
          <p:cNvSpPr txBox="1">
            <a:spLocks/>
          </p:cNvSpPr>
          <p:nvPr/>
        </p:nvSpPr>
        <p:spPr>
          <a:xfrm>
            <a:off x="6018382" y="3172992"/>
            <a:ext cx="3296641"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endParaRPr lang="ru-RU" sz="1600" dirty="0">
              <a:solidFill>
                <a:srgbClr val="FF6600"/>
              </a:solidFill>
            </a:endParaRPr>
          </a:p>
        </p:txBody>
      </p:sp>
      <p:pic>
        <p:nvPicPr>
          <p:cNvPr id="21" name="Рисунок 20">
            <a:extLst>
              <a:ext uri="{FF2B5EF4-FFF2-40B4-BE49-F238E27FC236}">
                <a16:creationId xmlns="" xmlns:a16="http://schemas.microsoft.com/office/drawing/2014/main" id="{B3F1EB1A-8330-4481-AA00-54A627C23E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9838" y="411724"/>
            <a:ext cx="911354" cy="1545339"/>
          </a:xfrm>
          <a:prstGeom prst="rect">
            <a:avLst/>
          </a:prstGeom>
        </p:spPr>
      </p:pic>
      <p:pic>
        <p:nvPicPr>
          <p:cNvPr id="5" name="Рисунок 4">
            <a:extLst>
              <a:ext uri="{FF2B5EF4-FFF2-40B4-BE49-F238E27FC236}">
                <a16:creationId xmlns="" xmlns:a16="http://schemas.microsoft.com/office/drawing/2014/main" id="{49B0F153-0358-45C1-B8A0-13B82446D1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273"/>
            <a:ext cx="1251284" cy="1785286"/>
          </a:xfrm>
          <a:prstGeom prst="rect">
            <a:avLst/>
          </a:prstGeom>
        </p:spPr>
      </p:pic>
      <p:sp>
        <p:nvSpPr>
          <p:cNvPr id="18" name="Прямоугольник 17">
            <a:extLst>
              <a:ext uri="{FF2B5EF4-FFF2-40B4-BE49-F238E27FC236}">
                <a16:creationId xmlns="" xmlns:a16="http://schemas.microsoft.com/office/drawing/2014/main" id="{A24454A8-2713-401E-8DFF-F7E42E1F1031}"/>
              </a:ext>
            </a:extLst>
          </p:cNvPr>
          <p:cNvSpPr/>
          <p:nvPr/>
        </p:nvSpPr>
        <p:spPr>
          <a:xfrm rot="5400000">
            <a:off x="4906844" y="5467838"/>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Текст 6">
            <a:extLst>
              <a:ext uri="{FF2B5EF4-FFF2-40B4-BE49-F238E27FC236}">
                <a16:creationId xmlns="" xmlns:a16="http://schemas.microsoft.com/office/drawing/2014/main" id="{CD6D51AF-7C9A-4420-94CC-CA22A7E7AD0A}"/>
              </a:ext>
            </a:extLst>
          </p:cNvPr>
          <p:cNvSpPr txBox="1">
            <a:spLocks/>
          </p:cNvSpPr>
          <p:nvPr/>
        </p:nvSpPr>
        <p:spPr>
          <a:xfrm>
            <a:off x="5685591" y="4831540"/>
            <a:ext cx="5175242"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i="1" dirty="0" smtClean="0">
                <a:solidFill>
                  <a:schemeClr val="bg1"/>
                </a:solidFill>
                <a:latin typeface="DIN Pro Cond Black"/>
              </a:rPr>
              <a:t>собрать данные о потенциальных наставниках из числа педагогов, обучающихся и выпускников</a:t>
            </a:r>
          </a:p>
          <a:p>
            <a:pPr algn="just"/>
            <a:endParaRPr lang="ru-RU" dirty="0">
              <a:solidFill>
                <a:schemeClr val="bg1"/>
              </a:solidFill>
            </a:endParaRPr>
          </a:p>
        </p:txBody>
      </p:sp>
    </p:spTree>
    <p:extLst>
      <p:ext uri="{BB962C8B-B14F-4D97-AF65-F5344CB8AC3E}">
        <p14:creationId xmlns:p14="http://schemas.microsoft.com/office/powerpoint/2010/main" val="15038245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рямоугольник 26">
            <a:extLst>
              <a:ext uri="{FF2B5EF4-FFF2-40B4-BE49-F238E27FC236}">
                <a16:creationId xmlns="" xmlns:a16="http://schemas.microsoft.com/office/drawing/2014/main" id="{E63BA60D-1D3B-4718-9ED7-1B11BE39191A}"/>
              </a:ext>
            </a:extLst>
          </p:cNvPr>
          <p:cNvSpPr/>
          <p:nvPr/>
        </p:nvSpPr>
        <p:spPr>
          <a:xfrm>
            <a:off x="0" y="0"/>
            <a:ext cx="12192000" cy="6858000"/>
          </a:xfrm>
          <a:prstGeom prst="rect">
            <a:avLst/>
          </a:prstGeom>
          <a:gradFill flip="none" rotWithShape="1">
            <a:gsLst>
              <a:gs pos="0">
                <a:schemeClr val="accent5">
                  <a:lumMod val="75000"/>
                  <a:shade val="30000"/>
                  <a:satMod val="115000"/>
                </a:schemeClr>
              </a:gs>
              <a:gs pos="50000">
                <a:schemeClr val="accent5">
                  <a:lumMod val="75000"/>
                  <a:shade val="67500"/>
                  <a:satMod val="115000"/>
                </a:schemeClr>
              </a:gs>
              <a:gs pos="100000">
                <a:schemeClr val="accent5">
                  <a:lumMod val="7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Заголовок 22">
            <a:extLst>
              <a:ext uri="{FF2B5EF4-FFF2-40B4-BE49-F238E27FC236}">
                <a16:creationId xmlns="" xmlns:a16="http://schemas.microsoft.com/office/drawing/2014/main" id="{BA8B49C4-1CC6-4F65-8986-9F45AB98FA7D}"/>
              </a:ext>
            </a:extLst>
          </p:cNvPr>
          <p:cNvSpPr>
            <a:spLocks noGrp="1"/>
          </p:cNvSpPr>
          <p:nvPr>
            <p:ph type="title"/>
          </p:nvPr>
        </p:nvSpPr>
        <p:spPr>
          <a:xfrm>
            <a:off x="1468670" y="366485"/>
            <a:ext cx="8930938" cy="492203"/>
          </a:xfrm>
        </p:spPr>
        <p:txBody>
          <a:bodyPr>
            <a:noAutofit/>
          </a:bodyPr>
          <a:lstStyle/>
          <a:p>
            <a:pPr lvl="0" algn="ctr"/>
            <a:r>
              <a:rPr lang="ru-RU" sz="3200" b="1" dirty="0" smtClean="0">
                <a:solidFill>
                  <a:schemeClr val="bg1"/>
                </a:solidFill>
                <a:latin typeface="DIN Pro Cond Black"/>
              </a:rPr>
              <a:t/>
            </a:r>
            <a:br>
              <a:rPr lang="ru-RU" sz="3200" b="1" dirty="0" smtClean="0">
                <a:solidFill>
                  <a:schemeClr val="bg1"/>
                </a:solidFill>
                <a:latin typeface="DIN Pro Cond Black"/>
              </a:rPr>
            </a:br>
            <a:r>
              <a:rPr lang="ru-RU" sz="3200" b="1" dirty="0" smtClean="0">
                <a:solidFill>
                  <a:schemeClr val="bg1"/>
                </a:solidFill>
                <a:latin typeface="DIN Pro Cond Black"/>
              </a:rPr>
              <a:t/>
            </a:r>
            <a:br>
              <a:rPr lang="ru-RU" sz="3200" b="1" dirty="0" smtClean="0">
                <a:solidFill>
                  <a:schemeClr val="bg1"/>
                </a:solidFill>
                <a:latin typeface="DIN Pro Cond Black"/>
              </a:rPr>
            </a:br>
            <a:r>
              <a:rPr lang="ru-RU" sz="3200" b="1" dirty="0" smtClean="0">
                <a:solidFill>
                  <a:schemeClr val="bg1"/>
                </a:solidFill>
                <a:latin typeface="DIN Pro Cond Black"/>
              </a:rPr>
              <a:t>3 этап. Отбор и формирование наставнических пар/ групп</a:t>
            </a:r>
            <a:r>
              <a:rPr lang="ru-RU" sz="3200" dirty="0" smtClean="0">
                <a:solidFill>
                  <a:schemeClr val="bg1"/>
                </a:solidFill>
                <a:latin typeface="DIN Pro Cond Black"/>
              </a:rPr>
              <a:t/>
            </a:r>
            <a:br>
              <a:rPr lang="ru-RU" sz="3200" dirty="0" smtClean="0">
                <a:solidFill>
                  <a:schemeClr val="bg1"/>
                </a:solidFill>
                <a:latin typeface="DIN Pro Cond Black"/>
              </a:rPr>
            </a:br>
            <a:r>
              <a:rPr lang="ru-RU" sz="3200" b="1" dirty="0" smtClean="0">
                <a:solidFill>
                  <a:schemeClr val="bg1"/>
                </a:solidFill>
                <a:latin typeface="DIN Pro Cond Black"/>
              </a:rPr>
              <a:t/>
            </a:r>
            <a:br>
              <a:rPr lang="ru-RU" sz="3200" b="1" dirty="0" smtClean="0">
                <a:solidFill>
                  <a:schemeClr val="bg1"/>
                </a:solidFill>
                <a:latin typeface="DIN Pro Cond Black"/>
              </a:rPr>
            </a:br>
            <a:endParaRPr lang="ru-RU" sz="3200" dirty="0">
              <a:solidFill>
                <a:schemeClr val="bg1"/>
              </a:solidFill>
            </a:endParaRPr>
          </a:p>
        </p:txBody>
      </p:sp>
      <p:sp>
        <p:nvSpPr>
          <p:cNvPr id="28" name="Текст 6">
            <a:extLst>
              <a:ext uri="{FF2B5EF4-FFF2-40B4-BE49-F238E27FC236}">
                <a16:creationId xmlns="" xmlns:a16="http://schemas.microsoft.com/office/drawing/2014/main" id="{A2FD0FD6-7615-4EAC-9EE6-9101FBC13C0B}"/>
              </a:ext>
            </a:extLst>
          </p:cNvPr>
          <p:cNvSpPr txBox="1">
            <a:spLocks/>
          </p:cNvSpPr>
          <p:nvPr/>
        </p:nvSpPr>
        <p:spPr>
          <a:xfrm>
            <a:off x="562179" y="1813881"/>
            <a:ext cx="4700286" cy="13398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sz="2200" i="1" dirty="0" smtClean="0">
                <a:solidFill>
                  <a:schemeClr val="bg1"/>
                </a:solidFill>
                <a:latin typeface="DIN Pro Cond Black"/>
              </a:rPr>
              <a:t>разработать инструменты и организовать встречи для формирования наставнических пар/групп с использованием различных форматов</a:t>
            </a:r>
          </a:p>
          <a:p>
            <a:pPr algn="just"/>
            <a:endParaRPr lang="ru-RU" dirty="0">
              <a:solidFill>
                <a:schemeClr val="bg1"/>
              </a:solidFill>
            </a:endParaRPr>
          </a:p>
        </p:txBody>
      </p:sp>
      <p:sp>
        <p:nvSpPr>
          <p:cNvPr id="29" name="Прямоугольник 28">
            <a:extLst>
              <a:ext uri="{FF2B5EF4-FFF2-40B4-BE49-F238E27FC236}">
                <a16:creationId xmlns="" xmlns:a16="http://schemas.microsoft.com/office/drawing/2014/main" id="{6BFF1EC4-14A4-4EB1-9E80-2B5B8109835E}"/>
              </a:ext>
            </a:extLst>
          </p:cNvPr>
          <p:cNvSpPr/>
          <p:nvPr/>
        </p:nvSpPr>
        <p:spPr>
          <a:xfrm rot="5400000">
            <a:off x="-461883" y="2849019"/>
            <a:ext cx="1811643" cy="66784"/>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Текст 6">
            <a:extLst>
              <a:ext uri="{FF2B5EF4-FFF2-40B4-BE49-F238E27FC236}">
                <a16:creationId xmlns="" xmlns:a16="http://schemas.microsoft.com/office/drawing/2014/main" id="{B2D4C959-B236-46BE-A34F-91D4CB5E0819}"/>
              </a:ext>
            </a:extLst>
          </p:cNvPr>
          <p:cNvSpPr txBox="1">
            <a:spLocks/>
          </p:cNvSpPr>
          <p:nvPr/>
        </p:nvSpPr>
        <p:spPr>
          <a:xfrm>
            <a:off x="5701140" y="1398062"/>
            <a:ext cx="4879774" cy="143844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sz="2200" i="1" dirty="0" smtClean="0">
                <a:solidFill>
                  <a:schemeClr val="bg1"/>
                </a:solidFill>
                <a:latin typeface="DIN Pro Cond Black"/>
              </a:rPr>
              <a:t>организовать пробную рабочую встречу и встречу-планирование наставников и наставляемых</a:t>
            </a:r>
          </a:p>
          <a:p>
            <a:pPr algn="just"/>
            <a:endParaRPr lang="ru-RU" dirty="0">
              <a:solidFill>
                <a:schemeClr val="bg1"/>
              </a:solidFill>
            </a:endParaRPr>
          </a:p>
        </p:txBody>
      </p:sp>
      <p:sp>
        <p:nvSpPr>
          <p:cNvPr id="32" name="Прямоугольник 31">
            <a:extLst>
              <a:ext uri="{FF2B5EF4-FFF2-40B4-BE49-F238E27FC236}">
                <a16:creationId xmlns="" xmlns:a16="http://schemas.microsoft.com/office/drawing/2014/main" id="{335723BB-85D2-4CE3-86EF-B1C9E5C155EB}"/>
              </a:ext>
            </a:extLst>
          </p:cNvPr>
          <p:cNvSpPr/>
          <p:nvPr/>
        </p:nvSpPr>
        <p:spPr>
          <a:xfrm rot="5400000">
            <a:off x="4922397" y="1941054"/>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Текст 6">
            <a:extLst>
              <a:ext uri="{FF2B5EF4-FFF2-40B4-BE49-F238E27FC236}">
                <a16:creationId xmlns="" xmlns:a16="http://schemas.microsoft.com/office/drawing/2014/main" id="{4CED9E3C-3203-4CF1-AADD-2A50F86DB6EB}"/>
              </a:ext>
            </a:extLst>
          </p:cNvPr>
          <p:cNvSpPr txBox="1">
            <a:spLocks/>
          </p:cNvSpPr>
          <p:nvPr/>
        </p:nvSpPr>
        <p:spPr>
          <a:xfrm>
            <a:off x="618165" y="4534678"/>
            <a:ext cx="4681624" cy="9380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sz="2200" i="1" dirty="0" smtClean="0">
                <a:solidFill>
                  <a:schemeClr val="bg1"/>
                </a:solidFill>
                <a:latin typeface="DIN Pro Cond Black"/>
              </a:rPr>
              <a:t>обеспечить психологическое сопровождение наставляемым, не сформировавшим пару/ группу, продолжить поиск наставника либо назначить его директивно</a:t>
            </a:r>
          </a:p>
          <a:p>
            <a:pPr algn="just"/>
            <a:endParaRPr lang="ru-RU" dirty="0">
              <a:solidFill>
                <a:schemeClr val="bg1"/>
              </a:solidFill>
            </a:endParaRPr>
          </a:p>
        </p:txBody>
      </p:sp>
      <p:sp>
        <p:nvSpPr>
          <p:cNvPr id="37" name="Текст 6">
            <a:extLst>
              <a:ext uri="{FF2B5EF4-FFF2-40B4-BE49-F238E27FC236}">
                <a16:creationId xmlns="" xmlns:a16="http://schemas.microsoft.com/office/drawing/2014/main" id="{CD6D51AF-7C9A-4420-94CC-CA22A7E7AD0A}"/>
              </a:ext>
            </a:extLst>
          </p:cNvPr>
          <p:cNvSpPr txBox="1">
            <a:spLocks/>
          </p:cNvSpPr>
          <p:nvPr/>
        </p:nvSpPr>
        <p:spPr>
          <a:xfrm>
            <a:off x="5701142" y="3130259"/>
            <a:ext cx="5159691"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dirty="0" smtClean="0">
                <a:solidFill>
                  <a:schemeClr val="tx1"/>
                </a:solidFill>
              </a:rPr>
              <a:t> </a:t>
            </a:r>
            <a:r>
              <a:rPr lang="ru-RU" sz="2200" dirty="0" smtClean="0">
                <a:solidFill>
                  <a:schemeClr val="bg1"/>
                </a:solidFill>
                <a:latin typeface="DIN Pro Cond Black"/>
              </a:rPr>
              <a:t>выбрать форматы взаимодействия для каждой пары/ группы</a:t>
            </a:r>
          </a:p>
          <a:p>
            <a:pPr algn="just"/>
            <a:endParaRPr lang="ru-RU" dirty="0">
              <a:solidFill>
                <a:schemeClr val="bg1"/>
              </a:solidFill>
            </a:endParaRPr>
          </a:p>
        </p:txBody>
      </p:sp>
      <p:sp>
        <p:nvSpPr>
          <p:cNvPr id="38" name="Прямоугольник 37">
            <a:extLst>
              <a:ext uri="{FF2B5EF4-FFF2-40B4-BE49-F238E27FC236}">
                <a16:creationId xmlns="" xmlns:a16="http://schemas.microsoft.com/office/drawing/2014/main" id="{A24454A8-2713-401E-8DFF-F7E42E1F1031}"/>
              </a:ext>
            </a:extLst>
          </p:cNvPr>
          <p:cNvSpPr/>
          <p:nvPr/>
        </p:nvSpPr>
        <p:spPr>
          <a:xfrm rot="5400000">
            <a:off x="4941057" y="3766555"/>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Текст 6">
            <a:extLst>
              <a:ext uri="{FF2B5EF4-FFF2-40B4-BE49-F238E27FC236}">
                <a16:creationId xmlns="" xmlns:a16="http://schemas.microsoft.com/office/drawing/2014/main" id="{73000A87-CCC0-4AE3-AF4C-A826C617E3D6}"/>
              </a:ext>
            </a:extLst>
          </p:cNvPr>
          <p:cNvSpPr txBox="1">
            <a:spLocks/>
          </p:cNvSpPr>
          <p:nvPr/>
        </p:nvSpPr>
        <p:spPr>
          <a:xfrm>
            <a:off x="6018382" y="3172992"/>
            <a:ext cx="3296641"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endParaRPr lang="ru-RU" sz="1600" dirty="0">
              <a:solidFill>
                <a:srgbClr val="FF6600"/>
              </a:solidFill>
            </a:endParaRPr>
          </a:p>
        </p:txBody>
      </p:sp>
      <p:pic>
        <p:nvPicPr>
          <p:cNvPr id="21" name="Рисунок 20">
            <a:extLst>
              <a:ext uri="{FF2B5EF4-FFF2-40B4-BE49-F238E27FC236}">
                <a16:creationId xmlns="" xmlns:a16="http://schemas.microsoft.com/office/drawing/2014/main" id="{B3F1EB1A-8330-4481-AA00-54A627C23E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9838" y="411724"/>
            <a:ext cx="911354" cy="1545339"/>
          </a:xfrm>
          <a:prstGeom prst="rect">
            <a:avLst/>
          </a:prstGeom>
        </p:spPr>
      </p:pic>
      <p:pic>
        <p:nvPicPr>
          <p:cNvPr id="5" name="Рисунок 4">
            <a:extLst>
              <a:ext uri="{FF2B5EF4-FFF2-40B4-BE49-F238E27FC236}">
                <a16:creationId xmlns="" xmlns:a16="http://schemas.microsoft.com/office/drawing/2014/main" id="{49B0F153-0358-45C1-B8A0-13B82446D1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273"/>
            <a:ext cx="1251284" cy="1785286"/>
          </a:xfrm>
          <a:prstGeom prst="rect">
            <a:avLst/>
          </a:prstGeom>
        </p:spPr>
      </p:pic>
      <p:sp>
        <p:nvSpPr>
          <p:cNvPr id="18" name="Прямоугольник 17">
            <a:extLst>
              <a:ext uri="{FF2B5EF4-FFF2-40B4-BE49-F238E27FC236}">
                <a16:creationId xmlns="" xmlns:a16="http://schemas.microsoft.com/office/drawing/2014/main" id="{A24454A8-2713-401E-8DFF-F7E42E1F1031}"/>
              </a:ext>
            </a:extLst>
          </p:cNvPr>
          <p:cNvSpPr/>
          <p:nvPr/>
        </p:nvSpPr>
        <p:spPr>
          <a:xfrm rot="5400000">
            <a:off x="4906844" y="5467838"/>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Текст 6">
            <a:extLst>
              <a:ext uri="{FF2B5EF4-FFF2-40B4-BE49-F238E27FC236}">
                <a16:creationId xmlns="" xmlns:a16="http://schemas.microsoft.com/office/drawing/2014/main" id="{CD6D51AF-7C9A-4420-94CC-CA22A7E7AD0A}"/>
              </a:ext>
            </a:extLst>
          </p:cNvPr>
          <p:cNvSpPr txBox="1">
            <a:spLocks/>
          </p:cNvSpPr>
          <p:nvPr/>
        </p:nvSpPr>
        <p:spPr>
          <a:xfrm>
            <a:off x="5685591" y="4831540"/>
            <a:ext cx="5175242"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sz="2200" i="1" dirty="0" smtClean="0">
                <a:solidFill>
                  <a:schemeClr val="bg1"/>
                </a:solidFill>
                <a:latin typeface="DIN Pro Cond Black"/>
              </a:rPr>
              <a:t>утвердить реестр наставников</a:t>
            </a:r>
          </a:p>
          <a:p>
            <a:pPr algn="just"/>
            <a:endParaRPr lang="ru-RU" dirty="0">
              <a:solidFill>
                <a:schemeClr val="bg1"/>
              </a:solidFill>
            </a:endParaRPr>
          </a:p>
        </p:txBody>
      </p:sp>
      <p:sp>
        <p:nvSpPr>
          <p:cNvPr id="17" name="Прямоугольник 16">
            <a:extLst>
              <a:ext uri="{FF2B5EF4-FFF2-40B4-BE49-F238E27FC236}">
                <a16:creationId xmlns="" xmlns:a16="http://schemas.microsoft.com/office/drawing/2014/main" id="{6BFF1EC4-14A4-4EB1-9E80-2B5B8109835E}"/>
              </a:ext>
            </a:extLst>
          </p:cNvPr>
          <p:cNvSpPr/>
          <p:nvPr/>
        </p:nvSpPr>
        <p:spPr>
          <a:xfrm rot="5400000">
            <a:off x="-384128" y="5502024"/>
            <a:ext cx="1811643" cy="66784"/>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03824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рямоугольник 26">
            <a:extLst>
              <a:ext uri="{FF2B5EF4-FFF2-40B4-BE49-F238E27FC236}">
                <a16:creationId xmlns="" xmlns:a16="http://schemas.microsoft.com/office/drawing/2014/main" id="{E63BA60D-1D3B-4718-9ED7-1B11BE39191A}"/>
              </a:ext>
            </a:extLst>
          </p:cNvPr>
          <p:cNvSpPr/>
          <p:nvPr/>
        </p:nvSpPr>
        <p:spPr>
          <a:xfrm>
            <a:off x="0" y="0"/>
            <a:ext cx="12192000" cy="6858000"/>
          </a:xfrm>
          <a:prstGeom prst="rect">
            <a:avLst/>
          </a:prstGeom>
          <a:gradFill flip="none" rotWithShape="1">
            <a:gsLst>
              <a:gs pos="0">
                <a:schemeClr val="accent5">
                  <a:lumMod val="75000"/>
                  <a:shade val="30000"/>
                  <a:satMod val="115000"/>
                </a:schemeClr>
              </a:gs>
              <a:gs pos="50000">
                <a:schemeClr val="accent5">
                  <a:lumMod val="75000"/>
                  <a:shade val="67500"/>
                  <a:satMod val="115000"/>
                </a:schemeClr>
              </a:gs>
              <a:gs pos="100000">
                <a:schemeClr val="accent5">
                  <a:lumMod val="7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Заголовок 22">
            <a:extLst>
              <a:ext uri="{FF2B5EF4-FFF2-40B4-BE49-F238E27FC236}">
                <a16:creationId xmlns="" xmlns:a16="http://schemas.microsoft.com/office/drawing/2014/main" id="{BA8B49C4-1CC6-4F65-8986-9F45AB98FA7D}"/>
              </a:ext>
            </a:extLst>
          </p:cNvPr>
          <p:cNvSpPr>
            <a:spLocks noGrp="1"/>
          </p:cNvSpPr>
          <p:nvPr>
            <p:ph type="title"/>
          </p:nvPr>
        </p:nvSpPr>
        <p:spPr>
          <a:xfrm>
            <a:off x="1468670" y="366485"/>
            <a:ext cx="8930938" cy="492203"/>
          </a:xfrm>
        </p:spPr>
        <p:txBody>
          <a:bodyPr>
            <a:noAutofit/>
          </a:bodyPr>
          <a:lstStyle/>
          <a:p>
            <a:pPr lvl="0" algn="ctr"/>
            <a:r>
              <a:rPr lang="ru-RU" sz="3200" b="1" dirty="0" smtClean="0">
                <a:solidFill>
                  <a:schemeClr val="bg1"/>
                </a:solidFill>
                <a:latin typeface="DIN Pro Cond Black"/>
              </a:rPr>
              <a:t/>
            </a:r>
            <a:br>
              <a:rPr lang="ru-RU" sz="3200" b="1" dirty="0" smtClean="0">
                <a:solidFill>
                  <a:schemeClr val="bg1"/>
                </a:solidFill>
                <a:latin typeface="DIN Pro Cond Black"/>
              </a:rPr>
            </a:br>
            <a:r>
              <a:rPr lang="ru-RU" sz="3200" b="1" dirty="0" smtClean="0">
                <a:solidFill>
                  <a:schemeClr val="bg1"/>
                </a:solidFill>
                <a:latin typeface="DIN Pro Cond Black"/>
              </a:rPr>
              <a:t/>
            </a:r>
            <a:br>
              <a:rPr lang="ru-RU" sz="3200" b="1" dirty="0" smtClean="0">
                <a:solidFill>
                  <a:schemeClr val="bg1"/>
                </a:solidFill>
                <a:latin typeface="DIN Pro Cond Black"/>
              </a:rPr>
            </a:br>
            <a:r>
              <a:rPr lang="ru-RU" sz="3200" b="1" dirty="0" smtClean="0">
                <a:solidFill>
                  <a:schemeClr val="bg1"/>
                </a:solidFill>
                <a:latin typeface="DIN Pro Cond Black"/>
              </a:rPr>
              <a:t>4 этап. Организация работы наставнических пар/групп </a:t>
            </a:r>
            <a:r>
              <a:rPr lang="ru-RU" sz="3200" dirty="0" smtClean="0">
                <a:solidFill>
                  <a:schemeClr val="bg1"/>
                </a:solidFill>
                <a:latin typeface="DIN Pro Cond Black"/>
              </a:rPr>
              <a:t/>
            </a:r>
            <a:br>
              <a:rPr lang="ru-RU" sz="3200" dirty="0" smtClean="0">
                <a:solidFill>
                  <a:schemeClr val="bg1"/>
                </a:solidFill>
                <a:latin typeface="DIN Pro Cond Black"/>
              </a:rPr>
            </a:br>
            <a:r>
              <a:rPr lang="ru-RU" sz="3200" b="1" dirty="0" smtClean="0">
                <a:solidFill>
                  <a:schemeClr val="bg1"/>
                </a:solidFill>
                <a:latin typeface="DIN Pro Cond Black"/>
              </a:rPr>
              <a:t/>
            </a:r>
            <a:br>
              <a:rPr lang="ru-RU" sz="3200" b="1" dirty="0" smtClean="0">
                <a:solidFill>
                  <a:schemeClr val="bg1"/>
                </a:solidFill>
                <a:latin typeface="DIN Pro Cond Black"/>
              </a:rPr>
            </a:br>
            <a:endParaRPr lang="ru-RU" sz="3200" dirty="0">
              <a:solidFill>
                <a:schemeClr val="bg1"/>
              </a:solidFill>
            </a:endParaRPr>
          </a:p>
        </p:txBody>
      </p:sp>
      <p:sp>
        <p:nvSpPr>
          <p:cNvPr id="28" name="Текст 6">
            <a:extLst>
              <a:ext uri="{FF2B5EF4-FFF2-40B4-BE49-F238E27FC236}">
                <a16:creationId xmlns="" xmlns:a16="http://schemas.microsoft.com/office/drawing/2014/main" id="{A2FD0FD6-7615-4EAC-9EE6-9101FBC13C0B}"/>
              </a:ext>
            </a:extLst>
          </p:cNvPr>
          <p:cNvSpPr txBox="1">
            <a:spLocks/>
          </p:cNvSpPr>
          <p:nvPr/>
        </p:nvSpPr>
        <p:spPr>
          <a:xfrm>
            <a:off x="562179" y="1813881"/>
            <a:ext cx="4700286" cy="13398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dirty="0" smtClean="0">
                <a:solidFill>
                  <a:schemeClr val="bg1"/>
                </a:solidFill>
                <a:latin typeface="DIN Pro Cond Black"/>
              </a:rPr>
              <a:t>проанализировать сильные стороны участников для постановки цели и задач на конкретные периоды времени</a:t>
            </a:r>
          </a:p>
          <a:p>
            <a:pPr algn="just"/>
            <a:endParaRPr lang="ru-RU" dirty="0">
              <a:solidFill>
                <a:schemeClr val="bg1"/>
              </a:solidFill>
            </a:endParaRPr>
          </a:p>
        </p:txBody>
      </p:sp>
      <p:sp>
        <p:nvSpPr>
          <p:cNvPr id="29" name="Прямоугольник 28">
            <a:extLst>
              <a:ext uri="{FF2B5EF4-FFF2-40B4-BE49-F238E27FC236}">
                <a16:creationId xmlns="" xmlns:a16="http://schemas.microsoft.com/office/drawing/2014/main" id="{6BFF1EC4-14A4-4EB1-9E80-2B5B8109835E}"/>
              </a:ext>
            </a:extLst>
          </p:cNvPr>
          <p:cNvSpPr/>
          <p:nvPr/>
        </p:nvSpPr>
        <p:spPr>
          <a:xfrm rot="5400000">
            <a:off x="-461883" y="2849019"/>
            <a:ext cx="1811643" cy="66784"/>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Текст 6">
            <a:extLst>
              <a:ext uri="{FF2B5EF4-FFF2-40B4-BE49-F238E27FC236}">
                <a16:creationId xmlns="" xmlns:a16="http://schemas.microsoft.com/office/drawing/2014/main" id="{B2D4C959-B236-46BE-A34F-91D4CB5E0819}"/>
              </a:ext>
            </a:extLst>
          </p:cNvPr>
          <p:cNvSpPr txBox="1">
            <a:spLocks/>
          </p:cNvSpPr>
          <p:nvPr/>
        </p:nvSpPr>
        <p:spPr>
          <a:xfrm>
            <a:off x="5701140" y="1398062"/>
            <a:ext cx="4879774" cy="143844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dirty="0" smtClean="0">
                <a:solidFill>
                  <a:schemeClr val="bg1"/>
                </a:solidFill>
                <a:latin typeface="DIN Pro Cond Black"/>
              </a:rPr>
              <a:t>организовать сбор обратной связи от наставников, наставляемых и кураторов для мониторинга эффективности реализации программы</a:t>
            </a:r>
            <a:endParaRPr lang="ru-RU" dirty="0">
              <a:solidFill>
                <a:schemeClr val="bg1"/>
              </a:solidFill>
            </a:endParaRPr>
          </a:p>
        </p:txBody>
      </p:sp>
      <p:sp>
        <p:nvSpPr>
          <p:cNvPr id="32" name="Прямоугольник 31">
            <a:extLst>
              <a:ext uri="{FF2B5EF4-FFF2-40B4-BE49-F238E27FC236}">
                <a16:creationId xmlns="" xmlns:a16="http://schemas.microsoft.com/office/drawing/2014/main" id="{335723BB-85D2-4CE3-86EF-B1C9E5C155EB}"/>
              </a:ext>
            </a:extLst>
          </p:cNvPr>
          <p:cNvSpPr/>
          <p:nvPr/>
        </p:nvSpPr>
        <p:spPr>
          <a:xfrm rot="5400000">
            <a:off x="4717904" y="2422575"/>
            <a:ext cx="1816908" cy="93306"/>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Текст 6">
            <a:extLst>
              <a:ext uri="{FF2B5EF4-FFF2-40B4-BE49-F238E27FC236}">
                <a16:creationId xmlns="" xmlns:a16="http://schemas.microsoft.com/office/drawing/2014/main" id="{4CED9E3C-3203-4CF1-AADD-2A50F86DB6EB}"/>
              </a:ext>
            </a:extLst>
          </p:cNvPr>
          <p:cNvSpPr txBox="1">
            <a:spLocks/>
          </p:cNvSpPr>
          <p:nvPr/>
        </p:nvSpPr>
        <p:spPr>
          <a:xfrm>
            <a:off x="618165" y="4534678"/>
            <a:ext cx="4681624" cy="9380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dirty="0" smtClean="0">
                <a:solidFill>
                  <a:schemeClr val="bg1"/>
                </a:solidFill>
                <a:latin typeface="DIN Pro Cond Black"/>
              </a:rPr>
              <a:t>при необходимости предоставить наставникам методические рекомендации / материалы по взаимодействию с наставляемым(и)</a:t>
            </a:r>
            <a:endParaRPr lang="ru-RU" dirty="0">
              <a:solidFill>
                <a:schemeClr val="bg1"/>
              </a:solidFill>
            </a:endParaRPr>
          </a:p>
        </p:txBody>
      </p:sp>
      <p:sp>
        <p:nvSpPr>
          <p:cNvPr id="37" name="Текст 6">
            <a:extLst>
              <a:ext uri="{FF2B5EF4-FFF2-40B4-BE49-F238E27FC236}">
                <a16:creationId xmlns="" xmlns:a16="http://schemas.microsoft.com/office/drawing/2014/main" id="{CD6D51AF-7C9A-4420-94CC-CA22A7E7AD0A}"/>
              </a:ext>
            </a:extLst>
          </p:cNvPr>
          <p:cNvSpPr txBox="1">
            <a:spLocks/>
          </p:cNvSpPr>
          <p:nvPr/>
        </p:nvSpPr>
        <p:spPr>
          <a:xfrm>
            <a:off x="5784980" y="3820725"/>
            <a:ext cx="5131837" cy="7139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dirty="0" smtClean="0">
                <a:solidFill>
                  <a:schemeClr val="bg1"/>
                </a:solidFill>
                <a:latin typeface="DIN Pro Cond Black"/>
              </a:rPr>
              <a:t>организовать текущий контроль достижения планируемых результатов</a:t>
            </a:r>
          </a:p>
          <a:p>
            <a:pPr algn="just"/>
            <a:endParaRPr lang="ru-RU" dirty="0">
              <a:solidFill>
                <a:schemeClr val="bg1"/>
              </a:solidFill>
            </a:endParaRPr>
          </a:p>
        </p:txBody>
      </p:sp>
      <p:sp>
        <p:nvSpPr>
          <p:cNvPr id="38" name="Прямоугольник 37">
            <a:extLst>
              <a:ext uri="{FF2B5EF4-FFF2-40B4-BE49-F238E27FC236}">
                <a16:creationId xmlns="" xmlns:a16="http://schemas.microsoft.com/office/drawing/2014/main" id="{A24454A8-2713-401E-8DFF-F7E42E1F1031}"/>
              </a:ext>
            </a:extLst>
          </p:cNvPr>
          <p:cNvSpPr/>
          <p:nvPr/>
        </p:nvSpPr>
        <p:spPr>
          <a:xfrm rot="5400000" flipV="1">
            <a:off x="5173090" y="4221367"/>
            <a:ext cx="999114" cy="7538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Текст 6">
            <a:extLst>
              <a:ext uri="{FF2B5EF4-FFF2-40B4-BE49-F238E27FC236}">
                <a16:creationId xmlns="" xmlns:a16="http://schemas.microsoft.com/office/drawing/2014/main" id="{73000A87-CCC0-4AE3-AF4C-A826C617E3D6}"/>
              </a:ext>
            </a:extLst>
          </p:cNvPr>
          <p:cNvSpPr txBox="1">
            <a:spLocks/>
          </p:cNvSpPr>
          <p:nvPr/>
        </p:nvSpPr>
        <p:spPr>
          <a:xfrm>
            <a:off x="6018382" y="3172992"/>
            <a:ext cx="3296641"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endParaRPr lang="ru-RU" sz="1600" dirty="0">
              <a:solidFill>
                <a:srgbClr val="FF6600"/>
              </a:solidFill>
            </a:endParaRPr>
          </a:p>
        </p:txBody>
      </p:sp>
      <p:pic>
        <p:nvPicPr>
          <p:cNvPr id="21" name="Рисунок 20">
            <a:extLst>
              <a:ext uri="{FF2B5EF4-FFF2-40B4-BE49-F238E27FC236}">
                <a16:creationId xmlns="" xmlns:a16="http://schemas.microsoft.com/office/drawing/2014/main" id="{B3F1EB1A-8330-4481-AA00-54A627C23E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9838" y="411724"/>
            <a:ext cx="911354" cy="1545339"/>
          </a:xfrm>
          <a:prstGeom prst="rect">
            <a:avLst/>
          </a:prstGeom>
        </p:spPr>
      </p:pic>
      <p:pic>
        <p:nvPicPr>
          <p:cNvPr id="5" name="Рисунок 4">
            <a:extLst>
              <a:ext uri="{FF2B5EF4-FFF2-40B4-BE49-F238E27FC236}">
                <a16:creationId xmlns="" xmlns:a16="http://schemas.microsoft.com/office/drawing/2014/main" id="{49B0F153-0358-45C1-B8A0-13B82446D1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273"/>
            <a:ext cx="1251284" cy="1785286"/>
          </a:xfrm>
          <a:prstGeom prst="rect">
            <a:avLst/>
          </a:prstGeom>
        </p:spPr>
      </p:pic>
      <p:sp>
        <p:nvSpPr>
          <p:cNvPr id="18" name="Прямоугольник 17">
            <a:extLst>
              <a:ext uri="{FF2B5EF4-FFF2-40B4-BE49-F238E27FC236}">
                <a16:creationId xmlns="" xmlns:a16="http://schemas.microsoft.com/office/drawing/2014/main" id="{A24454A8-2713-401E-8DFF-F7E42E1F1031}"/>
              </a:ext>
            </a:extLst>
          </p:cNvPr>
          <p:cNvSpPr/>
          <p:nvPr/>
        </p:nvSpPr>
        <p:spPr>
          <a:xfrm rot="5400000">
            <a:off x="4944167" y="5897047"/>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Текст 6">
            <a:extLst>
              <a:ext uri="{FF2B5EF4-FFF2-40B4-BE49-F238E27FC236}">
                <a16:creationId xmlns="" xmlns:a16="http://schemas.microsoft.com/office/drawing/2014/main" id="{CD6D51AF-7C9A-4420-94CC-CA22A7E7AD0A}"/>
              </a:ext>
            </a:extLst>
          </p:cNvPr>
          <p:cNvSpPr txBox="1">
            <a:spLocks/>
          </p:cNvSpPr>
          <p:nvPr/>
        </p:nvSpPr>
        <p:spPr>
          <a:xfrm>
            <a:off x="5685591" y="5372715"/>
            <a:ext cx="5175242"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dirty="0" smtClean="0">
                <a:solidFill>
                  <a:schemeClr val="bg1"/>
                </a:solidFill>
                <a:latin typeface="DIN Pro Cond Black"/>
              </a:rPr>
              <a:t>разработать систему поощрений наставников</a:t>
            </a:r>
          </a:p>
          <a:p>
            <a:pPr lvl="0" algn="just"/>
            <a:endParaRPr lang="ru-RU" dirty="0">
              <a:solidFill>
                <a:schemeClr val="bg1"/>
              </a:solidFill>
            </a:endParaRPr>
          </a:p>
        </p:txBody>
      </p:sp>
      <p:sp>
        <p:nvSpPr>
          <p:cNvPr id="17" name="Прямоугольник 16">
            <a:extLst>
              <a:ext uri="{FF2B5EF4-FFF2-40B4-BE49-F238E27FC236}">
                <a16:creationId xmlns="" xmlns:a16="http://schemas.microsoft.com/office/drawing/2014/main" id="{6BFF1EC4-14A4-4EB1-9E80-2B5B8109835E}"/>
              </a:ext>
            </a:extLst>
          </p:cNvPr>
          <p:cNvSpPr/>
          <p:nvPr/>
        </p:nvSpPr>
        <p:spPr>
          <a:xfrm rot="5400000">
            <a:off x="-384128" y="5502024"/>
            <a:ext cx="1811643" cy="66784"/>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038245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рямоугольник 26">
            <a:extLst>
              <a:ext uri="{FF2B5EF4-FFF2-40B4-BE49-F238E27FC236}">
                <a16:creationId xmlns="" xmlns:a16="http://schemas.microsoft.com/office/drawing/2014/main" id="{E63BA60D-1D3B-4718-9ED7-1B11BE39191A}"/>
              </a:ext>
            </a:extLst>
          </p:cNvPr>
          <p:cNvSpPr/>
          <p:nvPr/>
        </p:nvSpPr>
        <p:spPr>
          <a:xfrm>
            <a:off x="0" y="0"/>
            <a:ext cx="12192000" cy="6858000"/>
          </a:xfrm>
          <a:prstGeom prst="rect">
            <a:avLst/>
          </a:prstGeom>
          <a:gradFill flip="none" rotWithShape="1">
            <a:gsLst>
              <a:gs pos="0">
                <a:schemeClr val="accent5">
                  <a:lumMod val="75000"/>
                  <a:shade val="30000"/>
                  <a:satMod val="115000"/>
                </a:schemeClr>
              </a:gs>
              <a:gs pos="50000">
                <a:schemeClr val="accent5">
                  <a:lumMod val="75000"/>
                  <a:shade val="67500"/>
                  <a:satMod val="115000"/>
                </a:schemeClr>
              </a:gs>
              <a:gs pos="100000">
                <a:schemeClr val="accent5">
                  <a:lumMod val="7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Заголовок 22">
            <a:extLst>
              <a:ext uri="{FF2B5EF4-FFF2-40B4-BE49-F238E27FC236}">
                <a16:creationId xmlns="" xmlns:a16="http://schemas.microsoft.com/office/drawing/2014/main" id="{BA8B49C4-1CC6-4F65-8986-9F45AB98FA7D}"/>
              </a:ext>
            </a:extLst>
          </p:cNvPr>
          <p:cNvSpPr>
            <a:spLocks noGrp="1"/>
          </p:cNvSpPr>
          <p:nvPr>
            <p:ph type="title"/>
          </p:nvPr>
        </p:nvSpPr>
        <p:spPr>
          <a:xfrm>
            <a:off x="1468670" y="366485"/>
            <a:ext cx="8930938" cy="492203"/>
          </a:xfrm>
        </p:spPr>
        <p:txBody>
          <a:bodyPr>
            <a:noAutofit/>
          </a:bodyPr>
          <a:lstStyle/>
          <a:p>
            <a:pPr lvl="0" algn="ctr"/>
            <a:r>
              <a:rPr lang="ru-RU" sz="3200" b="1" dirty="0" smtClean="0">
                <a:solidFill>
                  <a:schemeClr val="bg1"/>
                </a:solidFill>
                <a:latin typeface="DIN Pro Cond Black"/>
              </a:rPr>
              <a:t/>
            </a:r>
            <a:br>
              <a:rPr lang="ru-RU" sz="3200" b="1" dirty="0" smtClean="0">
                <a:solidFill>
                  <a:schemeClr val="bg1"/>
                </a:solidFill>
                <a:latin typeface="DIN Pro Cond Black"/>
              </a:rPr>
            </a:br>
            <a:r>
              <a:rPr lang="ru-RU" sz="3200" b="1" dirty="0" smtClean="0">
                <a:solidFill>
                  <a:schemeClr val="bg1"/>
                </a:solidFill>
                <a:latin typeface="DIN Pro Cond Black"/>
              </a:rPr>
              <a:t/>
            </a:r>
            <a:br>
              <a:rPr lang="ru-RU" sz="3200" b="1" dirty="0" smtClean="0">
                <a:solidFill>
                  <a:schemeClr val="bg1"/>
                </a:solidFill>
                <a:latin typeface="DIN Pro Cond Black"/>
              </a:rPr>
            </a:br>
            <a:r>
              <a:rPr lang="ru-RU" sz="3200" b="1" dirty="0" smtClean="0">
                <a:solidFill>
                  <a:schemeClr val="bg1"/>
                </a:solidFill>
                <a:latin typeface="DIN Pro Cond Black"/>
              </a:rPr>
              <a:t>5 этап. Завершение наставничества </a:t>
            </a:r>
            <a:r>
              <a:rPr lang="ru-RU" sz="3200" dirty="0" smtClean="0">
                <a:solidFill>
                  <a:schemeClr val="bg1"/>
                </a:solidFill>
                <a:latin typeface="DIN Pro Cond Black"/>
              </a:rPr>
              <a:t/>
            </a:r>
            <a:br>
              <a:rPr lang="ru-RU" sz="3200" dirty="0" smtClean="0">
                <a:solidFill>
                  <a:schemeClr val="bg1"/>
                </a:solidFill>
                <a:latin typeface="DIN Pro Cond Black"/>
              </a:rPr>
            </a:br>
            <a:r>
              <a:rPr lang="ru-RU" sz="3200" b="1" dirty="0" smtClean="0">
                <a:solidFill>
                  <a:schemeClr val="bg1"/>
                </a:solidFill>
                <a:latin typeface="DIN Pro Cond Black"/>
              </a:rPr>
              <a:t/>
            </a:r>
            <a:br>
              <a:rPr lang="ru-RU" sz="3200" b="1" dirty="0" smtClean="0">
                <a:solidFill>
                  <a:schemeClr val="bg1"/>
                </a:solidFill>
                <a:latin typeface="DIN Pro Cond Black"/>
              </a:rPr>
            </a:br>
            <a:endParaRPr lang="ru-RU" sz="3200" dirty="0">
              <a:solidFill>
                <a:schemeClr val="bg1"/>
              </a:solidFill>
            </a:endParaRPr>
          </a:p>
        </p:txBody>
      </p:sp>
      <p:sp>
        <p:nvSpPr>
          <p:cNvPr id="28" name="Текст 6">
            <a:extLst>
              <a:ext uri="{FF2B5EF4-FFF2-40B4-BE49-F238E27FC236}">
                <a16:creationId xmlns="" xmlns:a16="http://schemas.microsoft.com/office/drawing/2014/main" id="{A2FD0FD6-7615-4EAC-9EE6-9101FBC13C0B}"/>
              </a:ext>
            </a:extLst>
          </p:cNvPr>
          <p:cNvSpPr txBox="1">
            <a:spLocks/>
          </p:cNvSpPr>
          <p:nvPr/>
        </p:nvSpPr>
        <p:spPr>
          <a:xfrm>
            <a:off x="562179" y="1813881"/>
            <a:ext cx="4700286" cy="13398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sz="2200" i="1" dirty="0" smtClean="0">
                <a:solidFill>
                  <a:schemeClr val="bg1"/>
                </a:solidFill>
                <a:latin typeface="DIN Pro Cond Black"/>
              </a:rPr>
              <a:t>организовать сбор обратной связи наставляемых, провести рефлексию, подвести итоги мониторинга влияния программы наставничества на наставляемых</a:t>
            </a:r>
          </a:p>
          <a:p>
            <a:pPr algn="just"/>
            <a:endParaRPr lang="ru-RU" dirty="0">
              <a:solidFill>
                <a:schemeClr val="bg1"/>
              </a:solidFill>
            </a:endParaRPr>
          </a:p>
        </p:txBody>
      </p:sp>
      <p:sp>
        <p:nvSpPr>
          <p:cNvPr id="29" name="Прямоугольник 28">
            <a:extLst>
              <a:ext uri="{FF2B5EF4-FFF2-40B4-BE49-F238E27FC236}">
                <a16:creationId xmlns="" xmlns:a16="http://schemas.microsoft.com/office/drawing/2014/main" id="{6BFF1EC4-14A4-4EB1-9E80-2B5B8109835E}"/>
              </a:ext>
            </a:extLst>
          </p:cNvPr>
          <p:cNvSpPr/>
          <p:nvPr/>
        </p:nvSpPr>
        <p:spPr>
          <a:xfrm rot="5400000">
            <a:off x="-461883" y="2849019"/>
            <a:ext cx="1811643" cy="66784"/>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Текст 6">
            <a:extLst>
              <a:ext uri="{FF2B5EF4-FFF2-40B4-BE49-F238E27FC236}">
                <a16:creationId xmlns="" xmlns:a16="http://schemas.microsoft.com/office/drawing/2014/main" id="{B2D4C959-B236-46BE-A34F-91D4CB5E0819}"/>
              </a:ext>
            </a:extLst>
          </p:cNvPr>
          <p:cNvSpPr txBox="1">
            <a:spLocks/>
          </p:cNvSpPr>
          <p:nvPr/>
        </p:nvSpPr>
        <p:spPr>
          <a:xfrm>
            <a:off x="5701140" y="1398062"/>
            <a:ext cx="4879774" cy="143844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sz="2200" i="1" dirty="0" smtClean="0">
                <a:solidFill>
                  <a:schemeClr val="bg1"/>
                </a:solidFill>
                <a:latin typeface="DIN Pro Cond Black"/>
              </a:rPr>
              <a:t>реализовать систему поощрений наставников</a:t>
            </a:r>
          </a:p>
          <a:p>
            <a:pPr algn="just"/>
            <a:endParaRPr lang="ru-RU" dirty="0">
              <a:solidFill>
                <a:schemeClr val="bg1"/>
              </a:solidFill>
            </a:endParaRPr>
          </a:p>
        </p:txBody>
      </p:sp>
      <p:sp>
        <p:nvSpPr>
          <p:cNvPr id="32" name="Прямоугольник 31">
            <a:extLst>
              <a:ext uri="{FF2B5EF4-FFF2-40B4-BE49-F238E27FC236}">
                <a16:creationId xmlns="" xmlns:a16="http://schemas.microsoft.com/office/drawing/2014/main" id="{335723BB-85D2-4CE3-86EF-B1C9E5C155EB}"/>
              </a:ext>
            </a:extLst>
          </p:cNvPr>
          <p:cNvSpPr/>
          <p:nvPr/>
        </p:nvSpPr>
        <p:spPr>
          <a:xfrm rot="5400000">
            <a:off x="4922397" y="1941054"/>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Текст 6">
            <a:extLst>
              <a:ext uri="{FF2B5EF4-FFF2-40B4-BE49-F238E27FC236}">
                <a16:creationId xmlns="" xmlns:a16="http://schemas.microsoft.com/office/drawing/2014/main" id="{4CED9E3C-3203-4CF1-AADD-2A50F86DB6EB}"/>
              </a:ext>
            </a:extLst>
          </p:cNvPr>
          <p:cNvSpPr txBox="1">
            <a:spLocks/>
          </p:cNvSpPr>
          <p:nvPr/>
        </p:nvSpPr>
        <p:spPr>
          <a:xfrm>
            <a:off x="618165" y="4534678"/>
            <a:ext cx="4681624" cy="9380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ru-RU" sz="2200" i="1" dirty="0" smtClean="0">
                <a:solidFill>
                  <a:schemeClr val="bg1"/>
                </a:solidFill>
                <a:latin typeface="DIN Pro Cond Black"/>
              </a:rPr>
              <a:t>организовать итоговую встречу наставников и наставляемых для обсуждения эффективности программы наставничества</a:t>
            </a:r>
          </a:p>
          <a:p>
            <a:pPr algn="just"/>
            <a:endParaRPr lang="ru-RU" dirty="0">
              <a:solidFill>
                <a:schemeClr val="bg1"/>
              </a:solidFill>
            </a:endParaRPr>
          </a:p>
        </p:txBody>
      </p:sp>
      <p:sp>
        <p:nvSpPr>
          <p:cNvPr id="37" name="Текст 6">
            <a:extLst>
              <a:ext uri="{FF2B5EF4-FFF2-40B4-BE49-F238E27FC236}">
                <a16:creationId xmlns="" xmlns:a16="http://schemas.microsoft.com/office/drawing/2014/main" id="{CD6D51AF-7C9A-4420-94CC-CA22A7E7AD0A}"/>
              </a:ext>
            </a:extLst>
          </p:cNvPr>
          <p:cNvSpPr txBox="1">
            <a:spLocks/>
          </p:cNvSpPr>
          <p:nvPr/>
        </p:nvSpPr>
        <p:spPr>
          <a:xfrm>
            <a:off x="5617027" y="3167582"/>
            <a:ext cx="5131837" cy="7139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sz="2200" i="1" dirty="0" smtClean="0">
                <a:solidFill>
                  <a:schemeClr val="bg1"/>
                </a:solidFill>
                <a:latin typeface="DIN Pro Cond Black"/>
              </a:rPr>
              <a:t>привлечь сотрудников педагогических институтов, психологов к оценке результатов наставничества</a:t>
            </a:r>
            <a:endParaRPr lang="ru-RU" sz="2200" dirty="0">
              <a:solidFill>
                <a:schemeClr val="bg1"/>
              </a:solidFill>
            </a:endParaRPr>
          </a:p>
        </p:txBody>
      </p:sp>
      <p:sp>
        <p:nvSpPr>
          <p:cNvPr id="38" name="Прямоугольник 37">
            <a:extLst>
              <a:ext uri="{FF2B5EF4-FFF2-40B4-BE49-F238E27FC236}">
                <a16:creationId xmlns="" xmlns:a16="http://schemas.microsoft.com/office/drawing/2014/main" id="{A24454A8-2713-401E-8DFF-F7E42E1F1031}"/>
              </a:ext>
            </a:extLst>
          </p:cNvPr>
          <p:cNvSpPr/>
          <p:nvPr/>
        </p:nvSpPr>
        <p:spPr>
          <a:xfrm rot="5400000">
            <a:off x="4941057" y="3766555"/>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Текст 6">
            <a:extLst>
              <a:ext uri="{FF2B5EF4-FFF2-40B4-BE49-F238E27FC236}">
                <a16:creationId xmlns="" xmlns:a16="http://schemas.microsoft.com/office/drawing/2014/main" id="{73000A87-CCC0-4AE3-AF4C-A826C617E3D6}"/>
              </a:ext>
            </a:extLst>
          </p:cNvPr>
          <p:cNvSpPr txBox="1">
            <a:spLocks/>
          </p:cNvSpPr>
          <p:nvPr/>
        </p:nvSpPr>
        <p:spPr>
          <a:xfrm>
            <a:off x="6018382" y="3172992"/>
            <a:ext cx="3296641"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endParaRPr lang="ru-RU" sz="1600" dirty="0">
              <a:solidFill>
                <a:srgbClr val="FF6600"/>
              </a:solidFill>
            </a:endParaRPr>
          </a:p>
        </p:txBody>
      </p:sp>
      <p:pic>
        <p:nvPicPr>
          <p:cNvPr id="21" name="Рисунок 20">
            <a:extLst>
              <a:ext uri="{FF2B5EF4-FFF2-40B4-BE49-F238E27FC236}">
                <a16:creationId xmlns="" xmlns:a16="http://schemas.microsoft.com/office/drawing/2014/main" id="{B3F1EB1A-8330-4481-AA00-54A627C23E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9838" y="411724"/>
            <a:ext cx="911354" cy="1545339"/>
          </a:xfrm>
          <a:prstGeom prst="rect">
            <a:avLst/>
          </a:prstGeom>
        </p:spPr>
      </p:pic>
      <p:pic>
        <p:nvPicPr>
          <p:cNvPr id="5" name="Рисунок 4">
            <a:extLst>
              <a:ext uri="{FF2B5EF4-FFF2-40B4-BE49-F238E27FC236}">
                <a16:creationId xmlns="" xmlns:a16="http://schemas.microsoft.com/office/drawing/2014/main" id="{49B0F153-0358-45C1-B8A0-13B82446D1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273"/>
            <a:ext cx="1251284" cy="1785286"/>
          </a:xfrm>
          <a:prstGeom prst="rect">
            <a:avLst/>
          </a:prstGeom>
        </p:spPr>
      </p:pic>
      <p:sp>
        <p:nvSpPr>
          <p:cNvPr id="18" name="Прямоугольник 17">
            <a:extLst>
              <a:ext uri="{FF2B5EF4-FFF2-40B4-BE49-F238E27FC236}">
                <a16:creationId xmlns="" xmlns:a16="http://schemas.microsoft.com/office/drawing/2014/main" id="{A24454A8-2713-401E-8DFF-F7E42E1F1031}"/>
              </a:ext>
            </a:extLst>
          </p:cNvPr>
          <p:cNvSpPr/>
          <p:nvPr/>
        </p:nvSpPr>
        <p:spPr>
          <a:xfrm rot="5400000">
            <a:off x="4906844" y="5467838"/>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Текст 6">
            <a:extLst>
              <a:ext uri="{FF2B5EF4-FFF2-40B4-BE49-F238E27FC236}">
                <a16:creationId xmlns="" xmlns:a16="http://schemas.microsoft.com/office/drawing/2014/main" id="{CD6D51AF-7C9A-4420-94CC-CA22A7E7AD0A}"/>
              </a:ext>
            </a:extLst>
          </p:cNvPr>
          <p:cNvSpPr txBox="1">
            <a:spLocks/>
          </p:cNvSpPr>
          <p:nvPr/>
        </p:nvSpPr>
        <p:spPr>
          <a:xfrm>
            <a:off x="5685591" y="4831540"/>
            <a:ext cx="5175242"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sz="2200" i="1" dirty="0" smtClean="0">
                <a:solidFill>
                  <a:schemeClr val="bg1"/>
                </a:solidFill>
                <a:latin typeface="DIN Pro Cond Black"/>
              </a:rPr>
              <a:t>сформировать долгосрочную базу наставников, в том числе включая завершивших программу наставляемых, желающих попробовать себя в новой роли</a:t>
            </a:r>
          </a:p>
          <a:p>
            <a:pPr lvl="0" algn="just"/>
            <a:endParaRPr lang="ru-RU" dirty="0">
              <a:solidFill>
                <a:schemeClr val="bg1"/>
              </a:solidFill>
            </a:endParaRPr>
          </a:p>
        </p:txBody>
      </p:sp>
      <p:sp>
        <p:nvSpPr>
          <p:cNvPr id="19" name="Прямоугольник 18">
            <a:extLst>
              <a:ext uri="{FF2B5EF4-FFF2-40B4-BE49-F238E27FC236}">
                <a16:creationId xmlns="" xmlns:a16="http://schemas.microsoft.com/office/drawing/2014/main" id="{A24454A8-2713-401E-8DFF-F7E42E1F1031}"/>
              </a:ext>
            </a:extLst>
          </p:cNvPr>
          <p:cNvSpPr/>
          <p:nvPr/>
        </p:nvSpPr>
        <p:spPr>
          <a:xfrm rot="5400000">
            <a:off x="-187552" y="5176218"/>
            <a:ext cx="1354099" cy="7102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038245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Прямоугольник 2">
            <a:extLst>
              <a:ext uri="{FF2B5EF4-FFF2-40B4-BE49-F238E27FC236}">
                <a16:creationId xmlns="" xmlns:a16="http://schemas.microsoft.com/office/drawing/2014/main" id="{DF134C2E-1409-409D-B966-79030F5800A4}"/>
              </a:ext>
            </a:extLst>
          </p:cNvPr>
          <p:cNvSpPr/>
          <p:nvPr/>
        </p:nvSpPr>
        <p:spPr>
          <a:xfrm>
            <a:off x="0" y="0"/>
            <a:ext cx="12192000" cy="126896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a:extLst>
              <a:ext uri="{FF2B5EF4-FFF2-40B4-BE49-F238E27FC236}">
                <a16:creationId xmlns="" xmlns:a16="http://schemas.microsoft.com/office/drawing/2014/main" id="{2F5498F9-37C5-4A7F-B05E-1D4097772C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58416" cy="1226309"/>
          </a:xfrm>
          <a:prstGeom prst="rect">
            <a:avLst/>
          </a:prstGeom>
        </p:spPr>
      </p:pic>
      <p:pic>
        <p:nvPicPr>
          <p:cNvPr id="5" name="Рисунок 4">
            <a:extLst>
              <a:ext uri="{FF2B5EF4-FFF2-40B4-BE49-F238E27FC236}">
                <a16:creationId xmlns="" xmlns:a16="http://schemas.microsoft.com/office/drawing/2014/main" id="{7AE14C83-0416-45A7-A0AA-98450823C4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16691" y="268203"/>
            <a:ext cx="546575" cy="926801"/>
          </a:xfrm>
          <a:prstGeom prst="rect">
            <a:avLst/>
          </a:prstGeom>
        </p:spPr>
      </p:pic>
      <p:sp>
        <p:nvSpPr>
          <p:cNvPr id="6" name="Прямоугольник 5"/>
          <p:cNvSpPr/>
          <p:nvPr/>
        </p:nvSpPr>
        <p:spPr>
          <a:xfrm>
            <a:off x="1374051" y="389168"/>
            <a:ext cx="9262845" cy="1231106"/>
          </a:xfrm>
          <a:prstGeom prst="rect">
            <a:avLst/>
          </a:prstGeom>
        </p:spPr>
        <p:txBody>
          <a:bodyPr wrap="square">
            <a:spAutoFit/>
          </a:bodyPr>
          <a:lstStyle/>
          <a:p>
            <a:pPr algn="ctr"/>
            <a:r>
              <a:rPr lang="ru-RU" sz="2800" b="1" dirty="0" smtClean="0">
                <a:solidFill>
                  <a:schemeClr val="bg1"/>
                </a:solidFill>
                <a:effectLst>
                  <a:outerShdw blurRad="38100" dist="38100" dir="2700000" algn="tl">
                    <a:srgbClr val="000000">
                      <a:alpha val="43137"/>
                    </a:srgbClr>
                  </a:outerShdw>
                </a:effectLst>
                <a:latin typeface="DIN Pro Cond Black"/>
                <a:cs typeface="DIN Pro Cond Black" pitchFamily="34" charset="-52"/>
              </a:rPr>
              <a:t>Мероприятия</a:t>
            </a:r>
            <a:r>
              <a:rPr lang="ru-RU" sz="2800" b="1" dirty="0" smtClean="0">
                <a:solidFill>
                  <a:schemeClr val="bg1"/>
                </a:solidFill>
                <a:effectLst>
                  <a:outerShdw blurRad="38100" dist="38100" dir="2700000" algn="tl">
                    <a:srgbClr val="000000">
                      <a:alpha val="43137"/>
                    </a:srgbClr>
                  </a:outerShdw>
                </a:effectLst>
                <a:latin typeface="DIN Pro Cond Black"/>
              </a:rPr>
              <a:t>, проводимые в ходе реализации</a:t>
            </a:r>
          </a:p>
          <a:p>
            <a:pPr algn="ctr"/>
            <a:r>
              <a:rPr lang="ru-RU" sz="2800" b="1" dirty="0" smtClean="0">
                <a:solidFill>
                  <a:schemeClr val="bg1"/>
                </a:solidFill>
                <a:effectLst>
                  <a:outerShdw blurRad="38100" dist="38100" dir="2700000" algn="tl">
                    <a:srgbClr val="000000">
                      <a:alpha val="43137"/>
                    </a:srgbClr>
                  </a:outerShdw>
                </a:effectLst>
                <a:latin typeface="DIN Pro Cond Black"/>
              </a:rPr>
              <a:t> целевой модели наставничества </a:t>
            </a:r>
            <a:endParaRPr lang="ru-RU" sz="2800" dirty="0" smtClean="0">
              <a:solidFill>
                <a:schemeClr val="bg1"/>
              </a:solidFill>
              <a:effectLst>
                <a:outerShdw blurRad="38100" dist="38100" dir="2700000" algn="tl">
                  <a:srgbClr val="000000">
                    <a:alpha val="43137"/>
                  </a:srgbClr>
                </a:outerShdw>
              </a:effectLst>
              <a:latin typeface="DIN Pro Cond Black"/>
            </a:endParaRPr>
          </a:p>
          <a:p>
            <a:endParaRPr lang="ru-RU" dirty="0"/>
          </a:p>
        </p:txBody>
      </p:sp>
      <p:sp>
        <p:nvSpPr>
          <p:cNvPr id="7" name="Прямоугольник 6"/>
          <p:cNvSpPr/>
          <p:nvPr/>
        </p:nvSpPr>
        <p:spPr>
          <a:xfrm>
            <a:off x="304800" y="1296957"/>
            <a:ext cx="11887200" cy="5293757"/>
          </a:xfrm>
          <a:prstGeom prst="rect">
            <a:avLst/>
          </a:prstGeom>
        </p:spPr>
        <p:txBody>
          <a:bodyPr wrap="square">
            <a:spAutoFit/>
          </a:bodyPr>
          <a:lstStyle/>
          <a:p>
            <a:pPr algn="just">
              <a:buFont typeface="Arial" pitchFamily="34" charset="0"/>
              <a:buChar char="•"/>
            </a:pPr>
            <a:r>
              <a:rPr lang="ru-RU" sz="1200" i="1" dirty="0" smtClean="0">
                <a:solidFill>
                  <a:srgbClr val="135F6C"/>
                </a:solidFill>
                <a:latin typeface="DIN Pro Cond Black"/>
              </a:rPr>
              <a:t>обеспечить нормативно-правовое оформление наставнической программы</a:t>
            </a:r>
          </a:p>
          <a:p>
            <a:pPr algn="just">
              <a:buFont typeface="Arial" pitchFamily="34" charset="0"/>
              <a:buChar char="•"/>
            </a:pPr>
            <a:r>
              <a:rPr lang="ru-RU" sz="1200" i="1" dirty="0" smtClean="0">
                <a:solidFill>
                  <a:srgbClr val="135F6C"/>
                </a:solidFill>
                <a:latin typeface="DIN Pro Cond Black"/>
              </a:rPr>
              <a:t> информировать коллектив и обучающихся о подготовке программы, собрать предварительные запросы обучающихся и педагогов</a:t>
            </a:r>
          </a:p>
          <a:p>
            <a:pPr algn="just">
              <a:buFont typeface="Arial" pitchFamily="34" charset="0"/>
              <a:buChar char="•"/>
            </a:pPr>
            <a:r>
              <a:rPr lang="ru-RU" sz="1200" i="1" dirty="0" smtClean="0">
                <a:solidFill>
                  <a:srgbClr val="135F6C"/>
                </a:solidFill>
                <a:latin typeface="DIN Pro Cond Black"/>
              </a:rPr>
              <a:t>сформировать команду и выбрать куратора, отвечающих за реализацию программы наставничества</a:t>
            </a:r>
          </a:p>
          <a:p>
            <a:pPr algn="just">
              <a:buFont typeface="Arial" pitchFamily="34" charset="0"/>
              <a:buChar char="•"/>
            </a:pPr>
            <a:r>
              <a:rPr lang="ru-RU" sz="1200" i="1" dirty="0" smtClean="0">
                <a:solidFill>
                  <a:srgbClr val="135F6C"/>
                </a:solidFill>
                <a:latin typeface="DIN Pro Cond Black"/>
              </a:rPr>
              <a:t>определить задачи, формы наставничества, ожидаемые результаты</a:t>
            </a:r>
          </a:p>
          <a:p>
            <a:pPr algn="just">
              <a:buFont typeface="Arial" pitchFamily="34" charset="0"/>
              <a:buChar char="•"/>
            </a:pPr>
            <a:r>
              <a:rPr lang="ru-RU" sz="1200" i="1" dirty="0" smtClean="0">
                <a:solidFill>
                  <a:srgbClr val="135F6C"/>
                </a:solidFill>
                <a:latin typeface="DIN Pro Cond Black"/>
              </a:rPr>
              <a:t>создать дорожную карту реализации наставничества, определить необходимые ресурсы, внутренние и внешние</a:t>
            </a:r>
          </a:p>
          <a:p>
            <a:pPr lvl="0" algn="just">
              <a:buFont typeface="Arial" pitchFamily="34" charset="0"/>
              <a:buChar char="•"/>
            </a:pPr>
            <a:r>
              <a:rPr lang="ru-RU" sz="1200" i="1" dirty="0" smtClean="0">
                <a:solidFill>
                  <a:srgbClr val="135F6C"/>
                </a:solidFill>
                <a:latin typeface="DIN Pro Cond Black"/>
              </a:rPr>
              <a:t>информировать родителей, педагогов, обучающихся о возможностях и целях программы</a:t>
            </a:r>
          </a:p>
          <a:p>
            <a:pPr lvl="0" algn="just">
              <a:buFont typeface="Arial" pitchFamily="34" charset="0"/>
              <a:buChar char="•"/>
            </a:pPr>
            <a:r>
              <a:rPr lang="ru-RU" sz="1200" i="1" dirty="0" smtClean="0">
                <a:solidFill>
                  <a:srgbClr val="135F6C"/>
                </a:solidFill>
                <a:latin typeface="DIN Pro Cond Black"/>
              </a:rPr>
              <a:t> организовать сбор данных о наставляемых по доступным каналам, в том числе запросы наставляемых к программе</a:t>
            </a:r>
          </a:p>
          <a:p>
            <a:pPr algn="just">
              <a:buFont typeface="Arial" pitchFamily="34" charset="0"/>
              <a:buChar char="•"/>
            </a:pPr>
            <a:r>
              <a:rPr lang="ru-RU" sz="1200" i="1" dirty="0" smtClean="0">
                <a:solidFill>
                  <a:srgbClr val="135F6C"/>
                </a:solidFill>
                <a:latin typeface="DIN Pro Cond Black"/>
              </a:rPr>
              <a:t> информировать коллектив, обучающихся и их родителей о запуске программы наставничества</a:t>
            </a:r>
          </a:p>
          <a:p>
            <a:pPr lvl="0" algn="just">
              <a:buFont typeface="Arial" pitchFamily="34" charset="0"/>
              <a:buChar char="•"/>
            </a:pPr>
            <a:r>
              <a:rPr lang="ru-RU" sz="1200" i="1" dirty="0" smtClean="0">
                <a:solidFill>
                  <a:srgbClr val="135F6C"/>
                </a:solidFill>
                <a:latin typeface="DIN Pro Cond Black"/>
              </a:rPr>
              <a:t>использовать различные форматы для популяризации программы наставничества</a:t>
            </a:r>
          </a:p>
          <a:p>
            <a:pPr algn="just">
              <a:buFont typeface="Arial" pitchFamily="34" charset="0"/>
              <a:buChar char="•"/>
            </a:pPr>
            <a:r>
              <a:rPr lang="ru-RU" sz="1200" i="1" dirty="0" smtClean="0">
                <a:solidFill>
                  <a:srgbClr val="135F6C"/>
                </a:solidFill>
                <a:latin typeface="DIN Pro Cond Black"/>
              </a:rPr>
              <a:t>собрать данные о потенциальных наставниках из числа педагогов, обучающихся и выпускников</a:t>
            </a:r>
          </a:p>
          <a:p>
            <a:pPr lvl="0" algn="just">
              <a:buFont typeface="Arial" pitchFamily="34" charset="0"/>
              <a:buChar char="•"/>
            </a:pPr>
            <a:r>
              <a:rPr lang="ru-RU" sz="1200" i="1" dirty="0" smtClean="0">
                <a:solidFill>
                  <a:srgbClr val="135F6C"/>
                </a:solidFill>
                <a:latin typeface="DIN Pro Cond Black"/>
              </a:rPr>
              <a:t>разработать инструменты и организовать встречи для формирования наставнических пар/групп (с использованием различных форматов: </a:t>
            </a:r>
            <a:r>
              <a:rPr lang="ru-RU" sz="1200" i="1" dirty="0" err="1" smtClean="0">
                <a:solidFill>
                  <a:srgbClr val="135F6C"/>
                </a:solidFill>
                <a:latin typeface="DIN Pro Cond Black"/>
              </a:rPr>
              <a:t>квест</a:t>
            </a:r>
            <a:r>
              <a:rPr lang="ru-RU" sz="1200" i="1" dirty="0" smtClean="0">
                <a:solidFill>
                  <a:srgbClr val="135F6C"/>
                </a:solidFill>
                <a:latin typeface="DIN Pro Cond Black"/>
              </a:rPr>
              <a:t>, соревнование и пр.)</a:t>
            </a:r>
          </a:p>
          <a:p>
            <a:pPr lvl="0" algn="just">
              <a:buFont typeface="Arial" pitchFamily="34" charset="0"/>
              <a:buChar char="•"/>
            </a:pPr>
            <a:r>
              <a:rPr lang="ru-RU" sz="1200" i="1" smtClean="0">
                <a:solidFill>
                  <a:srgbClr val="135F6C"/>
                </a:solidFill>
                <a:latin typeface="DIN Pro Cond Black"/>
              </a:rPr>
              <a:t>обеспечить психологическое </a:t>
            </a:r>
            <a:r>
              <a:rPr lang="ru-RU" sz="1200" i="1" dirty="0" smtClean="0">
                <a:solidFill>
                  <a:srgbClr val="135F6C"/>
                </a:solidFill>
                <a:latin typeface="DIN Pro Cond Black"/>
              </a:rPr>
              <a:t>сопровождение наставляемым, не сформировавшим пару/ группу, продолжить поиск наставника либо назначить его директивно</a:t>
            </a:r>
          </a:p>
          <a:p>
            <a:pPr lvl="0" algn="just">
              <a:buFont typeface="Arial" pitchFamily="34" charset="0"/>
              <a:buChar char="•"/>
            </a:pPr>
            <a:r>
              <a:rPr lang="ru-RU" sz="1200" i="1" dirty="0" smtClean="0">
                <a:solidFill>
                  <a:srgbClr val="135F6C"/>
                </a:solidFill>
                <a:latin typeface="DIN Pro Cond Black"/>
              </a:rPr>
              <a:t>организовать пробную рабочую встречу и встречу-планирование наставников и наставляемых</a:t>
            </a:r>
          </a:p>
          <a:p>
            <a:pPr lvl="0" algn="just">
              <a:buFont typeface="Arial" pitchFamily="34" charset="0"/>
              <a:buChar char="•"/>
            </a:pPr>
            <a:r>
              <a:rPr lang="ru-RU" sz="1200" i="1" dirty="0" smtClean="0">
                <a:solidFill>
                  <a:srgbClr val="135F6C"/>
                </a:solidFill>
                <a:latin typeface="DIN Pro Cond Black"/>
              </a:rPr>
              <a:t> выбрать форматы взаимодействия для каждой пары/ группы</a:t>
            </a:r>
          </a:p>
          <a:p>
            <a:pPr lvl="0" algn="just">
              <a:buFont typeface="Arial" pitchFamily="34" charset="0"/>
              <a:buChar char="•"/>
            </a:pPr>
            <a:r>
              <a:rPr lang="ru-RU" sz="1200" i="1" dirty="0" smtClean="0">
                <a:solidFill>
                  <a:srgbClr val="135F6C"/>
                </a:solidFill>
                <a:latin typeface="DIN Pro Cond Black"/>
              </a:rPr>
              <a:t>утвердить реестр наставников</a:t>
            </a:r>
          </a:p>
          <a:p>
            <a:pPr lvl="0" algn="just">
              <a:buFont typeface="Arial" pitchFamily="34" charset="0"/>
              <a:buChar char="•"/>
            </a:pPr>
            <a:r>
              <a:rPr lang="ru-RU" sz="1200" dirty="0" smtClean="0">
                <a:solidFill>
                  <a:srgbClr val="135F6C"/>
                </a:solidFill>
                <a:latin typeface="DIN Pro Cond Black"/>
              </a:rPr>
              <a:t>проанализировать сильные стороны участников для постановки цели и задач на конкретные периоды времени</a:t>
            </a:r>
          </a:p>
          <a:p>
            <a:pPr lvl="0" algn="just">
              <a:buFont typeface="Arial" pitchFamily="34" charset="0"/>
              <a:buChar char="•"/>
            </a:pPr>
            <a:r>
              <a:rPr lang="ru-RU" sz="1200" dirty="0" smtClean="0">
                <a:solidFill>
                  <a:srgbClr val="135F6C"/>
                </a:solidFill>
                <a:latin typeface="DIN Pro Cond Black"/>
              </a:rPr>
              <a:t> при необходимости предоставить наставникам методические рекомендации / материалы по взаимодействию с наставляемым(и)</a:t>
            </a:r>
          </a:p>
          <a:p>
            <a:pPr lvl="0" algn="just">
              <a:buFont typeface="Arial" pitchFamily="34" charset="0"/>
              <a:buChar char="•"/>
            </a:pPr>
            <a:r>
              <a:rPr lang="ru-RU" sz="1200" dirty="0" smtClean="0">
                <a:solidFill>
                  <a:srgbClr val="135F6C"/>
                </a:solidFill>
                <a:latin typeface="DIN Pro Cond Black"/>
              </a:rPr>
              <a:t> организовать сбор обратной связи от наставников, наставляемых и кураторов для мониторинга эффективности реализации программы</a:t>
            </a:r>
          </a:p>
          <a:p>
            <a:pPr lvl="0" algn="just">
              <a:buFont typeface="Arial" pitchFamily="34" charset="0"/>
              <a:buChar char="•"/>
            </a:pPr>
            <a:r>
              <a:rPr lang="ru-RU" sz="1200" dirty="0" smtClean="0">
                <a:solidFill>
                  <a:srgbClr val="135F6C"/>
                </a:solidFill>
                <a:latin typeface="DIN Pro Cond Black"/>
              </a:rPr>
              <a:t>организовать текущий контроль достижения планируемых результатов</a:t>
            </a:r>
          </a:p>
          <a:p>
            <a:pPr lvl="0" algn="just">
              <a:buFont typeface="Arial" pitchFamily="34" charset="0"/>
              <a:buChar char="•"/>
            </a:pPr>
            <a:r>
              <a:rPr lang="ru-RU" sz="1200" dirty="0" smtClean="0">
                <a:solidFill>
                  <a:srgbClr val="135F6C"/>
                </a:solidFill>
                <a:latin typeface="DIN Pro Cond Black"/>
              </a:rPr>
              <a:t>разработать систему поощрений наставников</a:t>
            </a:r>
          </a:p>
          <a:p>
            <a:pPr lvl="0" algn="just">
              <a:buFont typeface="Arial" pitchFamily="34" charset="0"/>
              <a:buChar char="•"/>
            </a:pPr>
            <a:r>
              <a:rPr lang="ru-RU" sz="1200" i="1" dirty="0" smtClean="0">
                <a:solidFill>
                  <a:srgbClr val="135F6C"/>
                </a:solidFill>
                <a:latin typeface="DIN Pro Cond Black"/>
              </a:rPr>
              <a:t>организовать сбор обратной связи наставляемых, провести рефлексию, подвести итоги мониторинга влияния программы наставничества на наставляемых</a:t>
            </a:r>
          </a:p>
          <a:p>
            <a:pPr lvl="0" algn="just">
              <a:buFont typeface="Arial" pitchFamily="34" charset="0"/>
              <a:buChar char="•"/>
            </a:pPr>
            <a:r>
              <a:rPr lang="ru-RU" sz="1200" i="1" dirty="0" smtClean="0">
                <a:solidFill>
                  <a:srgbClr val="135F6C"/>
                </a:solidFill>
                <a:latin typeface="DIN Pro Cond Black"/>
              </a:rPr>
              <a:t>организовать итоговую встречу наставников и наставляемых для обсуждения эффективности программы наставничества</a:t>
            </a:r>
          </a:p>
          <a:p>
            <a:pPr lvl="0" algn="just">
              <a:buFont typeface="Arial" pitchFamily="34" charset="0"/>
              <a:buChar char="•"/>
            </a:pPr>
            <a:r>
              <a:rPr lang="ru-RU" sz="1200" i="1" dirty="0" smtClean="0">
                <a:solidFill>
                  <a:srgbClr val="135F6C"/>
                </a:solidFill>
                <a:latin typeface="DIN Pro Cond Black"/>
              </a:rPr>
              <a:t>реализовать систему поощрений наставников</a:t>
            </a:r>
          </a:p>
          <a:p>
            <a:pPr lvl="0" algn="just">
              <a:buFont typeface="Arial" pitchFamily="34" charset="0"/>
              <a:buChar char="•"/>
            </a:pPr>
            <a:r>
              <a:rPr lang="ru-RU" sz="1200" i="1" dirty="0" smtClean="0">
                <a:solidFill>
                  <a:srgbClr val="135F6C"/>
                </a:solidFill>
                <a:latin typeface="DIN Pro Cond Black"/>
              </a:rPr>
              <a:t> привлечь сотрудников педагогических институтов, психологов к оценке результатов наставничества</a:t>
            </a:r>
          </a:p>
          <a:p>
            <a:pPr lvl="0" algn="just">
              <a:buFont typeface="Arial" pitchFamily="34" charset="0"/>
              <a:buChar char="•"/>
            </a:pPr>
            <a:r>
              <a:rPr lang="ru-RU" sz="1200" i="1" dirty="0" smtClean="0">
                <a:solidFill>
                  <a:srgbClr val="135F6C"/>
                </a:solidFill>
                <a:latin typeface="DIN Pro Cond Black"/>
              </a:rPr>
              <a:t>сформировать </a:t>
            </a:r>
            <a:r>
              <a:rPr lang="ru-RU" sz="1300" i="1" dirty="0" smtClean="0">
                <a:solidFill>
                  <a:srgbClr val="135F6C"/>
                </a:solidFill>
                <a:latin typeface="DIN Pro Cond Black"/>
              </a:rPr>
              <a:t>долгосрочную базу наставников, в том числе включая завершивших программу наставляемых, желающих попробовать себя в новой роли</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DF134C2E-1409-409D-B966-79030F5800A4}"/>
              </a:ext>
            </a:extLst>
          </p:cNvPr>
          <p:cNvSpPr/>
          <p:nvPr/>
        </p:nvSpPr>
        <p:spPr>
          <a:xfrm>
            <a:off x="0" y="0"/>
            <a:ext cx="7253056" cy="685800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Заголовок 4">
            <a:extLst>
              <a:ext uri="{FF2B5EF4-FFF2-40B4-BE49-F238E27FC236}">
                <a16:creationId xmlns="" xmlns:a16="http://schemas.microsoft.com/office/drawing/2014/main" id="{939DAC6E-B7C2-4779-BDDC-DADD8ECE5DCC}"/>
              </a:ext>
            </a:extLst>
          </p:cNvPr>
          <p:cNvSpPr>
            <a:spLocks noGrp="1"/>
          </p:cNvSpPr>
          <p:nvPr>
            <p:ph type="title"/>
          </p:nvPr>
        </p:nvSpPr>
        <p:spPr>
          <a:xfrm>
            <a:off x="458673" y="1095754"/>
            <a:ext cx="6172200" cy="1610124"/>
          </a:xfrm>
        </p:spPr>
        <p:txBody>
          <a:bodyPr>
            <a:noAutofit/>
          </a:bodyPr>
          <a:lstStyle/>
          <a:p>
            <a:pPr algn="ctr"/>
            <a:r>
              <a:rPr lang="ru-RU" sz="4000" b="1" dirty="0" smtClean="0">
                <a:solidFill>
                  <a:schemeClr val="bg1"/>
                </a:solidFill>
                <a:latin typeface="DIN Pro Cond Black" pitchFamily="34" charset="-52"/>
                <a:cs typeface="DIN Pro Cond Black" pitchFamily="34" charset="-52"/>
              </a:rPr>
              <a:t>Формы наставничества</a:t>
            </a:r>
            <a:r>
              <a:rPr lang="ru-RU" sz="4000" b="1" dirty="0" smtClean="0">
                <a:solidFill>
                  <a:srgbClr val="C00000"/>
                </a:solidFill>
                <a:latin typeface="DIN Pro Cond Black" pitchFamily="34" charset="-52"/>
                <a:cs typeface="DIN Pro Cond Black" pitchFamily="34" charset="-52"/>
              </a:rPr>
              <a:t/>
            </a:r>
            <a:br>
              <a:rPr lang="ru-RU" sz="4000" b="1" dirty="0" smtClean="0">
                <a:solidFill>
                  <a:srgbClr val="C00000"/>
                </a:solidFill>
                <a:latin typeface="DIN Pro Cond Black" pitchFamily="34" charset="-52"/>
                <a:cs typeface="DIN Pro Cond Black" pitchFamily="34" charset="-52"/>
              </a:rPr>
            </a:br>
            <a:endParaRPr lang="ru-RU" sz="4000" dirty="0">
              <a:solidFill>
                <a:schemeClr val="bg1"/>
              </a:solidFill>
            </a:endParaRPr>
          </a:p>
        </p:txBody>
      </p:sp>
      <p:sp>
        <p:nvSpPr>
          <p:cNvPr id="6" name="Текст 5">
            <a:extLst>
              <a:ext uri="{FF2B5EF4-FFF2-40B4-BE49-F238E27FC236}">
                <a16:creationId xmlns="" xmlns:a16="http://schemas.microsoft.com/office/drawing/2014/main" id="{2B684945-EB05-4890-A1B2-6D0330DCBAF5}"/>
              </a:ext>
            </a:extLst>
          </p:cNvPr>
          <p:cNvSpPr>
            <a:spLocks noGrp="1"/>
          </p:cNvSpPr>
          <p:nvPr>
            <p:ph type="body" idx="1"/>
          </p:nvPr>
        </p:nvSpPr>
        <p:spPr>
          <a:xfrm>
            <a:off x="7477796" y="2021870"/>
            <a:ext cx="4394447" cy="3524435"/>
          </a:xfrm>
        </p:spPr>
        <p:txBody>
          <a:bodyPr>
            <a:normAutofit/>
          </a:bodyPr>
          <a:lstStyle/>
          <a:p>
            <a:pPr marL="342900" lvl="0" indent="-342900">
              <a:buFont typeface="Wingdings" panose="05000000000000000000" pitchFamily="2" charset="2"/>
              <a:buChar char="v"/>
            </a:pPr>
            <a:r>
              <a:rPr lang="ru-RU" sz="2600" b="1" dirty="0">
                <a:solidFill>
                  <a:srgbClr val="135F6C"/>
                </a:solidFill>
                <a:latin typeface="DIN Pro Cond Black"/>
              </a:rPr>
              <a:t>у</a:t>
            </a:r>
            <a:r>
              <a:rPr lang="ru-RU" sz="2600" b="1" dirty="0" smtClean="0">
                <a:solidFill>
                  <a:srgbClr val="135F6C"/>
                </a:solidFill>
                <a:latin typeface="DIN Pro Cond Black"/>
              </a:rPr>
              <a:t>читель-учитель</a:t>
            </a:r>
            <a:endParaRPr lang="ru-RU" sz="2600" b="1" dirty="0">
              <a:solidFill>
                <a:srgbClr val="135F6C"/>
              </a:solidFill>
              <a:latin typeface="DIN Pro Cond Black"/>
            </a:endParaRPr>
          </a:p>
          <a:p>
            <a:pPr marL="342900" lvl="0" indent="-342900">
              <a:buFont typeface="Wingdings" panose="05000000000000000000" pitchFamily="2" charset="2"/>
              <a:buChar char="v"/>
            </a:pPr>
            <a:r>
              <a:rPr lang="ru-RU" sz="2600" b="1" dirty="0">
                <a:solidFill>
                  <a:srgbClr val="135F6C"/>
                </a:solidFill>
                <a:latin typeface="DIN Pro Cond Black"/>
              </a:rPr>
              <a:t> </a:t>
            </a:r>
            <a:r>
              <a:rPr lang="ru-RU" sz="2600" b="1" dirty="0" smtClean="0">
                <a:solidFill>
                  <a:srgbClr val="135F6C"/>
                </a:solidFill>
                <a:latin typeface="DIN Pro Cond Black"/>
              </a:rPr>
              <a:t>ученик-ученик</a:t>
            </a:r>
            <a:endParaRPr lang="ru-RU" sz="2600" b="1" dirty="0">
              <a:solidFill>
                <a:srgbClr val="135F6C"/>
              </a:solidFill>
              <a:latin typeface="DIN Pro Cond Black"/>
            </a:endParaRPr>
          </a:p>
          <a:p>
            <a:pPr marL="342900" lvl="0" indent="-342900">
              <a:buFont typeface="Wingdings" panose="05000000000000000000" pitchFamily="2" charset="2"/>
              <a:buChar char="v"/>
            </a:pPr>
            <a:r>
              <a:rPr lang="ru-RU" sz="2600" b="1" dirty="0">
                <a:solidFill>
                  <a:srgbClr val="135F6C"/>
                </a:solidFill>
                <a:latin typeface="DIN Pro Cond Black"/>
              </a:rPr>
              <a:t> </a:t>
            </a:r>
            <a:r>
              <a:rPr lang="ru-RU" sz="2600" b="1" dirty="0" smtClean="0">
                <a:solidFill>
                  <a:srgbClr val="135F6C"/>
                </a:solidFill>
                <a:latin typeface="DIN Pro Cond Black"/>
              </a:rPr>
              <a:t>учитель-ученик</a:t>
            </a:r>
            <a:endParaRPr lang="ru-RU" sz="2600" b="1" dirty="0">
              <a:solidFill>
                <a:srgbClr val="135F6C"/>
              </a:solidFill>
              <a:latin typeface="DIN Pro Cond Black"/>
            </a:endParaRPr>
          </a:p>
          <a:p>
            <a:pPr marL="342900" lvl="0" indent="-342900">
              <a:buFont typeface="Wingdings" panose="05000000000000000000" pitchFamily="2" charset="2"/>
              <a:buChar char="v"/>
            </a:pPr>
            <a:r>
              <a:rPr lang="ru-RU" sz="2600" b="1" dirty="0">
                <a:solidFill>
                  <a:srgbClr val="135F6C"/>
                </a:solidFill>
                <a:latin typeface="DIN Pro Cond Black"/>
              </a:rPr>
              <a:t> </a:t>
            </a:r>
            <a:r>
              <a:rPr lang="ru-RU" sz="2600" b="1" dirty="0" smtClean="0">
                <a:solidFill>
                  <a:srgbClr val="135F6C"/>
                </a:solidFill>
                <a:latin typeface="DIN Pro Cond Black"/>
              </a:rPr>
              <a:t>студент-ученик</a:t>
            </a:r>
            <a:endParaRPr lang="ru-RU" sz="2600" b="1" dirty="0">
              <a:solidFill>
                <a:srgbClr val="135F6C"/>
              </a:solidFill>
              <a:latin typeface="DIN Pro Cond Black"/>
            </a:endParaRPr>
          </a:p>
          <a:p>
            <a:pPr marL="342900" lvl="0" indent="-342900">
              <a:buFont typeface="Wingdings" panose="05000000000000000000" pitchFamily="2" charset="2"/>
              <a:buChar char="v"/>
            </a:pPr>
            <a:r>
              <a:rPr lang="ru-RU" sz="2600" b="1" dirty="0">
                <a:solidFill>
                  <a:srgbClr val="135F6C"/>
                </a:solidFill>
                <a:latin typeface="DIN Pro Cond Black"/>
              </a:rPr>
              <a:t> </a:t>
            </a:r>
            <a:r>
              <a:rPr lang="ru-RU" sz="2600" b="1" dirty="0" smtClean="0">
                <a:solidFill>
                  <a:srgbClr val="135F6C"/>
                </a:solidFill>
                <a:latin typeface="DIN Pro Cond Black"/>
              </a:rPr>
              <a:t>работодатель-ученик </a:t>
            </a:r>
            <a:endParaRPr lang="ru-RU" sz="2600" b="1" dirty="0">
              <a:solidFill>
                <a:srgbClr val="135F6C"/>
              </a:solidFill>
              <a:latin typeface="DIN Pro Cond Black"/>
            </a:endParaRPr>
          </a:p>
          <a:p>
            <a:endParaRPr lang="ru-RU" dirty="0"/>
          </a:p>
        </p:txBody>
      </p:sp>
      <p:pic>
        <p:nvPicPr>
          <p:cNvPr id="11" name="Рисунок 10">
            <a:extLst>
              <a:ext uri="{FF2B5EF4-FFF2-40B4-BE49-F238E27FC236}">
                <a16:creationId xmlns="" xmlns:a16="http://schemas.microsoft.com/office/drawing/2014/main" id="{39903AB4-8FA3-4F8C-BD57-F37575EA73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53505" cy="1440000"/>
          </a:xfrm>
          <a:prstGeom prst="rect">
            <a:avLst/>
          </a:prstGeom>
        </p:spPr>
      </p:pic>
      <p:pic>
        <p:nvPicPr>
          <p:cNvPr id="13" name="Рисунок 12">
            <a:extLst>
              <a:ext uri="{FF2B5EF4-FFF2-40B4-BE49-F238E27FC236}">
                <a16:creationId xmlns="" xmlns:a16="http://schemas.microsoft.com/office/drawing/2014/main" id="{F5222093-919C-4BB9-9DF0-E85E5CA76C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1326" y="320309"/>
            <a:ext cx="1425744" cy="458204"/>
          </a:xfrm>
          <a:prstGeom prst="rect">
            <a:avLst/>
          </a:prstGeom>
        </p:spPr>
      </p:pic>
      <p:pic>
        <p:nvPicPr>
          <p:cNvPr id="1026" name="Picture 2" descr="https://sun9-78.userapi.com/impg/NjENotA0dlVFHisGkZ9l1If9QmwE1PscCHDk7w/1gW5X4zG55o.jpg?size=1536x1024&amp;quality=95&amp;sign=886d41e7e6eb87a154964ff339d0e3c9&amp;type=album"/>
          <p:cNvPicPr>
            <a:picLocks noChangeAspect="1" noChangeArrowheads="1"/>
          </p:cNvPicPr>
          <p:nvPr/>
        </p:nvPicPr>
        <p:blipFill>
          <a:blip r:embed="rId5"/>
          <a:stretch>
            <a:fillRect/>
          </a:stretch>
        </p:blipFill>
        <p:spPr bwMode="auto">
          <a:xfrm>
            <a:off x="541178" y="2444620"/>
            <a:ext cx="6620070" cy="4413380"/>
          </a:xfrm>
          <a:prstGeom prst="rect">
            <a:avLst/>
          </a:prstGeom>
          <a:noFill/>
          <a:extLst>
            <a:ext uri="{909E8E84-426E-40DD-AFC4-6F175D3DCCD1}">
              <a14:hiddenFill xmlns:a14="http://schemas.microsoft.com/office/drawing/2010/main">
                <a:solidFill>
                  <a:srgbClr val="FFFFFF"/>
                </a:solidFill>
              </a14:hiddenFill>
            </a:ext>
          </a:extLst>
        </p:spPr>
      </p:pic>
      <p:sp>
        <p:nvSpPr>
          <p:cNvPr id="16" name="Прямоугольник 15">
            <a:extLst>
              <a:ext uri="{FF2B5EF4-FFF2-40B4-BE49-F238E27FC236}">
                <a16:creationId xmlns="" xmlns:a16="http://schemas.microsoft.com/office/drawing/2014/main" id="{EFE33BCE-7729-435A-8040-AF870A57C245}"/>
              </a:ext>
            </a:extLst>
          </p:cNvPr>
          <p:cNvSpPr/>
          <p:nvPr/>
        </p:nvSpPr>
        <p:spPr>
          <a:xfrm rot="5400000">
            <a:off x="-1796145" y="4558004"/>
            <a:ext cx="4469365" cy="130629"/>
          </a:xfrm>
          <a:prstGeom prst="rect">
            <a:avLst/>
          </a:prstGeom>
          <a:solidFill>
            <a:srgbClr val="F38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241080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1BFBC81F-3207-47D7-9FD8-91BDE27214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8" y="0"/>
            <a:ext cx="12187263" cy="6858000"/>
          </a:xfrm>
          <a:prstGeom prst="rect">
            <a:avLst/>
          </a:prstGeom>
        </p:spPr>
      </p:pic>
      <p:sp>
        <p:nvSpPr>
          <p:cNvPr id="8" name="Заголовок 10">
            <a:extLst>
              <a:ext uri="{FF2B5EF4-FFF2-40B4-BE49-F238E27FC236}">
                <a16:creationId xmlns="" xmlns:a16="http://schemas.microsoft.com/office/drawing/2014/main" id="{85D6B1B1-E3C0-4752-8CF5-A245AFFB6D57}"/>
              </a:ext>
            </a:extLst>
          </p:cNvPr>
          <p:cNvSpPr>
            <a:spLocks noGrp="1"/>
          </p:cNvSpPr>
          <p:nvPr>
            <p:ph type="title"/>
          </p:nvPr>
        </p:nvSpPr>
        <p:spPr>
          <a:xfrm>
            <a:off x="2712859" y="360073"/>
            <a:ext cx="6559699" cy="822394"/>
          </a:xfrm>
        </p:spPr>
        <p:txBody>
          <a:bodyPr>
            <a:normAutofit fontScale="90000"/>
          </a:bodyPr>
          <a:lstStyle/>
          <a:p>
            <a:pPr algn="ctr"/>
            <a:r>
              <a:rPr lang="ru-RU" sz="4900" b="1" dirty="0">
                <a:solidFill>
                  <a:schemeClr val="bg1"/>
                </a:solidFill>
                <a:latin typeface="DIN Pro Cond Black" pitchFamily="34" charset="-52"/>
                <a:cs typeface="DIN Pro Cond Black" pitchFamily="34" charset="-52"/>
              </a:rPr>
              <a:t>Рефлексия</a:t>
            </a:r>
            <a:r>
              <a:rPr lang="ru-RU" sz="2400" b="1" dirty="0">
                <a:solidFill>
                  <a:srgbClr val="C00000"/>
                </a:solidFill>
                <a:latin typeface="DIN Pro Cond Black" pitchFamily="34" charset="-52"/>
                <a:cs typeface="DIN Pro Cond Black" pitchFamily="34" charset="-52"/>
              </a:rPr>
              <a:t/>
            </a:r>
            <a:br>
              <a:rPr lang="ru-RU" sz="2400" b="1" dirty="0">
                <a:solidFill>
                  <a:srgbClr val="C00000"/>
                </a:solidFill>
                <a:latin typeface="DIN Pro Cond Black" pitchFamily="34" charset="-52"/>
                <a:cs typeface="DIN Pro Cond Black" pitchFamily="34" charset="-52"/>
              </a:rPr>
            </a:br>
            <a:endParaRPr lang="ru-RU" sz="2400" dirty="0">
              <a:solidFill>
                <a:schemeClr val="bg1"/>
              </a:solidFill>
            </a:endParaRPr>
          </a:p>
        </p:txBody>
      </p:sp>
      <p:sp>
        <p:nvSpPr>
          <p:cNvPr id="9" name="Текст 6">
            <a:extLst>
              <a:ext uri="{FF2B5EF4-FFF2-40B4-BE49-F238E27FC236}">
                <a16:creationId xmlns="" xmlns:a16="http://schemas.microsoft.com/office/drawing/2014/main" id="{293B0BD8-8DD9-4DF1-A8D2-02A018F7D44A}"/>
              </a:ext>
            </a:extLst>
          </p:cNvPr>
          <p:cNvSpPr txBox="1">
            <a:spLocks/>
          </p:cNvSpPr>
          <p:nvPr/>
        </p:nvSpPr>
        <p:spPr>
          <a:xfrm>
            <a:off x="2961485" y="2860238"/>
            <a:ext cx="6559699" cy="111294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ru-RU" sz="4000" dirty="0">
              <a:solidFill>
                <a:schemeClr val="bg1"/>
              </a:solidFill>
            </a:endParaRPr>
          </a:p>
        </p:txBody>
      </p:sp>
      <p:sp>
        <p:nvSpPr>
          <p:cNvPr id="10" name="Заголовок 10">
            <a:extLst>
              <a:ext uri="{FF2B5EF4-FFF2-40B4-BE49-F238E27FC236}">
                <a16:creationId xmlns="" xmlns:a16="http://schemas.microsoft.com/office/drawing/2014/main" id="{86C754F5-3299-458B-B401-8E6A8C2AE3C3}"/>
              </a:ext>
            </a:extLst>
          </p:cNvPr>
          <p:cNvSpPr txBox="1">
            <a:spLocks/>
          </p:cNvSpPr>
          <p:nvPr/>
        </p:nvSpPr>
        <p:spPr>
          <a:xfrm>
            <a:off x="2961484" y="3691159"/>
            <a:ext cx="6559699" cy="4522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endParaRPr lang="ru-RU" sz="2400" dirty="0">
              <a:solidFill>
                <a:schemeClr val="bg1"/>
              </a:solidFill>
            </a:endParaRPr>
          </a:p>
        </p:txBody>
      </p:sp>
      <p:pic>
        <p:nvPicPr>
          <p:cNvPr id="12" name="Рисунок 11">
            <a:extLst>
              <a:ext uri="{FF2B5EF4-FFF2-40B4-BE49-F238E27FC236}">
                <a16:creationId xmlns="" xmlns:a16="http://schemas.microsoft.com/office/drawing/2014/main" id="{D0B07F02-5516-43BE-A4F6-8EEB0F930A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9701" y="82638"/>
            <a:ext cx="1726532" cy="554871"/>
          </a:xfrm>
          <a:prstGeom prst="rect">
            <a:avLst/>
          </a:prstGeom>
        </p:spPr>
      </p:pic>
      <p:pic>
        <p:nvPicPr>
          <p:cNvPr id="15" name="Рисунок 14">
            <a:extLst>
              <a:ext uri="{FF2B5EF4-FFF2-40B4-BE49-F238E27FC236}">
                <a16:creationId xmlns="" xmlns:a16="http://schemas.microsoft.com/office/drawing/2014/main" id="{F5268A57-CEAE-4F02-993E-33A7357176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68" y="-6994"/>
            <a:ext cx="1158791" cy="1955067"/>
          </a:xfrm>
          <a:prstGeom prst="rect">
            <a:avLst/>
          </a:prstGeom>
        </p:spPr>
      </p:pic>
      <p:pic>
        <p:nvPicPr>
          <p:cNvPr id="19" name="Рисунок 18">
            <a:extLst>
              <a:ext uri="{FF2B5EF4-FFF2-40B4-BE49-F238E27FC236}">
                <a16:creationId xmlns="" xmlns:a16="http://schemas.microsoft.com/office/drawing/2014/main" id="{15DD77B0-7610-48B2-AE3E-3CBC120B678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50207" y="5516524"/>
            <a:ext cx="6022351" cy="719740"/>
          </a:xfrm>
          <a:prstGeom prst="rect">
            <a:avLst/>
          </a:prstGeom>
        </p:spPr>
      </p:pic>
      <p:grpSp>
        <p:nvGrpSpPr>
          <p:cNvPr id="11" name="Группа 10"/>
          <p:cNvGrpSpPr/>
          <p:nvPr/>
        </p:nvGrpSpPr>
        <p:grpSpPr>
          <a:xfrm>
            <a:off x="1290644" y="1950526"/>
            <a:ext cx="2426917" cy="2456582"/>
            <a:chOff x="1069908" y="161170"/>
            <a:chExt cx="2261201" cy="2184029"/>
          </a:xfrm>
          <a:solidFill>
            <a:schemeClr val="accent2">
              <a:lumMod val="60000"/>
              <a:lumOff val="40000"/>
            </a:schemeClr>
          </a:solidFill>
        </p:grpSpPr>
        <p:sp>
          <p:nvSpPr>
            <p:cNvPr id="13" name="Овал 12"/>
            <p:cNvSpPr/>
            <p:nvPr/>
          </p:nvSpPr>
          <p:spPr>
            <a:xfrm>
              <a:off x="1069908" y="161170"/>
              <a:ext cx="2261201" cy="2184029"/>
            </a:xfrm>
            <a:prstGeom prst="ellipse">
              <a:avLst/>
            </a:prstGeom>
            <a:grpFill/>
          </p:spPr>
          <p:style>
            <a:lnRef idx="2">
              <a:schemeClr val="lt1">
                <a:hueOff val="0"/>
                <a:satOff val="0"/>
                <a:lumOff val="0"/>
                <a:alphaOff val="0"/>
              </a:schemeClr>
            </a:lnRef>
            <a:fillRef idx="1">
              <a:schemeClr val="accent2">
                <a:shade val="50000"/>
                <a:hueOff val="-593201"/>
                <a:satOff val="0"/>
                <a:lumOff val="36424"/>
                <a:alphaOff val="0"/>
              </a:schemeClr>
            </a:fillRef>
            <a:effectRef idx="0">
              <a:schemeClr val="accent2">
                <a:shade val="50000"/>
                <a:hueOff val="-593201"/>
                <a:satOff val="0"/>
                <a:lumOff val="36424"/>
                <a:alphaOff val="0"/>
              </a:schemeClr>
            </a:effectRef>
            <a:fontRef idx="minor">
              <a:schemeClr val="lt1"/>
            </a:fontRef>
          </p:style>
        </p:sp>
        <p:sp>
          <p:nvSpPr>
            <p:cNvPr id="14" name="Овал 4"/>
            <p:cNvSpPr/>
            <p:nvPr/>
          </p:nvSpPr>
          <p:spPr>
            <a:xfrm>
              <a:off x="1408071" y="548023"/>
              <a:ext cx="1666080" cy="14287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2000" b="1" i="1" kern="1200" dirty="0" smtClean="0">
                  <a:solidFill>
                    <a:schemeClr val="accent3">
                      <a:lumMod val="10000"/>
                    </a:schemeClr>
                  </a:solidFill>
                  <a:latin typeface="DIN Pro Cond Black"/>
                </a:rPr>
                <a:t>Я расскажу – ты послушай</a:t>
              </a:r>
              <a:endParaRPr lang="ru-RU" sz="2000" b="1" kern="1200" dirty="0">
                <a:solidFill>
                  <a:schemeClr val="accent3">
                    <a:lumMod val="10000"/>
                  </a:schemeClr>
                </a:solidFill>
                <a:latin typeface="DIN Pro Cond Black"/>
              </a:endParaRPr>
            </a:p>
          </p:txBody>
        </p:sp>
      </p:grpSp>
      <p:grpSp>
        <p:nvGrpSpPr>
          <p:cNvPr id="20" name="Группа 19"/>
          <p:cNvGrpSpPr/>
          <p:nvPr/>
        </p:nvGrpSpPr>
        <p:grpSpPr>
          <a:xfrm>
            <a:off x="4709628" y="1041819"/>
            <a:ext cx="2772742" cy="2772892"/>
            <a:chOff x="3532343" y="-22597"/>
            <a:chExt cx="2772742" cy="2772892"/>
          </a:xfrm>
        </p:grpSpPr>
        <p:sp>
          <p:nvSpPr>
            <p:cNvPr id="21" name="Овал 20"/>
            <p:cNvSpPr/>
            <p:nvPr/>
          </p:nvSpPr>
          <p:spPr>
            <a:xfrm>
              <a:off x="3532343" y="-22597"/>
              <a:ext cx="2772742" cy="2772892"/>
            </a:xfrm>
            <a:prstGeom prst="ellipse">
              <a:avLst/>
            </a:prstGeom>
          </p:spPr>
          <p:style>
            <a:lnRef idx="2">
              <a:schemeClr val="lt1">
                <a:hueOff val="0"/>
                <a:satOff val="0"/>
                <a:lumOff val="0"/>
                <a:alphaOff val="0"/>
              </a:schemeClr>
            </a:lnRef>
            <a:fillRef idx="1">
              <a:schemeClr val="accent2">
                <a:shade val="60000"/>
                <a:hueOff val="0"/>
                <a:satOff val="0"/>
                <a:lumOff val="0"/>
                <a:alphaOff val="0"/>
              </a:schemeClr>
            </a:fillRef>
            <a:effectRef idx="0">
              <a:schemeClr val="accent2">
                <a:shade val="60000"/>
                <a:hueOff val="0"/>
                <a:satOff val="0"/>
                <a:lumOff val="0"/>
                <a:alphaOff val="0"/>
              </a:schemeClr>
            </a:effectRef>
            <a:fontRef idx="minor">
              <a:schemeClr val="lt1"/>
            </a:fontRef>
          </p:style>
        </p:sp>
        <p:sp>
          <p:nvSpPr>
            <p:cNvPr id="22" name="Овал 4"/>
            <p:cNvSpPr/>
            <p:nvPr/>
          </p:nvSpPr>
          <p:spPr>
            <a:xfrm>
              <a:off x="3938402" y="383484"/>
              <a:ext cx="1960624" cy="19607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2000" b="1" i="1" kern="1200" dirty="0" smtClean="0">
                  <a:solidFill>
                    <a:schemeClr val="bg1"/>
                  </a:solidFill>
                  <a:latin typeface="DIN Pro Cond Black"/>
                </a:rPr>
                <a:t>Ты делаешь – я подскажу</a:t>
              </a:r>
              <a:endParaRPr lang="ru-RU" sz="2000" b="1" kern="1200" dirty="0">
                <a:solidFill>
                  <a:schemeClr val="bg1"/>
                </a:solidFill>
                <a:latin typeface="DIN Pro Cond Black"/>
              </a:endParaRPr>
            </a:p>
          </p:txBody>
        </p:sp>
      </p:grpSp>
      <p:grpSp>
        <p:nvGrpSpPr>
          <p:cNvPr id="16" name="Группа 15"/>
          <p:cNvGrpSpPr/>
          <p:nvPr/>
        </p:nvGrpSpPr>
        <p:grpSpPr>
          <a:xfrm>
            <a:off x="4345606" y="2860238"/>
            <a:ext cx="2685898" cy="2616712"/>
            <a:chOff x="3224834" y="2115615"/>
            <a:chExt cx="2536385" cy="2616712"/>
          </a:xfrm>
        </p:grpSpPr>
        <p:sp>
          <p:nvSpPr>
            <p:cNvPr id="17" name="Овал 16"/>
            <p:cNvSpPr/>
            <p:nvPr/>
          </p:nvSpPr>
          <p:spPr>
            <a:xfrm>
              <a:off x="3224834" y="2115615"/>
              <a:ext cx="2536385" cy="2616712"/>
            </a:xfrm>
            <a:prstGeom prst="ellipse">
              <a:avLst/>
            </a:prstGeom>
          </p:spPr>
          <p:style>
            <a:lnRef idx="2">
              <a:schemeClr val="lt1">
                <a:hueOff val="0"/>
                <a:satOff val="0"/>
                <a:lumOff val="0"/>
                <a:alphaOff val="0"/>
              </a:schemeClr>
            </a:lnRef>
            <a:fillRef idx="1">
              <a:schemeClr val="accent2">
                <a:shade val="50000"/>
                <a:hueOff val="-197734"/>
                <a:satOff val="0"/>
                <a:lumOff val="12141"/>
                <a:alphaOff val="0"/>
              </a:schemeClr>
            </a:fillRef>
            <a:effectRef idx="0">
              <a:schemeClr val="accent2">
                <a:shade val="50000"/>
                <a:hueOff val="-197734"/>
                <a:satOff val="0"/>
                <a:lumOff val="12141"/>
                <a:alphaOff val="0"/>
              </a:schemeClr>
            </a:effectRef>
            <a:fontRef idx="minor">
              <a:schemeClr val="lt1"/>
            </a:fontRef>
          </p:style>
        </p:sp>
        <p:sp>
          <p:nvSpPr>
            <p:cNvPr id="18" name="Овал 4"/>
            <p:cNvSpPr/>
            <p:nvPr/>
          </p:nvSpPr>
          <p:spPr>
            <a:xfrm>
              <a:off x="3453836" y="2672088"/>
              <a:ext cx="2080891" cy="14493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2000" b="1" i="1" kern="1200" dirty="0" smtClean="0">
                  <a:solidFill>
                    <a:schemeClr val="bg1"/>
                  </a:solidFill>
                  <a:latin typeface="DIN Pro Cond Black"/>
                </a:rPr>
                <a:t>Ты сделал, расскажи как – я слушаю</a:t>
              </a:r>
              <a:endParaRPr lang="ru-RU" sz="2000" b="1" kern="1200" dirty="0">
                <a:solidFill>
                  <a:schemeClr val="bg1"/>
                </a:solidFill>
                <a:latin typeface="DIN Pro Cond Black"/>
              </a:endParaRPr>
            </a:p>
          </p:txBody>
        </p:sp>
      </p:grpSp>
      <p:grpSp>
        <p:nvGrpSpPr>
          <p:cNvPr id="26" name="Группа 25"/>
          <p:cNvGrpSpPr/>
          <p:nvPr/>
        </p:nvGrpSpPr>
        <p:grpSpPr>
          <a:xfrm>
            <a:off x="8503918" y="1039639"/>
            <a:ext cx="2117639" cy="2212752"/>
            <a:chOff x="6357257" y="-568874"/>
            <a:chExt cx="2117639" cy="2212752"/>
          </a:xfrm>
          <a:solidFill>
            <a:schemeClr val="accent2">
              <a:lumMod val="60000"/>
              <a:lumOff val="40000"/>
            </a:schemeClr>
          </a:solidFill>
        </p:grpSpPr>
        <p:sp>
          <p:nvSpPr>
            <p:cNvPr id="27" name="Овал 26"/>
            <p:cNvSpPr/>
            <p:nvPr/>
          </p:nvSpPr>
          <p:spPr>
            <a:xfrm>
              <a:off x="6357257" y="-568874"/>
              <a:ext cx="2117639" cy="2212752"/>
            </a:xfrm>
            <a:prstGeom prst="ellipse">
              <a:avLst/>
            </a:prstGeom>
            <a:grpFill/>
          </p:spPr>
          <p:style>
            <a:lnRef idx="2">
              <a:schemeClr val="lt1">
                <a:hueOff val="0"/>
                <a:satOff val="0"/>
                <a:lumOff val="0"/>
                <a:alphaOff val="0"/>
              </a:schemeClr>
            </a:lnRef>
            <a:fillRef idx="1">
              <a:schemeClr val="accent2">
                <a:shade val="50000"/>
                <a:hueOff val="-790935"/>
                <a:satOff val="0"/>
                <a:lumOff val="48566"/>
                <a:alphaOff val="0"/>
              </a:schemeClr>
            </a:fillRef>
            <a:effectRef idx="0">
              <a:schemeClr val="accent2">
                <a:shade val="50000"/>
                <a:hueOff val="-790935"/>
                <a:satOff val="0"/>
                <a:lumOff val="48566"/>
                <a:alphaOff val="0"/>
              </a:schemeClr>
            </a:effectRef>
            <a:fontRef idx="minor">
              <a:schemeClr val="lt1"/>
            </a:fontRef>
          </p:style>
        </p:sp>
        <p:sp>
          <p:nvSpPr>
            <p:cNvPr id="28" name="Овал 4"/>
            <p:cNvSpPr/>
            <p:nvPr/>
          </p:nvSpPr>
          <p:spPr>
            <a:xfrm>
              <a:off x="6667378" y="-4978"/>
              <a:ext cx="1628105" cy="117002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2000" b="1" i="1" kern="1200" dirty="0" smtClean="0">
                  <a:solidFill>
                    <a:schemeClr val="accent3">
                      <a:lumMod val="10000"/>
                    </a:schemeClr>
                  </a:solidFill>
                  <a:latin typeface="DIN Pro Cond Black"/>
                </a:rPr>
                <a:t>Я покажу – ты смотришь</a:t>
              </a:r>
              <a:endParaRPr lang="ru-RU" sz="2000" b="1" kern="1200" dirty="0">
                <a:solidFill>
                  <a:schemeClr val="accent3">
                    <a:lumMod val="10000"/>
                  </a:schemeClr>
                </a:solidFill>
                <a:latin typeface="DIN Pro Cond Black"/>
              </a:endParaRPr>
            </a:p>
          </p:txBody>
        </p:sp>
      </p:grpSp>
      <p:grpSp>
        <p:nvGrpSpPr>
          <p:cNvPr id="23" name="Группа 22"/>
          <p:cNvGrpSpPr/>
          <p:nvPr/>
        </p:nvGrpSpPr>
        <p:grpSpPr>
          <a:xfrm>
            <a:off x="7707048" y="2942043"/>
            <a:ext cx="2380863" cy="2385023"/>
            <a:chOff x="6493346" y="1266759"/>
            <a:chExt cx="2380863" cy="2385023"/>
          </a:xfrm>
        </p:grpSpPr>
        <p:sp>
          <p:nvSpPr>
            <p:cNvPr id="24" name="Овал 23"/>
            <p:cNvSpPr/>
            <p:nvPr/>
          </p:nvSpPr>
          <p:spPr>
            <a:xfrm>
              <a:off x="6493346" y="1266759"/>
              <a:ext cx="2380863" cy="2385023"/>
            </a:xfrm>
            <a:prstGeom prst="ellipse">
              <a:avLst/>
            </a:prstGeom>
          </p:spPr>
          <p:style>
            <a:lnRef idx="2">
              <a:schemeClr val="lt1">
                <a:hueOff val="0"/>
                <a:satOff val="0"/>
                <a:lumOff val="0"/>
                <a:alphaOff val="0"/>
              </a:schemeClr>
            </a:lnRef>
            <a:fillRef idx="1">
              <a:schemeClr val="accent2">
                <a:shade val="50000"/>
                <a:hueOff val="-395467"/>
                <a:satOff val="0"/>
                <a:lumOff val="24283"/>
                <a:alphaOff val="0"/>
              </a:schemeClr>
            </a:fillRef>
            <a:effectRef idx="0">
              <a:schemeClr val="accent2">
                <a:shade val="50000"/>
                <a:hueOff val="-395467"/>
                <a:satOff val="0"/>
                <a:lumOff val="24283"/>
                <a:alphaOff val="0"/>
              </a:schemeClr>
            </a:effectRef>
            <a:fontRef idx="minor">
              <a:schemeClr val="lt1"/>
            </a:fontRef>
          </p:style>
        </p:sp>
        <p:sp>
          <p:nvSpPr>
            <p:cNvPr id="25" name="Овал 4"/>
            <p:cNvSpPr/>
            <p:nvPr/>
          </p:nvSpPr>
          <p:spPr>
            <a:xfrm>
              <a:off x="6842015" y="1904182"/>
              <a:ext cx="1722073" cy="11749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2000" b="1" i="1" kern="1200" dirty="0" smtClean="0">
                  <a:solidFill>
                    <a:schemeClr val="bg1"/>
                  </a:solidFill>
                  <a:latin typeface="DIN Pro Cond Black"/>
                </a:rPr>
                <a:t>Я делаю – ты делаешь</a:t>
              </a:r>
              <a:endParaRPr lang="ru-RU" sz="2000" b="1" kern="1200" dirty="0">
                <a:solidFill>
                  <a:schemeClr val="bg1"/>
                </a:solidFill>
                <a:latin typeface="DIN Pro Cond Black"/>
              </a:endParaRPr>
            </a:p>
          </p:txBody>
        </p:sp>
      </p:grpSp>
      <p:sp>
        <p:nvSpPr>
          <p:cNvPr id="29" name="Овал 28"/>
          <p:cNvSpPr/>
          <p:nvPr/>
        </p:nvSpPr>
        <p:spPr>
          <a:xfrm>
            <a:off x="3138623" y="4821637"/>
            <a:ext cx="223525" cy="223386"/>
          </a:xfrm>
          <a:prstGeom prst="ellipse">
            <a:avLst/>
          </a:prstGeom>
          <a:solidFill>
            <a:schemeClr val="accent2">
              <a:lumMod val="75000"/>
            </a:schemeClr>
          </a:solidFill>
        </p:spPr>
        <p:style>
          <a:lnRef idx="2">
            <a:schemeClr val="lt1">
              <a:hueOff val="0"/>
              <a:satOff val="0"/>
              <a:lumOff val="0"/>
              <a:alphaOff val="0"/>
            </a:schemeClr>
          </a:lnRef>
          <a:fillRef idx="1">
            <a:schemeClr val="accent2">
              <a:shade val="50000"/>
              <a:hueOff val="-593201"/>
              <a:satOff val="0"/>
              <a:lumOff val="36424"/>
              <a:alphaOff val="0"/>
            </a:schemeClr>
          </a:fillRef>
          <a:effectRef idx="0">
            <a:schemeClr val="accent2">
              <a:shade val="50000"/>
              <a:hueOff val="-593201"/>
              <a:satOff val="0"/>
              <a:lumOff val="36424"/>
              <a:alphaOff val="0"/>
            </a:schemeClr>
          </a:effectRef>
          <a:fontRef idx="minor">
            <a:schemeClr val="lt1"/>
          </a:fontRef>
        </p:style>
      </p:sp>
      <p:sp>
        <p:nvSpPr>
          <p:cNvPr id="30" name="Овал 29"/>
          <p:cNvSpPr/>
          <p:nvPr/>
        </p:nvSpPr>
        <p:spPr>
          <a:xfrm>
            <a:off x="3342161" y="4047350"/>
            <a:ext cx="557392" cy="557639"/>
          </a:xfrm>
          <a:prstGeom prst="ellipse">
            <a:avLst/>
          </a:prstGeom>
          <a:solidFill>
            <a:schemeClr val="accent2">
              <a:lumMod val="60000"/>
              <a:lumOff val="40000"/>
            </a:schemeClr>
          </a:solidFill>
        </p:spPr>
        <p:style>
          <a:lnRef idx="2">
            <a:schemeClr val="lt1">
              <a:hueOff val="0"/>
              <a:satOff val="0"/>
              <a:lumOff val="0"/>
              <a:alphaOff val="0"/>
            </a:schemeClr>
          </a:lnRef>
          <a:fillRef idx="1">
            <a:schemeClr val="accent2">
              <a:shade val="50000"/>
              <a:hueOff val="-790935"/>
              <a:satOff val="0"/>
              <a:lumOff val="48566"/>
              <a:alphaOff val="0"/>
            </a:schemeClr>
          </a:fillRef>
          <a:effectRef idx="0">
            <a:schemeClr val="accent2">
              <a:shade val="50000"/>
              <a:hueOff val="-790935"/>
              <a:satOff val="0"/>
              <a:lumOff val="48566"/>
              <a:alphaOff val="0"/>
            </a:schemeClr>
          </a:effectRef>
          <a:fontRef idx="minor">
            <a:schemeClr val="lt1"/>
          </a:fontRef>
        </p:style>
      </p:sp>
      <p:sp>
        <p:nvSpPr>
          <p:cNvPr id="31" name="Овал 30"/>
          <p:cNvSpPr/>
          <p:nvPr/>
        </p:nvSpPr>
        <p:spPr>
          <a:xfrm>
            <a:off x="4734611" y="4754401"/>
            <a:ext cx="223525" cy="223386"/>
          </a:xfrm>
          <a:prstGeom prst="ellipse">
            <a:avLst/>
          </a:prstGeom>
        </p:spPr>
        <p:style>
          <a:lnRef idx="2">
            <a:schemeClr val="lt1">
              <a:hueOff val="0"/>
              <a:satOff val="0"/>
              <a:lumOff val="0"/>
              <a:alphaOff val="0"/>
            </a:schemeClr>
          </a:lnRef>
          <a:fillRef idx="1">
            <a:schemeClr val="accent2">
              <a:shade val="50000"/>
              <a:hueOff val="-494334"/>
              <a:satOff val="0"/>
              <a:lumOff val="30354"/>
              <a:alphaOff val="0"/>
            </a:schemeClr>
          </a:fillRef>
          <a:effectRef idx="0">
            <a:schemeClr val="accent2">
              <a:shade val="50000"/>
              <a:hueOff val="-494334"/>
              <a:satOff val="0"/>
              <a:lumOff val="30354"/>
              <a:alphaOff val="0"/>
            </a:schemeClr>
          </a:effectRef>
          <a:fontRef idx="minor">
            <a:schemeClr val="lt1"/>
          </a:fontRef>
        </p:style>
      </p:sp>
      <p:sp>
        <p:nvSpPr>
          <p:cNvPr id="32" name="Овал 31"/>
          <p:cNvSpPr/>
          <p:nvPr/>
        </p:nvSpPr>
        <p:spPr>
          <a:xfrm>
            <a:off x="4734611" y="2428265"/>
            <a:ext cx="223525" cy="223386"/>
          </a:xfrm>
          <a:prstGeom prst="ellipse">
            <a:avLst/>
          </a:prstGeom>
        </p:spPr>
        <p:style>
          <a:lnRef idx="2">
            <a:schemeClr val="lt1">
              <a:hueOff val="0"/>
              <a:satOff val="0"/>
              <a:lumOff val="0"/>
              <a:alphaOff val="0"/>
            </a:schemeClr>
          </a:lnRef>
          <a:fillRef idx="1">
            <a:schemeClr val="accent2">
              <a:shade val="50000"/>
              <a:hueOff val="-98867"/>
              <a:satOff val="0"/>
              <a:lumOff val="6071"/>
              <a:alphaOff val="0"/>
            </a:schemeClr>
          </a:fillRef>
          <a:effectRef idx="0">
            <a:schemeClr val="accent2">
              <a:shade val="50000"/>
              <a:hueOff val="-98867"/>
              <a:satOff val="0"/>
              <a:lumOff val="6071"/>
              <a:alphaOff val="0"/>
            </a:schemeClr>
          </a:effectRef>
          <a:fontRef idx="minor">
            <a:schemeClr val="lt1"/>
          </a:fontRef>
        </p:style>
      </p:sp>
      <p:sp>
        <p:nvSpPr>
          <p:cNvPr id="33" name="Овал 32"/>
          <p:cNvSpPr/>
          <p:nvPr/>
        </p:nvSpPr>
        <p:spPr>
          <a:xfrm>
            <a:off x="5367647" y="1336207"/>
            <a:ext cx="223525" cy="223386"/>
          </a:xfrm>
          <a:prstGeom prst="ellipse">
            <a:avLst/>
          </a:prstGeom>
        </p:spPr>
        <p:style>
          <a:lnRef idx="2">
            <a:schemeClr val="lt1">
              <a:hueOff val="0"/>
              <a:satOff val="0"/>
              <a:lumOff val="0"/>
              <a:alphaOff val="0"/>
            </a:schemeClr>
          </a:lnRef>
          <a:fillRef idx="1">
            <a:schemeClr val="accent2">
              <a:shade val="50000"/>
              <a:hueOff val="-395467"/>
              <a:satOff val="0"/>
              <a:lumOff val="24283"/>
              <a:alphaOff val="0"/>
            </a:schemeClr>
          </a:fillRef>
          <a:effectRef idx="0">
            <a:schemeClr val="accent2">
              <a:shade val="50000"/>
              <a:hueOff val="-395467"/>
              <a:satOff val="0"/>
              <a:lumOff val="24283"/>
              <a:alphaOff val="0"/>
            </a:schemeClr>
          </a:effectRef>
          <a:fontRef idx="minor">
            <a:schemeClr val="lt1"/>
          </a:fontRef>
        </p:style>
      </p:sp>
      <p:sp>
        <p:nvSpPr>
          <p:cNvPr id="34" name="Овал 33"/>
          <p:cNvSpPr/>
          <p:nvPr/>
        </p:nvSpPr>
        <p:spPr>
          <a:xfrm>
            <a:off x="5688555" y="1446854"/>
            <a:ext cx="308272" cy="308604"/>
          </a:xfrm>
          <a:prstGeom prst="ellipse">
            <a:avLst/>
          </a:prstGeom>
          <a:solidFill>
            <a:schemeClr val="accent2">
              <a:lumMod val="60000"/>
              <a:lumOff val="40000"/>
            </a:schemeClr>
          </a:solidFill>
        </p:spPr>
        <p:style>
          <a:lnRef idx="2">
            <a:schemeClr val="lt1">
              <a:hueOff val="0"/>
              <a:satOff val="0"/>
              <a:lumOff val="0"/>
              <a:alphaOff val="0"/>
            </a:schemeClr>
          </a:lnRef>
          <a:fillRef idx="1">
            <a:schemeClr val="accent2">
              <a:shade val="50000"/>
              <a:hueOff val="-692068"/>
              <a:satOff val="0"/>
              <a:lumOff val="42495"/>
              <a:alphaOff val="0"/>
            </a:schemeClr>
          </a:fillRef>
          <a:effectRef idx="0">
            <a:schemeClr val="accent2">
              <a:shade val="50000"/>
              <a:hueOff val="-692068"/>
              <a:satOff val="0"/>
              <a:lumOff val="42495"/>
              <a:alphaOff val="0"/>
            </a:schemeClr>
          </a:effectRef>
          <a:fontRef idx="minor">
            <a:schemeClr val="lt1"/>
          </a:fontRef>
        </p:style>
      </p:sp>
      <p:sp>
        <p:nvSpPr>
          <p:cNvPr id="35" name="Овал 34"/>
          <p:cNvSpPr/>
          <p:nvPr/>
        </p:nvSpPr>
        <p:spPr>
          <a:xfrm>
            <a:off x="6650636" y="887517"/>
            <a:ext cx="308272" cy="308604"/>
          </a:xfrm>
          <a:prstGeom prst="ellipse">
            <a:avLst/>
          </a:prstGeom>
        </p:spPr>
        <p:style>
          <a:lnRef idx="2">
            <a:schemeClr val="lt1">
              <a:hueOff val="0"/>
              <a:satOff val="0"/>
              <a:lumOff val="0"/>
              <a:alphaOff val="0"/>
            </a:schemeClr>
          </a:lnRef>
          <a:fillRef idx="1">
            <a:schemeClr val="accent2">
              <a:shade val="50000"/>
              <a:hueOff val="0"/>
              <a:satOff val="0"/>
              <a:lumOff val="0"/>
              <a:alphaOff val="0"/>
            </a:schemeClr>
          </a:fillRef>
          <a:effectRef idx="0">
            <a:schemeClr val="accent2">
              <a:shade val="50000"/>
              <a:hueOff val="0"/>
              <a:satOff val="0"/>
              <a:lumOff val="0"/>
              <a:alphaOff val="0"/>
            </a:schemeClr>
          </a:effectRef>
          <a:fontRef idx="minor">
            <a:schemeClr val="lt1"/>
          </a:fontRef>
        </p:style>
      </p:sp>
      <p:sp>
        <p:nvSpPr>
          <p:cNvPr id="36" name="Овал 35"/>
          <p:cNvSpPr/>
          <p:nvPr/>
        </p:nvSpPr>
        <p:spPr>
          <a:xfrm>
            <a:off x="7552912" y="2231354"/>
            <a:ext cx="308272" cy="308604"/>
          </a:xfrm>
          <a:prstGeom prst="ellipse">
            <a:avLst/>
          </a:prstGeom>
          <a:solidFill>
            <a:schemeClr val="accent2">
              <a:lumMod val="60000"/>
              <a:lumOff val="40000"/>
            </a:schemeClr>
          </a:solidFill>
        </p:spPr>
        <p:style>
          <a:lnRef idx="2">
            <a:schemeClr val="lt1">
              <a:hueOff val="0"/>
              <a:satOff val="0"/>
              <a:lumOff val="0"/>
              <a:alphaOff val="0"/>
            </a:schemeClr>
          </a:lnRef>
          <a:fillRef idx="1">
            <a:schemeClr val="accent2">
              <a:shade val="50000"/>
              <a:hueOff val="-692068"/>
              <a:satOff val="0"/>
              <a:lumOff val="42495"/>
              <a:alphaOff val="0"/>
            </a:schemeClr>
          </a:fillRef>
          <a:effectRef idx="0">
            <a:schemeClr val="accent2">
              <a:shade val="50000"/>
              <a:hueOff val="-692068"/>
              <a:satOff val="0"/>
              <a:lumOff val="42495"/>
              <a:alphaOff val="0"/>
            </a:schemeClr>
          </a:effectRef>
          <a:fontRef idx="minor">
            <a:schemeClr val="lt1"/>
          </a:fontRef>
        </p:style>
      </p:sp>
      <p:sp>
        <p:nvSpPr>
          <p:cNvPr id="37" name="Овал 36"/>
          <p:cNvSpPr/>
          <p:nvPr/>
        </p:nvSpPr>
        <p:spPr>
          <a:xfrm>
            <a:off x="8280393" y="2506230"/>
            <a:ext cx="223525" cy="223386"/>
          </a:xfrm>
          <a:prstGeom prst="ellipse">
            <a:avLst/>
          </a:prstGeom>
        </p:spPr>
        <p:style>
          <a:lnRef idx="2">
            <a:schemeClr val="lt1">
              <a:hueOff val="0"/>
              <a:satOff val="0"/>
              <a:lumOff val="0"/>
              <a:alphaOff val="0"/>
            </a:schemeClr>
          </a:lnRef>
          <a:fillRef idx="1">
            <a:schemeClr val="accent2">
              <a:shade val="50000"/>
              <a:hueOff val="-197734"/>
              <a:satOff val="0"/>
              <a:lumOff val="12141"/>
              <a:alphaOff val="0"/>
            </a:schemeClr>
          </a:fillRef>
          <a:effectRef idx="0">
            <a:schemeClr val="accent2">
              <a:shade val="50000"/>
              <a:hueOff val="-197734"/>
              <a:satOff val="0"/>
              <a:lumOff val="12141"/>
              <a:alphaOff val="0"/>
            </a:schemeClr>
          </a:effectRef>
          <a:fontRef idx="minor">
            <a:schemeClr val="lt1"/>
          </a:fontRef>
        </p:style>
      </p:sp>
      <p:sp>
        <p:nvSpPr>
          <p:cNvPr id="38" name="Овал 37"/>
          <p:cNvSpPr/>
          <p:nvPr/>
        </p:nvSpPr>
        <p:spPr>
          <a:xfrm>
            <a:off x="7943954" y="3467773"/>
            <a:ext cx="223525" cy="223386"/>
          </a:xfrm>
          <a:prstGeom prst="ellipse">
            <a:avLst/>
          </a:prstGeom>
        </p:spPr>
        <p:style>
          <a:lnRef idx="2">
            <a:schemeClr val="lt1">
              <a:hueOff val="0"/>
              <a:satOff val="0"/>
              <a:lumOff val="0"/>
              <a:alphaOff val="0"/>
            </a:schemeClr>
          </a:lnRef>
          <a:fillRef idx="1">
            <a:schemeClr val="accent2">
              <a:shade val="50000"/>
              <a:hueOff val="-296600"/>
              <a:satOff val="0"/>
              <a:lumOff val="18212"/>
              <a:alphaOff val="0"/>
            </a:schemeClr>
          </a:fillRef>
          <a:effectRef idx="0">
            <a:schemeClr val="accent2">
              <a:shade val="50000"/>
              <a:hueOff val="-296600"/>
              <a:satOff val="0"/>
              <a:lumOff val="18212"/>
              <a:alphaOff val="0"/>
            </a:schemeClr>
          </a:effectRef>
          <a:fontRef idx="minor">
            <a:schemeClr val="lt1"/>
          </a:fontRef>
        </p:style>
      </p:sp>
      <p:sp>
        <p:nvSpPr>
          <p:cNvPr id="39" name="Овал 38"/>
          <p:cNvSpPr/>
          <p:nvPr/>
        </p:nvSpPr>
        <p:spPr>
          <a:xfrm>
            <a:off x="3872962" y="2162270"/>
            <a:ext cx="223525" cy="223386"/>
          </a:xfrm>
          <a:prstGeom prst="ellipse">
            <a:avLst/>
          </a:prstGeom>
          <a:solidFill>
            <a:schemeClr val="accent2">
              <a:lumMod val="75000"/>
            </a:schemeClr>
          </a:solidFill>
        </p:spPr>
        <p:style>
          <a:lnRef idx="2">
            <a:schemeClr val="lt1">
              <a:hueOff val="0"/>
              <a:satOff val="0"/>
              <a:lumOff val="0"/>
              <a:alphaOff val="0"/>
            </a:schemeClr>
          </a:lnRef>
          <a:fillRef idx="1">
            <a:schemeClr val="accent2">
              <a:shade val="50000"/>
              <a:hueOff val="-593201"/>
              <a:satOff val="0"/>
              <a:lumOff val="36424"/>
              <a:alphaOff val="0"/>
            </a:schemeClr>
          </a:fillRef>
          <a:effectRef idx="0">
            <a:schemeClr val="accent2">
              <a:shade val="50000"/>
              <a:hueOff val="-593201"/>
              <a:satOff val="0"/>
              <a:lumOff val="36424"/>
              <a:alphaOff val="0"/>
            </a:schemeClr>
          </a:effectRef>
          <a:fontRef idx="minor">
            <a:schemeClr val="lt1"/>
          </a:fontRef>
        </p:style>
      </p:sp>
      <p:sp>
        <p:nvSpPr>
          <p:cNvPr id="40" name="Овал 39"/>
          <p:cNvSpPr/>
          <p:nvPr/>
        </p:nvSpPr>
        <p:spPr>
          <a:xfrm>
            <a:off x="3820674" y="2669157"/>
            <a:ext cx="557392" cy="557639"/>
          </a:xfrm>
          <a:prstGeom prst="ellipse">
            <a:avLst/>
          </a:prstGeom>
          <a:solidFill>
            <a:schemeClr val="accent2">
              <a:lumMod val="60000"/>
              <a:lumOff val="40000"/>
            </a:schemeClr>
          </a:solidFill>
        </p:spPr>
        <p:style>
          <a:lnRef idx="2">
            <a:schemeClr val="lt1">
              <a:hueOff val="0"/>
              <a:satOff val="0"/>
              <a:lumOff val="0"/>
              <a:alphaOff val="0"/>
            </a:schemeClr>
          </a:lnRef>
          <a:fillRef idx="1">
            <a:schemeClr val="accent2">
              <a:shade val="50000"/>
              <a:hueOff val="-790935"/>
              <a:satOff val="0"/>
              <a:lumOff val="48566"/>
              <a:alphaOff val="0"/>
            </a:schemeClr>
          </a:fillRef>
          <a:effectRef idx="0">
            <a:schemeClr val="accent2">
              <a:shade val="50000"/>
              <a:hueOff val="-790935"/>
              <a:satOff val="0"/>
              <a:lumOff val="48566"/>
              <a:alphaOff val="0"/>
            </a:schemeClr>
          </a:effectRef>
          <a:fontRef idx="minor">
            <a:schemeClr val="lt1"/>
          </a:fontRef>
        </p:style>
      </p:sp>
    </p:spTree>
    <p:extLst>
      <p:ext uri="{BB962C8B-B14F-4D97-AF65-F5344CB8AC3E}">
        <p14:creationId xmlns:p14="http://schemas.microsoft.com/office/powerpoint/2010/main" val="355290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Заголовок 1">
            <a:extLst>
              <a:ext uri="{FF2B5EF4-FFF2-40B4-BE49-F238E27FC236}">
                <a16:creationId xmlns="" xmlns:a16="http://schemas.microsoft.com/office/drawing/2014/main" id="{C5BE152B-7FE6-4F6C-A248-88A942789169}"/>
              </a:ext>
            </a:extLst>
          </p:cNvPr>
          <p:cNvSpPr txBox="1">
            <a:spLocks/>
          </p:cNvSpPr>
          <p:nvPr/>
        </p:nvSpPr>
        <p:spPr>
          <a:xfrm>
            <a:off x="477980" y="1365299"/>
            <a:ext cx="9002904" cy="362780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4800" b="1" dirty="0">
                <a:solidFill>
                  <a:schemeClr val="bg1"/>
                </a:solidFill>
                <a:effectLst>
                  <a:outerShdw blurRad="38100" dist="38100" dir="2700000" algn="tl">
                    <a:srgbClr val="000000">
                      <a:alpha val="43137"/>
                    </a:srgbClr>
                  </a:outerShdw>
                </a:effectLst>
                <a:latin typeface="Candara" panose="020E0502030303020204" pitchFamily="34" charset="0"/>
                <a:ea typeface="Roboto Condensed" panose="020B0604020202020204" charset="0"/>
              </a:rPr>
              <a:t>СПАСИБО ЗА ВНИМАНИЕ</a:t>
            </a:r>
            <a:r>
              <a:rPr lang="en-US" sz="4800" b="1" dirty="0">
                <a:solidFill>
                  <a:schemeClr val="bg1"/>
                </a:solidFill>
                <a:effectLst>
                  <a:outerShdw blurRad="38100" dist="38100" dir="2700000" algn="tl">
                    <a:srgbClr val="000000">
                      <a:alpha val="43137"/>
                    </a:srgbClr>
                  </a:outerShdw>
                </a:effectLst>
                <a:latin typeface="Candara" panose="020E0502030303020204" pitchFamily="34" charset="0"/>
                <a:ea typeface="Roboto Condensed" panose="020B0604020202020204" charset="0"/>
              </a:rPr>
              <a:t>!</a:t>
            </a:r>
            <a:endParaRPr lang="ru-RU" sz="4800" b="1" dirty="0">
              <a:solidFill>
                <a:schemeClr val="bg1"/>
              </a:solidFill>
              <a:latin typeface="Candara" panose="020E0502030303020204" pitchFamily="34" charset="0"/>
            </a:endParaRPr>
          </a:p>
        </p:txBody>
      </p:sp>
      <p:pic>
        <p:nvPicPr>
          <p:cNvPr id="13" name="Рисунок 12">
            <a:extLst>
              <a:ext uri="{FF2B5EF4-FFF2-40B4-BE49-F238E27FC236}">
                <a16:creationId xmlns="" xmlns:a16="http://schemas.microsoft.com/office/drawing/2014/main" id="{95D3C238-5FD1-4EC2-AF8A-9F387FB158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5393" y="266538"/>
            <a:ext cx="2209804" cy="710185"/>
          </a:xfrm>
          <a:prstGeom prst="rect">
            <a:avLst/>
          </a:prstGeom>
        </p:spPr>
      </p:pic>
      <p:pic>
        <p:nvPicPr>
          <p:cNvPr id="15" name="Рисунок 14">
            <a:extLst>
              <a:ext uri="{FF2B5EF4-FFF2-40B4-BE49-F238E27FC236}">
                <a16:creationId xmlns="" xmlns:a16="http://schemas.microsoft.com/office/drawing/2014/main" id="{DACD6044-493C-43A8-9D18-E4590B51A4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2819" y="5538212"/>
            <a:ext cx="7762378" cy="927692"/>
          </a:xfrm>
          <a:prstGeom prst="rect">
            <a:avLst/>
          </a:prstGeom>
        </p:spPr>
      </p:pic>
      <p:pic>
        <p:nvPicPr>
          <p:cNvPr id="17" name="Рисунок 16">
            <a:extLst>
              <a:ext uri="{FF2B5EF4-FFF2-40B4-BE49-F238E27FC236}">
                <a16:creationId xmlns="" xmlns:a16="http://schemas.microsoft.com/office/drawing/2014/main" id="{2FDEA9AE-C239-4BCF-8ED6-72446DE115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2148" y="0"/>
            <a:ext cx="809884" cy="1366404"/>
          </a:xfrm>
          <a:prstGeom prst="rect">
            <a:avLst/>
          </a:prstGeom>
        </p:spPr>
      </p:pic>
      <p:graphicFrame>
        <p:nvGraphicFramePr>
          <p:cNvPr id="8" name="Содержимое 10"/>
          <p:cNvGraphicFramePr>
            <a:graphicFrameLocks noGrp="1"/>
          </p:cNvGraphicFramePr>
          <p:nvPr>
            <p:ph idx="1"/>
            <p:extLst>
              <p:ext uri="{D42A27DB-BD31-4B8C-83A1-F6EECF244321}">
                <p14:modId xmlns:p14="http://schemas.microsoft.com/office/powerpoint/2010/main" val="3591321782"/>
              </p:ext>
            </p:extLst>
          </p:nvPr>
        </p:nvGraphicFramePr>
        <p:xfrm>
          <a:off x="1755684" y="1511296"/>
          <a:ext cx="8724922" cy="2438400"/>
        </p:xfrm>
        <a:graphic>
          <a:graphicData uri="http://schemas.openxmlformats.org/drawingml/2006/table">
            <a:tbl>
              <a:tblPr firstRow="1" bandRow="1">
                <a:tableStyleId>{5C22544A-7EE6-4342-B048-85BDC9FD1C3A}</a:tableStyleId>
              </a:tblPr>
              <a:tblGrid>
                <a:gridCol w="4810008"/>
                <a:gridCol w="3914914"/>
              </a:tblGrid>
              <a:tr h="853440">
                <a:tc>
                  <a:txBody>
                    <a:bodyPr/>
                    <a:lstStyle/>
                    <a:p>
                      <a:endParaRPr lang="en-US" sz="2400" dirty="0" smtClean="0"/>
                    </a:p>
                    <a:p>
                      <a:endParaRPr lang="ru-RU" sz="2400" dirty="0"/>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ru-RU" sz="2400" dirty="0"/>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219200">
                <a:tc>
                  <a:txBody>
                    <a:bodyPr/>
                    <a:lstStyle/>
                    <a:p>
                      <a:pPr algn="ctr" eaLnBrk="1" hangingPunct="1"/>
                      <a:r>
                        <a:rPr lang="ru-RU" altLang="ru-RU" sz="2400" dirty="0" smtClean="0">
                          <a:solidFill>
                            <a:schemeClr val="accent3">
                              <a:lumMod val="10000"/>
                            </a:schemeClr>
                          </a:solidFill>
                          <a:latin typeface="DIN Pro Cond Black"/>
                          <a:cs typeface="Times New Roman" panose="02020603050405020304" pitchFamily="18" charset="0"/>
                        </a:rPr>
                        <a:t>413 8</a:t>
                      </a:r>
                      <a:r>
                        <a:rPr lang="ru-RU" sz="2400" b="0" i="0" dirty="0" smtClean="0">
                          <a:solidFill>
                            <a:schemeClr val="accent3">
                              <a:lumMod val="10000"/>
                            </a:schemeClr>
                          </a:solidFill>
                          <a:effectLst/>
                          <a:latin typeface="DIN Pro Cond Black"/>
                        </a:rPr>
                        <a:t>57</a:t>
                      </a:r>
                      <a:r>
                        <a:rPr lang="ru-RU" altLang="ru-RU" sz="2400" dirty="0" smtClean="0">
                          <a:solidFill>
                            <a:schemeClr val="accent3">
                              <a:lumMod val="10000"/>
                            </a:schemeClr>
                          </a:solidFill>
                          <a:latin typeface="DIN Pro Cond Black"/>
                          <a:cs typeface="Times New Roman" panose="02020603050405020304" pitchFamily="18" charset="0"/>
                        </a:rPr>
                        <a:t>, г.Балаково,</a:t>
                      </a:r>
                    </a:p>
                    <a:p>
                      <a:pPr algn="ctr" eaLnBrk="1" hangingPunct="1"/>
                      <a:r>
                        <a:rPr lang="ru-RU" altLang="ru-RU" sz="2400" dirty="0" smtClean="0">
                          <a:solidFill>
                            <a:schemeClr val="accent3">
                              <a:lumMod val="10000"/>
                            </a:schemeClr>
                          </a:solidFill>
                          <a:latin typeface="DIN Pro Cond Black"/>
                          <a:cs typeface="Times New Roman" panose="02020603050405020304" pitchFamily="18" charset="0"/>
                        </a:rPr>
                        <a:t> ул. Комсомольская, 47/1 </a:t>
                      </a:r>
                    </a:p>
                    <a:p>
                      <a:pPr marL="0" marR="0" indent="0" algn="ctr" defTabSz="914400" rtl="0" eaLnBrk="1" fontAlgn="auto" latinLnBrk="0" hangingPunct="1">
                        <a:lnSpc>
                          <a:spcPct val="100000"/>
                        </a:lnSpc>
                        <a:spcBef>
                          <a:spcPts val="0"/>
                        </a:spcBef>
                        <a:spcAft>
                          <a:spcPts val="0"/>
                        </a:spcAft>
                        <a:buClrTx/>
                        <a:buSzTx/>
                        <a:buFontTx/>
                        <a:buNone/>
                        <a:tabLst/>
                        <a:defRPr/>
                      </a:pPr>
                      <a:r>
                        <a:rPr lang="ru-RU" altLang="ru-RU" sz="2400" dirty="0" smtClean="0">
                          <a:solidFill>
                            <a:schemeClr val="accent3">
                              <a:lumMod val="10000"/>
                            </a:schemeClr>
                          </a:solidFill>
                          <a:latin typeface="DIN Pro Cond Black"/>
                          <a:cs typeface="Times New Roman" panose="02020603050405020304" pitchFamily="18" charset="0"/>
                        </a:rPr>
                        <a:t>E-</a:t>
                      </a:r>
                      <a:r>
                        <a:rPr lang="ru-RU" altLang="ru-RU" sz="2400" dirty="0" err="1" smtClean="0">
                          <a:solidFill>
                            <a:schemeClr val="accent3">
                              <a:lumMod val="10000"/>
                            </a:schemeClr>
                          </a:solidFill>
                          <a:latin typeface="DIN Pro Cond Black"/>
                          <a:cs typeface="Times New Roman" panose="02020603050405020304" pitchFamily="18" charset="0"/>
                        </a:rPr>
                        <a:t>mail</a:t>
                      </a:r>
                      <a:r>
                        <a:rPr lang="ru-RU" altLang="ru-RU" sz="2400" dirty="0" smtClean="0">
                          <a:solidFill>
                            <a:schemeClr val="accent3">
                              <a:lumMod val="10000"/>
                            </a:schemeClr>
                          </a:solidFill>
                          <a:latin typeface="DIN Pro Cond Black"/>
                          <a:cs typeface="Times New Roman" panose="02020603050405020304" pitchFamily="18" charset="0"/>
                        </a:rPr>
                        <a:t>: </a:t>
                      </a:r>
                      <a:r>
                        <a:rPr lang="en-US" sz="2400" b="1" kern="1200" dirty="0" smtClean="0">
                          <a:solidFill>
                            <a:schemeClr val="accent3">
                              <a:lumMod val="10000"/>
                            </a:schemeClr>
                          </a:solidFill>
                          <a:effectLst/>
                          <a:latin typeface="+mn-lt"/>
                          <a:ea typeface="+mn-ea"/>
                          <a:cs typeface="+mn-cs"/>
                        </a:rPr>
                        <a:t>licey2.bal@bk.ru</a:t>
                      </a:r>
                      <a:endParaRPr lang="ru-RU" sz="2400" kern="1200" dirty="0" smtClean="0">
                        <a:solidFill>
                          <a:schemeClr val="accent3">
                            <a:lumMod val="10000"/>
                          </a:schemeClr>
                        </a:solidFill>
                        <a:effectLst/>
                        <a:latin typeface="DIN Pro Cond Black"/>
                        <a:ea typeface="+mn-ea"/>
                        <a:cs typeface="+mn-cs"/>
                      </a:endParaRPr>
                    </a:p>
                    <a:p>
                      <a:pPr algn="ctr" eaLnBrk="1" hangingPunct="1"/>
                      <a:endParaRPr lang="ru-RU" sz="2400" dirty="0">
                        <a:solidFill>
                          <a:schemeClr val="bg1"/>
                        </a:solidFill>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ru-RU" altLang="ru-RU" sz="2400" dirty="0" smtClean="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ru-RU" altLang="ru-RU" sz="2400" dirty="0" smtClean="0">
                          <a:solidFill>
                            <a:prstClr val="black"/>
                          </a:solidFill>
                          <a:latin typeface="DIN Pro Cond Black"/>
                          <a:cs typeface="Times New Roman" panose="02020603050405020304" pitchFamily="18" charset="0"/>
                        </a:rPr>
                        <a:t>Тел. (845-3) 46-12-80</a:t>
                      </a:r>
                      <a:endParaRPr lang="ru-RU" sz="2400" dirty="0">
                        <a:latin typeface="DIN Pro Cond Black"/>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10" name="Рисунок 1"/>
          <p:cNvPicPr>
            <a:picLocks noChangeAspect="1"/>
          </p:cNvPicPr>
          <p:nvPr/>
        </p:nvPicPr>
        <p:blipFill>
          <a:blip r:embed="rId7" cstate="email">
            <a:grayscl/>
          </a:blip>
          <a:srcRect/>
          <a:stretch>
            <a:fillRect/>
          </a:stretch>
        </p:blipFill>
        <p:spPr bwMode="auto">
          <a:xfrm>
            <a:off x="3009530" y="1132583"/>
            <a:ext cx="1116001" cy="11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3"/>
          <p:cNvPicPr>
            <a:picLocks noChangeAspect="1"/>
          </p:cNvPicPr>
          <p:nvPr/>
        </p:nvPicPr>
        <p:blipFill>
          <a:blip r:embed="rId8" cstate="email">
            <a:lum bright="70000" contrast="-70000"/>
          </a:blip>
          <a:srcRect/>
          <a:stretch>
            <a:fillRect/>
          </a:stretch>
        </p:blipFill>
        <p:spPr bwMode="auto">
          <a:xfrm>
            <a:off x="7670008" y="1366404"/>
            <a:ext cx="1112839"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7147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DF134C2E-1409-409D-B966-79030F5800A4}"/>
              </a:ext>
            </a:extLst>
          </p:cNvPr>
          <p:cNvSpPr/>
          <p:nvPr/>
        </p:nvSpPr>
        <p:spPr>
          <a:xfrm flipH="1">
            <a:off x="-4515" y="0"/>
            <a:ext cx="6400799" cy="6858000"/>
          </a:xfrm>
          <a:prstGeom prst="rect">
            <a:avLst/>
          </a:prstGeom>
          <a:gradFill flip="none" rotWithShape="1">
            <a:gsLst>
              <a:gs pos="0">
                <a:schemeClr val="accent1">
                  <a:lumMod val="50000"/>
                </a:schemeClr>
              </a:gs>
              <a:gs pos="46000">
                <a:schemeClr val="accent5">
                  <a:lumMod val="75000"/>
                  <a:shade val="67500"/>
                  <a:satMod val="115000"/>
                </a:schemeClr>
              </a:gs>
              <a:gs pos="100000">
                <a:srgbClr val="197F95"/>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a:extLst>
              <a:ext uri="{FF2B5EF4-FFF2-40B4-BE49-F238E27FC236}">
                <a16:creationId xmlns="" xmlns:a16="http://schemas.microsoft.com/office/drawing/2014/main" id="{B8EAE98E-691B-495B-B134-AB9CAAF7CD8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231" r="15322"/>
          <a:stretch/>
        </p:blipFill>
        <p:spPr>
          <a:xfrm flipH="1">
            <a:off x="6384210" y="0"/>
            <a:ext cx="5788241" cy="6858000"/>
          </a:xfrm>
          <a:prstGeom prst="rect">
            <a:avLst/>
          </a:prstGeom>
        </p:spPr>
      </p:pic>
      <p:sp>
        <p:nvSpPr>
          <p:cNvPr id="6" name="Заголовок 5">
            <a:extLst>
              <a:ext uri="{FF2B5EF4-FFF2-40B4-BE49-F238E27FC236}">
                <a16:creationId xmlns="" xmlns:a16="http://schemas.microsoft.com/office/drawing/2014/main" id="{47357272-B7C1-4E30-9D70-6E7E79016226}"/>
              </a:ext>
            </a:extLst>
          </p:cNvPr>
          <p:cNvSpPr>
            <a:spLocks noGrp="1"/>
          </p:cNvSpPr>
          <p:nvPr>
            <p:ph type="title"/>
          </p:nvPr>
        </p:nvSpPr>
        <p:spPr>
          <a:xfrm>
            <a:off x="373224" y="3191870"/>
            <a:ext cx="5859625" cy="1325563"/>
          </a:xfrm>
        </p:spPr>
        <p:txBody>
          <a:bodyPr>
            <a:normAutofit fontScale="90000"/>
          </a:bodyPr>
          <a:lstStyle/>
          <a:p>
            <a:pPr algn="ctr"/>
            <a:r>
              <a:rPr lang="ru-RU" sz="3100" b="1" dirty="0" smtClean="0">
                <a:solidFill>
                  <a:schemeClr val="bg1"/>
                </a:solidFill>
                <a:effectLst>
                  <a:outerShdw blurRad="38100" dist="38100" dir="2700000" algn="tl">
                    <a:srgbClr val="000000">
                      <a:alpha val="43137"/>
                    </a:srgbClr>
                  </a:outerShdw>
                </a:effectLst>
                <a:latin typeface="DIN Pro Cond Black"/>
                <a:cs typeface="Times New Roman" panose="02020603050405020304" pitchFamily="18" charset="0"/>
              </a:rPr>
              <a:t>Методическая игра: </a:t>
            </a:r>
            <a:r>
              <a:rPr lang="ru-RU" sz="3600" b="1" dirty="0" smtClean="0">
                <a:solidFill>
                  <a:schemeClr val="bg1"/>
                </a:solidFill>
                <a:effectLst>
                  <a:outerShdw blurRad="38100" dist="38100" dir="2700000" algn="tl">
                    <a:srgbClr val="000000">
                      <a:alpha val="43137"/>
                    </a:srgbClr>
                  </a:outerShdw>
                </a:effectLst>
                <a:latin typeface="DIN Pro Cond Black"/>
                <a:cs typeface="Times New Roman" panose="02020603050405020304" pitchFamily="18" charset="0"/>
              </a:rPr>
              <a:t/>
            </a:r>
            <a:br>
              <a:rPr lang="ru-RU" sz="3600" b="1" dirty="0" smtClean="0">
                <a:solidFill>
                  <a:schemeClr val="bg1"/>
                </a:solidFill>
                <a:effectLst>
                  <a:outerShdw blurRad="38100" dist="38100" dir="2700000" algn="tl">
                    <a:srgbClr val="000000">
                      <a:alpha val="43137"/>
                    </a:srgbClr>
                  </a:outerShdw>
                </a:effectLst>
                <a:latin typeface="DIN Pro Cond Black"/>
                <a:cs typeface="Times New Roman" panose="02020603050405020304" pitchFamily="18" charset="0"/>
              </a:rPr>
            </a:br>
            <a:r>
              <a:rPr lang="ru-RU" sz="3100" b="1" dirty="0" smtClean="0">
                <a:solidFill>
                  <a:schemeClr val="bg1"/>
                </a:solidFill>
                <a:effectLst>
                  <a:outerShdw blurRad="38100" dist="38100" dir="2700000" algn="tl">
                    <a:srgbClr val="000000">
                      <a:alpha val="43137"/>
                    </a:srgbClr>
                  </a:outerShdw>
                </a:effectLst>
                <a:latin typeface="DIN Pro Cond Black"/>
                <a:cs typeface="Times New Roman" panose="02020603050405020304" pitchFamily="18" charset="0"/>
              </a:rPr>
              <a:t>«Пять шагов наставничества»</a:t>
            </a:r>
            <a:r>
              <a:rPr lang="ru-RU" sz="3600" b="1" dirty="0" smtClean="0">
                <a:latin typeface="DIN Pro Cond Black"/>
                <a:cs typeface="Times New Roman" panose="02020603050405020304" pitchFamily="18" charset="0"/>
              </a:rPr>
              <a:t/>
            </a:r>
            <a:br>
              <a:rPr lang="ru-RU" sz="3600" b="1" dirty="0" smtClean="0">
                <a:latin typeface="DIN Pro Cond Black"/>
                <a:cs typeface="Times New Roman" panose="02020603050405020304" pitchFamily="18" charset="0"/>
              </a:rPr>
            </a:br>
            <a:endParaRPr lang="ru-RU" sz="3600" b="1" i="1" dirty="0">
              <a:solidFill>
                <a:srgbClr val="F3811A"/>
              </a:solidFill>
            </a:endParaRPr>
          </a:p>
        </p:txBody>
      </p:sp>
      <p:sp>
        <p:nvSpPr>
          <p:cNvPr id="7" name="Объект 6">
            <a:extLst>
              <a:ext uri="{FF2B5EF4-FFF2-40B4-BE49-F238E27FC236}">
                <a16:creationId xmlns="" xmlns:a16="http://schemas.microsoft.com/office/drawing/2014/main" id="{C62DEC3F-3D06-4807-B006-EAD1EE99DCFD}"/>
              </a:ext>
            </a:extLst>
          </p:cNvPr>
          <p:cNvSpPr>
            <a:spLocks noGrp="1"/>
          </p:cNvSpPr>
          <p:nvPr>
            <p:ph idx="1"/>
          </p:nvPr>
        </p:nvSpPr>
        <p:spPr>
          <a:xfrm>
            <a:off x="1489229" y="4829434"/>
            <a:ext cx="4606771" cy="1716565"/>
          </a:xfrm>
        </p:spPr>
        <p:txBody>
          <a:bodyPr>
            <a:normAutofit/>
          </a:bodyPr>
          <a:lstStyle/>
          <a:p>
            <a:pPr algn="just">
              <a:buNone/>
            </a:pPr>
            <a:r>
              <a:rPr lang="ru-RU" dirty="0" smtClean="0"/>
              <a:t>   </a:t>
            </a:r>
            <a:endParaRPr lang="ru-RU" sz="2600" dirty="0">
              <a:solidFill>
                <a:schemeClr val="bg1"/>
              </a:solidFill>
              <a:latin typeface="DIN Pro Cond Black"/>
            </a:endParaRPr>
          </a:p>
        </p:txBody>
      </p:sp>
      <p:pic>
        <p:nvPicPr>
          <p:cNvPr id="10" name="Рисунок 9">
            <a:extLst>
              <a:ext uri="{FF2B5EF4-FFF2-40B4-BE49-F238E27FC236}">
                <a16:creationId xmlns="" xmlns:a16="http://schemas.microsoft.com/office/drawing/2014/main" id="{61FDF3E1-4F21-4979-860C-3F53A78D0A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6" y="0"/>
            <a:ext cx="1133223" cy="1911931"/>
          </a:xfrm>
          <a:prstGeom prst="rect">
            <a:avLst/>
          </a:prstGeom>
        </p:spPr>
      </p:pic>
      <p:pic>
        <p:nvPicPr>
          <p:cNvPr id="16" name="Рисунок 15">
            <a:extLst>
              <a:ext uri="{FF2B5EF4-FFF2-40B4-BE49-F238E27FC236}">
                <a16:creationId xmlns="" xmlns:a16="http://schemas.microsoft.com/office/drawing/2014/main" id="{CF0BCB3A-0AB9-4478-8A5A-EAFEC71071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29732" y="198121"/>
            <a:ext cx="911354" cy="1545339"/>
          </a:xfrm>
          <a:prstGeom prst="rect">
            <a:avLst/>
          </a:prstGeom>
        </p:spPr>
      </p:pic>
    </p:spTree>
    <p:extLst>
      <p:ext uri="{BB962C8B-B14F-4D97-AF65-F5344CB8AC3E}">
        <p14:creationId xmlns:p14="http://schemas.microsoft.com/office/powerpoint/2010/main" val="6200399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 xmlns:a16="http://schemas.microsoft.com/office/drawing/2014/main" id="{80083F2E-0CCD-461F-A415-090F1F871CBC}"/>
              </a:ext>
            </a:extLst>
          </p:cNvPr>
          <p:cNvPicPr>
            <a:picLocks noChangeAspect="1"/>
          </p:cNvPicPr>
          <p:nvPr/>
        </p:nvPicPr>
        <p:blipFill>
          <a:blip r:embed="rId3"/>
          <a:stretch>
            <a:fillRect/>
          </a:stretch>
        </p:blipFill>
        <p:spPr>
          <a:xfrm>
            <a:off x="7186970" y="0"/>
            <a:ext cx="5005030" cy="6858000"/>
          </a:xfrm>
          <a:prstGeom prst="rect">
            <a:avLst/>
          </a:prstGeom>
        </p:spPr>
      </p:pic>
      <p:grpSp>
        <p:nvGrpSpPr>
          <p:cNvPr id="6" name="Группа 5">
            <a:extLst>
              <a:ext uri="{FF2B5EF4-FFF2-40B4-BE49-F238E27FC236}">
                <a16:creationId xmlns="" xmlns:a16="http://schemas.microsoft.com/office/drawing/2014/main" id="{50EC00BC-AF7B-4EFA-9483-1538E92A938C}"/>
              </a:ext>
            </a:extLst>
          </p:cNvPr>
          <p:cNvGrpSpPr/>
          <p:nvPr/>
        </p:nvGrpSpPr>
        <p:grpSpPr>
          <a:xfrm>
            <a:off x="0" y="0"/>
            <a:ext cx="7350710" cy="6858001"/>
            <a:chOff x="0" y="0"/>
            <a:chExt cx="7350710" cy="6858001"/>
          </a:xfrm>
          <a:solidFill>
            <a:srgbClr val="197F95"/>
          </a:solidFill>
        </p:grpSpPr>
        <p:sp>
          <p:nvSpPr>
            <p:cNvPr id="3" name="Блок-схема: данные 2">
              <a:extLst>
                <a:ext uri="{FF2B5EF4-FFF2-40B4-BE49-F238E27FC236}">
                  <a16:creationId xmlns="" xmlns:a16="http://schemas.microsoft.com/office/drawing/2014/main" id="{12433112-0BE6-42F7-8D9D-C06D2765A497}"/>
                </a:ext>
              </a:extLst>
            </p:cNvPr>
            <p:cNvSpPr/>
            <p:nvPr/>
          </p:nvSpPr>
          <p:spPr>
            <a:xfrm>
              <a:off x="3453413" y="0"/>
              <a:ext cx="3897297" cy="6858000"/>
            </a:xfrm>
            <a:prstGeom prst="flowChartInputOutpu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a:extLst>
                <a:ext uri="{FF2B5EF4-FFF2-40B4-BE49-F238E27FC236}">
                  <a16:creationId xmlns="" xmlns:a16="http://schemas.microsoft.com/office/drawing/2014/main" id="{DF134C2E-1409-409D-B966-79030F5800A4}"/>
                </a:ext>
              </a:extLst>
            </p:cNvPr>
            <p:cNvSpPr/>
            <p:nvPr/>
          </p:nvSpPr>
          <p:spPr>
            <a:xfrm>
              <a:off x="0" y="0"/>
              <a:ext cx="6027938" cy="685800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7" name="Заголовок 6">
            <a:extLst>
              <a:ext uri="{FF2B5EF4-FFF2-40B4-BE49-F238E27FC236}">
                <a16:creationId xmlns="" xmlns:a16="http://schemas.microsoft.com/office/drawing/2014/main" id="{A2A5541A-10EF-492A-B5EF-CA011FC5204F}"/>
              </a:ext>
            </a:extLst>
          </p:cNvPr>
          <p:cNvSpPr>
            <a:spLocks noGrp="1"/>
          </p:cNvSpPr>
          <p:nvPr>
            <p:ph type="title"/>
          </p:nvPr>
        </p:nvSpPr>
        <p:spPr>
          <a:xfrm>
            <a:off x="583661" y="2488865"/>
            <a:ext cx="6105663" cy="1332258"/>
          </a:xfrm>
        </p:spPr>
        <p:txBody>
          <a:bodyPr>
            <a:noAutofit/>
          </a:bodyPr>
          <a:lstStyle/>
          <a:p>
            <a:pPr algn="ctr"/>
            <a:r>
              <a:rPr lang="ru-RU" sz="4800" dirty="0" smtClean="0">
                <a:solidFill>
                  <a:schemeClr val="bg1"/>
                </a:solidFill>
                <a:latin typeface="DIN Pro Cond Black"/>
              </a:rPr>
              <a:t>Разрешите представиться…</a:t>
            </a:r>
            <a:endParaRPr lang="ru-RU" sz="4800" dirty="0">
              <a:solidFill>
                <a:schemeClr val="bg1"/>
              </a:solidFill>
              <a:latin typeface="DIN Pro Cond Black"/>
            </a:endParaRPr>
          </a:p>
        </p:txBody>
      </p:sp>
      <p:sp>
        <p:nvSpPr>
          <p:cNvPr id="8" name="Текст 7">
            <a:extLst>
              <a:ext uri="{FF2B5EF4-FFF2-40B4-BE49-F238E27FC236}">
                <a16:creationId xmlns="" xmlns:a16="http://schemas.microsoft.com/office/drawing/2014/main" id="{4F778A8B-7F57-4EC6-B62D-034633C6927B}"/>
              </a:ext>
            </a:extLst>
          </p:cNvPr>
          <p:cNvSpPr>
            <a:spLocks noGrp="1"/>
          </p:cNvSpPr>
          <p:nvPr>
            <p:ph type="body" idx="1"/>
          </p:nvPr>
        </p:nvSpPr>
        <p:spPr>
          <a:xfrm>
            <a:off x="614828" y="4240396"/>
            <a:ext cx="5767733" cy="698154"/>
          </a:xfrm>
        </p:spPr>
        <p:txBody>
          <a:bodyPr/>
          <a:lstStyle/>
          <a:p>
            <a:endParaRPr lang="ru-RU" dirty="0">
              <a:solidFill>
                <a:srgbClr val="FF6600"/>
              </a:solidFill>
            </a:endParaRPr>
          </a:p>
        </p:txBody>
      </p:sp>
      <p:sp>
        <p:nvSpPr>
          <p:cNvPr id="9" name="Текст 7">
            <a:extLst>
              <a:ext uri="{FF2B5EF4-FFF2-40B4-BE49-F238E27FC236}">
                <a16:creationId xmlns="" xmlns:a16="http://schemas.microsoft.com/office/drawing/2014/main" id="{7F225A07-7693-4803-8AEE-3653ECF0E68B}"/>
              </a:ext>
            </a:extLst>
          </p:cNvPr>
          <p:cNvSpPr txBox="1">
            <a:spLocks/>
          </p:cNvSpPr>
          <p:nvPr/>
        </p:nvSpPr>
        <p:spPr>
          <a:xfrm>
            <a:off x="614828" y="5292028"/>
            <a:ext cx="5566249" cy="69815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ru-RU" sz="1800" dirty="0">
              <a:solidFill>
                <a:schemeClr val="bg1"/>
              </a:solidFill>
            </a:endParaRPr>
          </a:p>
        </p:txBody>
      </p:sp>
      <p:sp>
        <p:nvSpPr>
          <p:cNvPr id="12" name="Прямоугольник 11">
            <a:extLst>
              <a:ext uri="{FF2B5EF4-FFF2-40B4-BE49-F238E27FC236}">
                <a16:creationId xmlns="" xmlns:a16="http://schemas.microsoft.com/office/drawing/2014/main" id="{C717302B-3D47-4AA7-ACB2-A5F29F2505FF}"/>
              </a:ext>
            </a:extLst>
          </p:cNvPr>
          <p:cNvSpPr/>
          <p:nvPr/>
        </p:nvSpPr>
        <p:spPr>
          <a:xfrm rot="5788584">
            <a:off x="5124587" y="2099243"/>
            <a:ext cx="4296796" cy="79899"/>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Рисунок 14">
            <a:extLst>
              <a:ext uri="{FF2B5EF4-FFF2-40B4-BE49-F238E27FC236}">
                <a16:creationId xmlns="" xmlns:a16="http://schemas.microsoft.com/office/drawing/2014/main" id="{E661D56F-9FF3-4CAC-A4C8-78FD78836B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0" y="-3807"/>
            <a:ext cx="1267925" cy="2139194"/>
          </a:xfrm>
          <a:prstGeom prst="rect">
            <a:avLst/>
          </a:prstGeom>
        </p:spPr>
      </p:pic>
      <p:pic>
        <p:nvPicPr>
          <p:cNvPr id="17" name="Рисунок 16">
            <a:extLst>
              <a:ext uri="{FF2B5EF4-FFF2-40B4-BE49-F238E27FC236}">
                <a16:creationId xmlns="" xmlns:a16="http://schemas.microsoft.com/office/drawing/2014/main" id="{349C7E66-398E-4002-8479-BE7F24A86C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285" y="6136105"/>
            <a:ext cx="4909312" cy="588145"/>
          </a:xfrm>
          <a:prstGeom prst="rect">
            <a:avLst/>
          </a:prstGeom>
        </p:spPr>
      </p:pic>
      <p:pic>
        <p:nvPicPr>
          <p:cNvPr id="20" name="Рисунок 19">
            <a:extLst>
              <a:ext uri="{FF2B5EF4-FFF2-40B4-BE49-F238E27FC236}">
                <a16:creationId xmlns="" xmlns:a16="http://schemas.microsoft.com/office/drawing/2014/main" id="{B3F11F4D-F113-49C8-829E-CF3629A5F2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18621" y="325990"/>
            <a:ext cx="1685945" cy="541828"/>
          </a:xfrm>
          <a:prstGeom prst="rect">
            <a:avLst/>
          </a:prstGeom>
        </p:spPr>
      </p:pic>
    </p:spTree>
    <p:extLst>
      <p:ext uri="{BB962C8B-B14F-4D97-AF65-F5344CB8AC3E}">
        <p14:creationId xmlns:p14="http://schemas.microsoft.com/office/powerpoint/2010/main" val="38392499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DF134C2E-1409-409D-B966-79030F5800A4}"/>
              </a:ext>
            </a:extLst>
          </p:cNvPr>
          <p:cNvSpPr/>
          <p:nvPr/>
        </p:nvSpPr>
        <p:spPr>
          <a:xfrm>
            <a:off x="0" y="0"/>
            <a:ext cx="12191999" cy="6858000"/>
          </a:xfrm>
          <a:prstGeom prst="rect">
            <a:avLst/>
          </a:prstGeom>
          <a:solidFill>
            <a:srgbClr val="197F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a:extLst>
              <a:ext uri="{FF2B5EF4-FFF2-40B4-BE49-F238E27FC236}">
                <a16:creationId xmlns="" xmlns:a16="http://schemas.microsoft.com/office/drawing/2014/main" id="{B596F64A-9E23-40AA-AB92-E23CA8ADB17F}"/>
              </a:ext>
            </a:extLst>
          </p:cNvPr>
          <p:cNvSpPr/>
          <p:nvPr/>
        </p:nvSpPr>
        <p:spPr>
          <a:xfrm>
            <a:off x="1" y="0"/>
            <a:ext cx="3346882" cy="685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5">
            <a:extLst>
              <a:ext uri="{FF2B5EF4-FFF2-40B4-BE49-F238E27FC236}">
                <a16:creationId xmlns="" xmlns:a16="http://schemas.microsoft.com/office/drawing/2014/main" id="{47357272-B7C1-4E30-9D70-6E7E79016226}"/>
              </a:ext>
            </a:extLst>
          </p:cNvPr>
          <p:cNvSpPr>
            <a:spLocks noGrp="1"/>
          </p:cNvSpPr>
          <p:nvPr>
            <p:ph type="title"/>
          </p:nvPr>
        </p:nvSpPr>
        <p:spPr>
          <a:xfrm>
            <a:off x="5426105" y="2039808"/>
            <a:ext cx="6157229" cy="1325563"/>
          </a:xfrm>
        </p:spPr>
        <p:txBody>
          <a:bodyPr>
            <a:normAutofit/>
          </a:bodyPr>
          <a:lstStyle/>
          <a:p>
            <a:r>
              <a:rPr lang="ru-RU" sz="6600" dirty="0" smtClean="0">
                <a:solidFill>
                  <a:schemeClr val="bg1"/>
                </a:solidFill>
              </a:rPr>
              <a:t>Наставничество</a:t>
            </a:r>
            <a:endParaRPr lang="ru-RU" sz="6600" dirty="0">
              <a:solidFill>
                <a:schemeClr val="bg1"/>
              </a:solidFill>
            </a:endParaRPr>
          </a:p>
        </p:txBody>
      </p:sp>
      <p:sp>
        <p:nvSpPr>
          <p:cNvPr id="7" name="Объект 6">
            <a:extLst>
              <a:ext uri="{FF2B5EF4-FFF2-40B4-BE49-F238E27FC236}">
                <a16:creationId xmlns="" xmlns:a16="http://schemas.microsoft.com/office/drawing/2014/main" id="{C62DEC3F-3D06-4807-B006-EAD1EE99DCFD}"/>
              </a:ext>
            </a:extLst>
          </p:cNvPr>
          <p:cNvSpPr>
            <a:spLocks noGrp="1"/>
          </p:cNvSpPr>
          <p:nvPr>
            <p:ph idx="1"/>
          </p:nvPr>
        </p:nvSpPr>
        <p:spPr>
          <a:xfrm>
            <a:off x="5426105" y="4843708"/>
            <a:ext cx="6347533" cy="1706381"/>
          </a:xfrm>
        </p:spPr>
        <p:txBody>
          <a:bodyPr>
            <a:normAutofit/>
          </a:bodyPr>
          <a:lstStyle/>
          <a:p>
            <a:pPr algn="just"/>
            <a:r>
              <a:rPr lang="ru-RU" b="1" dirty="0" smtClean="0">
                <a:solidFill>
                  <a:srgbClr val="FF7000"/>
                </a:solidFill>
                <a:latin typeface="DIN Pro Cond Black"/>
              </a:rPr>
              <a:t>Можно ли каждого опытного педагога считать наставником?</a:t>
            </a:r>
            <a:endParaRPr lang="ru-RU" b="1" dirty="0">
              <a:solidFill>
                <a:srgbClr val="FF7000"/>
              </a:solidFill>
              <a:latin typeface="DIN Pro Cond Black"/>
            </a:endParaRPr>
          </a:p>
        </p:txBody>
      </p:sp>
      <p:pic>
        <p:nvPicPr>
          <p:cNvPr id="8" name="Рисунок 7">
            <a:extLst>
              <a:ext uri="{FF2B5EF4-FFF2-40B4-BE49-F238E27FC236}">
                <a16:creationId xmlns="" xmlns:a16="http://schemas.microsoft.com/office/drawing/2014/main" id="{E806E59D-FB29-4946-A11A-CE848AB39A91}"/>
              </a:ext>
            </a:extLst>
          </p:cNvPr>
          <p:cNvPicPr>
            <a:picLocks noChangeAspect="1"/>
          </p:cNvPicPr>
          <p:nvPr/>
        </p:nvPicPr>
        <p:blipFill>
          <a:blip r:embed="rId3"/>
          <a:stretch>
            <a:fillRect/>
          </a:stretch>
        </p:blipFill>
        <p:spPr>
          <a:xfrm>
            <a:off x="0" y="2106341"/>
            <a:ext cx="4925343" cy="3361397"/>
          </a:xfrm>
          <a:prstGeom prst="rect">
            <a:avLst/>
          </a:prstGeom>
        </p:spPr>
      </p:pic>
      <p:sp>
        <p:nvSpPr>
          <p:cNvPr id="9" name="Прямоугольник 8">
            <a:extLst>
              <a:ext uri="{FF2B5EF4-FFF2-40B4-BE49-F238E27FC236}">
                <a16:creationId xmlns="" xmlns:a16="http://schemas.microsoft.com/office/drawing/2014/main" id="{EFE33BCE-7729-435A-8040-AF870A57C245}"/>
              </a:ext>
            </a:extLst>
          </p:cNvPr>
          <p:cNvSpPr/>
          <p:nvPr/>
        </p:nvSpPr>
        <p:spPr>
          <a:xfrm rot="5400000">
            <a:off x="2934068" y="3360199"/>
            <a:ext cx="4296796" cy="79899"/>
          </a:xfrm>
          <a:prstGeom prst="rect">
            <a:avLst/>
          </a:prstGeom>
          <a:solidFill>
            <a:srgbClr val="F38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Заголовок 5">
            <a:extLst>
              <a:ext uri="{FF2B5EF4-FFF2-40B4-BE49-F238E27FC236}">
                <a16:creationId xmlns="" xmlns:a16="http://schemas.microsoft.com/office/drawing/2014/main" id="{BDFCB27A-61C1-40C9-9749-45715DB3C5E5}"/>
              </a:ext>
            </a:extLst>
          </p:cNvPr>
          <p:cNvSpPr txBox="1">
            <a:spLocks/>
          </p:cNvSpPr>
          <p:nvPr/>
        </p:nvSpPr>
        <p:spPr>
          <a:xfrm>
            <a:off x="5426105" y="3368827"/>
            <a:ext cx="61572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700" b="1" dirty="0">
              <a:solidFill>
                <a:srgbClr val="F3811A"/>
              </a:solidFill>
            </a:endParaRPr>
          </a:p>
        </p:txBody>
      </p:sp>
      <p:pic>
        <p:nvPicPr>
          <p:cNvPr id="5" name="Рисунок 4">
            <a:extLst>
              <a:ext uri="{FF2B5EF4-FFF2-40B4-BE49-F238E27FC236}">
                <a16:creationId xmlns="" xmlns:a16="http://schemas.microsoft.com/office/drawing/2014/main" id="{37A0CEAD-CF31-493A-A205-2FBA63B7B8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2" y="9841"/>
            <a:ext cx="1901999" cy="3205540"/>
          </a:xfrm>
          <a:prstGeom prst="rect">
            <a:avLst/>
          </a:prstGeom>
        </p:spPr>
      </p:pic>
      <p:pic>
        <p:nvPicPr>
          <p:cNvPr id="16" name="Рисунок 15">
            <a:extLst>
              <a:ext uri="{FF2B5EF4-FFF2-40B4-BE49-F238E27FC236}">
                <a16:creationId xmlns="" xmlns:a16="http://schemas.microsoft.com/office/drawing/2014/main" id="{22EF770A-1D7F-4D92-AE18-4AD7C09E1D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8375" y="366323"/>
            <a:ext cx="1806744" cy="580650"/>
          </a:xfrm>
          <a:prstGeom prst="rect">
            <a:avLst/>
          </a:prstGeom>
        </p:spPr>
      </p:pic>
    </p:spTree>
    <p:extLst>
      <p:ext uri="{BB962C8B-B14F-4D97-AF65-F5344CB8AC3E}">
        <p14:creationId xmlns:p14="http://schemas.microsoft.com/office/powerpoint/2010/main" val="3910796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hlinkClick r:id="rId3" action="ppaction://hlinkfile"/>
            <a:extLst>
              <a:ext uri="{FF2B5EF4-FFF2-40B4-BE49-F238E27FC236}">
                <a16:creationId xmlns="" xmlns:a16="http://schemas.microsoft.com/office/drawing/2014/main" id="{8BBA1044-088C-4D3C-93D4-6B42E6F39B37}"/>
              </a:ext>
            </a:extLst>
          </p:cNvPr>
          <p:cNvPicPr>
            <a:picLocks noChangeAspect="1"/>
          </p:cNvPicPr>
          <p:nvPr/>
        </p:nvPicPr>
        <p:blipFill>
          <a:blip r:embed="rId4"/>
          <a:stretch>
            <a:fillRect/>
          </a:stretch>
        </p:blipFill>
        <p:spPr>
          <a:xfrm>
            <a:off x="1" y="0"/>
            <a:ext cx="4925450" cy="3429000"/>
          </a:xfrm>
          <a:prstGeom prst="rect">
            <a:avLst/>
          </a:prstGeom>
        </p:spPr>
      </p:pic>
      <p:pic>
        <p:nvPicPr>
          <p:cNvPr id="6" name="Рисунок 5">
            <a:extLst>
              <a:ext uri="{FF2B5EF4-FFF2-40B4-BE49-F238E27FC236}">
                <a16:creationId xmlns="" xmlns:a16="http://schemas.microsoft.com/office/drawing/2014/main" id="{4D856DA1-E051-4CE5-9B5D-DF7F68E2A6A1}"/>
              </a:ext>
            </a:extLst>
          </p:cNvPr>
          <p:cNvPicPr>
            <a:picLocks noChangeAspect="1"/>
          </p:cNvPicPr>
          <p:nvPr/>
        </p:nvPicPr>
        <p:blipFill>
          <a:blip r:embed="rId5"/>
          <a:stretch>
            <a:fillRect/>
          </a:stretch>
        </p:blipFill>
        <p:spPr>
          <a:xfrm>
            <a:off x="0" y="3429000"/>
            <a:ext cx="4551769" cy="3429000"/>
          </a:xfrm>
          <a:prstGeom prst="rect">
            <a:avLst/>
          </a:prstGeom>
        </p:spPr>
      </p:pic>
      <p:sp>
        <p:nvSpPr>
          <p:cNvPr id="8" name="Трапеция 7">
            <a:extLst>
              <a:ext uri="{FF2B5EF4-FFF2-40B4-BE49-F238E27FC236}">
                <a16:creationId xmlns="" xmlns:a16="http://schemas.microsoft.com/office/drawing/2014/main" id="{B94CF7A5-B817-45A7-ACF4-70DE0133D5E9}"/>
              </a:ext>
            </a:extLst>
          </p:cNvPr>
          <p:cNvSpPr/>
          <p:nvPr/>
        </p:nvSpPr>
        <p:spPr>
          <a:xfrm>
            <a:off x="3595390" y="0"/>
            <a:ext cx="5069149" cy="6858000"/>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Заголовок 10">
            <a:extLst>
              <a:ext uri="{FF2B5EF4-FFF2-40B4-BE49-F238E27FC236}">
                <a16:creationId xmlns="" xmlns:a16="http://schemas.microsoft.com/office/drawing/2014/main" id="{9BF3DBAB-D7DD-4E28-B60B-B8BB966BBC2A}"/>
              </a:ext>
            </a:extLst>
          </p:cNvPr>
          <p:cNvSpPr>
            <a:spLocks noGrp="1"/>
          </p:cNvSpPr>
          <p:nvPr>
            <p:ph type="title"/>
          </p:nvPr>
        </p:nvSpPr>
        <p:spPr>
          <a:xfrm>
            <a:off x="4516017" y="2811718"/>
            <a:ext cx="7333862" cy="2525392"/>
          </a:xfrm>
        </p:spPr>
        <p:txBody>
          <a:bodyPr>
            <a:noAutofit/>
          </a:bodyPr>
          <a:lstStyle/>
          <a:p>
            <a:pPr algn="just"/>
            <a:r>
              <a:rPr lang="ru-RU" sz="2800" i="1" dirty="0" smtClean="0">
                <a:latin typeface="DIN Pro Cond Black"/>
              </a:rPr>
              <a:t>Мастер </a:t>
            </a:r>
            <a:r>
              <a:rPr lang="ru-RU" sz="2800" i="1" dirty="0" err="1" smtClean="0">
                <a:latin typeface="DIN Pro Cond Black"/>
              </a:rPr>
              <a:t>ЖЭКАа</a:t>
            </a:r>
            <a:r>
              <a:rPr lang="ru-RU" sz="2800" i="1" dirty="0" smtClean="0">
                <a:latin typeface="DIN Pro Cond Black"/>
              </a:rPr>
              <a:t> Людмила Ивановна, обращаясь к стажёрам: «Наши слесаря научат вас практически тому, что вы изучали теоретически».  </a:t>
            </a:r>
            <a:endParaRPr lang="ru-RU" sz="2800" i="1" dirty="0">
              <a:latin typeface="DIN Pro Cond Black"/>
            </a:endParaRPr>
          </a:p>
        </p:txBody>
      </p:sp>
      <p:sp>
        <p:nvSpPr>
          <p:cNvPr id="10" name="Текст 6">
            <a:extLst>
              <a:ext uri="{FF2B5EF4-FFF2-40B4-BE49-F238E27FC236}">
                <a16:creationId xmlns="" xmlns:a16="http://schemas.microsoft.com/office/drawing/2014/main" id="{7159D83A-A3BE-4DD5-A867-1C20E77DC1EA}"/>
              </a:ext>
            </a:extLst>
          </p:cNvPr>
          <p:cNvSpPr txBox="1">
            <a:spLocks/>
          </p:cNvSpPr>
          <p:nvPr/>
        </p:nvSpPr>
        <p:spPr>
          <a:xfrm>
            <a:off x="5352272" y="3781001"/>
            <a:ext cx="6199261" cy="73855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endParaRPr lang="ru-RU" sz="1600" dirty="0">
              <a:solidFill>
                <a:schemeClr val="tx1"/>
              </a:solidFill>
            </a:endParaRPr>
          </a:p>
        </p:txBody>
      </p:sp>
      <p:sp>
        <p:nvSpPr>
          <p:cNvPr id="11" name="Заголовок 10">
            <a:extLst>
              <a:ext uri="{FF2B5EF4-FFF2-40B4-BE49-F238E27FC236}">
                <a16:creationId xmlns="" xmlns:a16="http://schemas.microsoft.com/office/drawing/2014/main" id="{426116A5-D92B-40EB-9CCF-E8586F8F0B07}"/>
              </a:ext>
            </a:extLst>
          </p:cNvPr>
          <p:cNvSpPr txBox="1">
            <a:spLocks/>
          </p:cNvSpPr>
          <p:nvPr/>
        </p:nvSpPr>
        <p:spPr>
          <a:xfrm>
            <a:off x="5352272" y="4836428"/>
            <a:ext cx="6199261" cy="300117"/>
          </a:xfrm>
          <a:prstGeom prst="rect">
            <a:avLst/>
          </a:prstGeom>
        </p:spPr>
        <p:txBody>
          <a:bodyPr vert="horz" lIns="91440" tIns="45720" rIns="91440" bIns="45720" rtlCol="0" anchor="b">
            <a:normAutofit fontScale="82500" lnSpcReduction="2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2200" dirty="0"/>
          </a:p>
        </p:txBody>
      </p:sp>
      <p:sp>
        <p:nvSpPr>
          <p:cNvPr id="12" name="Текст 6">
            <a:extLst>
              <a:ext uri="{FF2B5EF4-FFF2-40B4-BE49-F238E27FC236}">
                <a16:creationId xmlns="" xmlns:a16="http://schemas.microsoft.com/office/drawing/2014/main" id="{19F42409-7D97-4BD1-940D-69901DE4A5E7}"/>
              </a:ext>
            </a:extLst>
          </p:cNvPr>
          <p:cNvSpPr txBox="1">
            <a:spLocks/>
          </p:cNvSpPr>
          <p:nvPr/>
        </p:nvSpPr>
        <p:spPr>
          <a:xfrm>
            <a:off x="5352272" y="5285468"/>
            <a:ext cx="6199261" cy="73855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sz="1600" dirty="0" smtClean="0">
                <a:solidFill>
                  <a:schemeClr val="tx1"/>
                </a:solidFill>
              </a:rPr>
              <a:t>.</a:t>
            </a:r>
            <a:endParaRPr lang="ru-RU" sz="1600" dirty="0">
              <a:solidFill>
                <a:schemeClr val="tx1"/>
              </a:solidFill>
            </a:endParaRPr>
          </a:p>
        </p:txBody>
      </p:sp>
      <p:sp>
        <p:nvSpPr>
          <p:cNvPr id="13" name="Заголовок 6">
            <a:extLst>
              <a:ext uri="{FF2B5EF4-FFF2-40B4-BE49-F238E27FC236}">
                <a16:creationId xmlns="" xmlns:a16="http://schemas.microsoft.com/office/drawing/2014/main" id="{C47FD39E-316F-41A9-949C-022E1773D720}"/>
              </a:ext>
            </a:extLst>
          </p:cNvPr>
          <p:cNvSpPr txBox="1">
            <a:spLocks/>
          </p:cNvSpPr>
          <p:nvPr/>
        </p:nvSpPr>
        <p:spPr>
          <a:xfrm>
            <a:off x="4758612" y="1725346"/>
            <a:ext cx="7109927" cy="1017155"/>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4000" b="1" dirty="0" smtClean="0">
              <a:solidFill>
                <a:srgbClr val="197F95"/>
              </a:solidFill>
              <a:latin typeface="DIN Pro Cond Black"/>
            </a:endParaRPr>
          </a:p>
          <a:p>
            <a:pPr algn="ctr"/>
            <a:r>
              <a:rPr lang="ru-RU" sz="4000" b="1" dirty="0" smtClean="0">
                <a:solidFill>
                  <a:srgbClr val="FF7000"/>
                </a:solidFill>
                <a:latin typeface="DIN Pro Cond Black"/>
              </a:rPr>
              <a:t>Кинокомедия «</a:t>
            </a:r>
            <a:r>
              <a:rPr lang="ru-RU" sz="4000" b="1" dirty="0" err="1" smtClean="0">
                <a:solidFill>
                  <a:srgbClr val="FF7000"/>
                </a:solidFill>
                <a:latin typeface="DIN Pro Cond Black"/>
              </a:rPr>
              <a:t>Афоня</a:t>
            </a:r>
            <a:r>
              <a:rPr lang="ru-RU" sz="4000" b="1" dirty="0" smtClean="0">
                <a:solidFill>
                  <a:srgbClr val="FF7000"/>
                </a:solidFill>
                <a:latin typeface="DIN Pro Cond Black"/>
              </a:rPr>
              <a:t>», 1975 г.</a:t>
            </a:r>
            <a:r>
              <a:rPr lang="ru-RU" sz="4000" b="1" dirty="0" smtClean="0">
                <a:solidFill>
                  <a:srgbClr val="197F95"/>
                </a:solidFill>
                <a:latin typeface="DIN Pro Cond Black"/>
              </a:rPr>
              <a:t> </a:t>
            </a:r>
            <a:endParaRPr lang="ru-RU" sz="4000" dirty="0" smtClean="0">
              <a:solidFill>
                <a:srgbClr val="197F95"/>
              </a:solidFill>
            </a:endParaRPr>
          </a:p>
          <a:p>
            <a:endParaRPr lang="ru-RU" sz="4000" b="1" dirty="0">
              <a:solidFill>
                <a:srgbClr val="FF6600"/>
              </a:solidFill>
            </a:endParaRPr>
          </a:p>
        </p:txBody>
      </p:sp>
      <p:sp>
        <p:nvSpPr>
          <p:cNvPr id="15" name="Прямоугольник 14">
            <a:extLst>
              <a:ext uri="{FF2B5EF4-FFF2-40B4-BE49-F238E27FC236}">
                <a16:creationId xmlns="" xmlns:a16="http://schemas.microsoft.com/office/drawing/2014/main" id="{A055AC9D-2EA7-431D-A5EA-F1ECCA77ACA0}"/>
              </a:ext>
            </a:extLst>
          </p:cNvPr>
          <p:cNvSpPr/>
          <p:nvPr/>
        </p:nvSpPr>
        <p:spPr>
          <a:xfrm rot="6004165">
            <a:off x="2022994" y="4727211"/>
            <a:ext cx="4296796" cy="79899"/>
          </a:xfrm>
          <a:prstGeom prst="rect">
            <a:avLst/>
          </a:prstGeom>
          <a:solidFill>
            <a:srgbClr val="197F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a:extLst>
              <a:ext uri="{FF2B5EF4-FFF2-40B4-BE49-F238E27FC236}">
                <a16:creationId xmlns="" xmlns:a16="http://schemas.microsoft.com/office/drawing/2014/main" id="{A8BA27E0-149C-4B5E-B78A-4C043A921B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170077" cy="1971993"/>
          </a:xfrm>
          <a:prstGeom prst="rect">
            <a:avLst/>
          </a:prstGeom>
        </p:spPr>
      </p:pic>
      <p:pic>
        <p:nvPicPr>
          <p:cNvPr id="18" name="Рисунок 17">
            <a:extLst>
              <a:ext uri="{FF2B5EF4-FFF2-40B4-BE49-F238E27FC236}">
                <a16:creationId xmlns="" xmlns:a16="http://schemas.microsoft.com/office/drawing/2014/main" id="{571B8292-3126-4831-8775-7862F574AE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52083" y="317393"/>
            <a:ext cx="1286109" cy="356071"/>
          </a:xfrm>
          <a:prstGeom prst="rect">
            <a:avLst/>
          </a:prstGeom>
        </p:spPr>
      </p:pic>
    </p:spTree>
    <p:extLst>
      <p:ext uri="{BB962C8B-B14F-4D97-AF65-F5344CB8AC3E}">
        <p14:creationId xmlns:p14="http://schemas.microsoft.com/office/powerpoint/2010/main" val="3820298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11B96E0A-17E4-4EDE-96B7-71F3B45FD7ED}"/>
              </a:ext>
            </a:extLst>
          </p:cNvPr>
          <p:cNvPicPr>
            <a:picLocks noChangeAspect="1"/>
          </p:cNvPicPr>
          <p:nvPr/>
        </p:nvPicPr>
        <p:blipFill>
          <a:blip r:embed="rId3" cstate="print"/>
          <a:srcRect r="20677"/>
          <a:stretch>
            <a:fillRect/>
          </a:stretch>
        </p:blipFill>
        <p:spPr>
          <a:xfrm>
            <a:off x="1278643" y="1"/>
            <a:ext cx="4748933" cy="6858000"/>
          </a:xfrm>
          <a:prstGeom prst="rect">
            <a:avLst/>
          </a:prstGeom>
        </p:spPr>
      </p:pic>
      <p:sp>
        <p:nvSpPr>
          <p:cNvPr id="9" name="Прямоугольник 8">
            <a:extLst>
              <a:ext uri="{FF2B5EF4-FFF2-40B4-BE49-F238E27FC236}">
                <a16:creationId xmlns="" xmlns:a16="http://schemas.microsoft.com/office/drawing/2014/main" id="{477B577F-C6D1-4B78-8339-0A4E1F554C52}"/>
              </a:ext>
            </a:extLst>
          </p:cNvPr>
          <p:cNvSpPr/>
          <p:nvPr/>
        </p:nvSpPr>
        <p:spPr>
          <a:xfrm rot="10800000">
            <a:off x="310865" y="4609232"/>
            <a:ext cx="4296796" cy="79899"/>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a:extLst>
              <a:ext uri="{FF2B5EF4-FFF2-40B4-BE49-F238E27FC236}">
                <a16:creationId xmlns="" xmlns:a16="http://schemas.microsoft.com/office/drawing/2014/main" id="{DF134C2E-1409-409D-B966-79030F5800A4}"/>
              </a:ext>
            </a:extLst>
          </p:cNvPr>
          <p:cNvSpPr/>
          <p:nvPr/>
        </p:nvSpPr>
        <p:spPr>
          <a:xfrm>
            <a:off x="324184" y="2219564"/>
            <a:ext cx="4546396" cy="2148396"/>
          </a:xfrm>
          <a:prstGeom prst="rect">
            <a:avLst/>
          </a:prstGeom>
          <a:solidFill>
            <a:srgbClr val="197F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Заголовок 10">
            <a:extLst>
              <a:ext uri="{FF2B5EF4-FFF2-40B4-BE49-F238E27FC236}">
                <a16:creationId xmlns="" xmlns:a16="http://schemas.microsoft.com/office/drawing/2014/main" id="{1B5B34C5-435A-41D8-A1FB-2CCD315FA0C8}"/>
              </a:ext>
            </a:extLst>
          </p:cNvPr>
          <p:cNvSpPr>
            <a:spLocks noGrp="1"/>
          </p:cNvSpPr>
          <p:nvPr>
            <p:ph type="title"/>
          </p:nvPr>
        </p:nvSpPr>
        <p:spPr>
          <a:xfrm>
            <a:off x="6593990" y="922821"/>
            <a:ext cx="5208267" cy="344506"/>
          </a:xfrm>
        </p:spPr>
        <p:txBody>
          <a:bodyPr>
            <a:noAutofit/>
          </a:bodyPr>
          <a:lstStyle/>
          <a:p>
            <a:r>
              <a:rPr lang="ru-RU" sz="2800" b="1" dirty="0" smtClean="0">
                <a:solidFill>
                  <a:srgbClr val="FF6600"/>
                </a:solidFill>
                <a:latin typeface="DIN Pro Cond Black"/>
              </a:rPr>
              <a:t>Наставник - </a:t>
            </a:r>
            <a:endParaRPr lang="ru-RU" sz="2800" b="1" dirty="0">
              <a:solidFill>
                <a:srgbClr val="FF6600"/>
              </a:solidFill>
              <a:latin typeface="DIN Pro Cond Black"/>
            </a:endParaRPr>
          </a:p>
        </p:txBody>
      </p:sp>
      <p:sp>
        <p:nvSpPr>
          <p:cNvPr id="7" name="Текст 6">
            <a:extLst>
              <a:ext uri="{FF2B5EF4-FFF2-40B4-BE49-F238E27FC236}">
                <a16:creationId xmlns="" xmlns:a16="http://schemas.microsoft.com/office/drawing/2014/main" id="{19AD1A36-0ED5-46B2-9592-D656CA7CFDAF}"/>
              </a:ext>
            </a:extLst>
          </p:cNvPr>
          <p:cNvSpPr>
            <a:spLocks noGrp="1"/>
          </p:cNvSpPr>
          <p:nvPr>
            <p:ph type="body" idx="1"/>
          </p:nvPr>
        </p:nvSpPr>
        <p:spPr>
          <a:xfrm>
            <a:off x="1502578" y="2787588"/>
            <a:ext cx="2860915" cy="1012347"/>
          </a:xfrm>
        </p:spPr>
        <p:txBody>
          <a:bodyPr>
            <a:noAutofit/>
          </a:bodyPr>
          <a:lstStyle/>
          <a:p>
            <a:pPr algn="ctr"/>
            <a:r>
              <a:rPr lang="ru-RU" b="1" dirty="0" smtClean="0">
                <a:solidFill>
                  <a:schemeClr val="bg1"/>
                </a:solidFill>
                <a:latin typeface="DIN Pro Cond Black"/>
              </a:rPr>
              <a:t>Наставник и наставничество</a:t>
            </a:r>
            <a:endParaRPr lang="ru-RU" b="1" dirty="0">
              <a:solidFill>
                <a:schemeClr val="bg1"/>
              </a:solidFill>
              <a:latin typeface="DIN Pro Cond Black"/>
            </a:endParaRPr>
          </a:p>
        </p:txBody>
      </p:sp>
      <p:sp>
        <p:nvSpPr>
          <p:cNvPr id="13" name="Текст 6">
            <a:extLst>
              <a:ext uri="{FF2B5EF4-FFF2-40B4-BE49-F238E27FC236}">
                <a16:creationId xmlns="" xmlns:a16="http://schemas.microsoft.com/office/drawing/2014/main" id="{75B52C80-6EA4-43E8-BF70-5F69C6922B6D}"/>
              </a:ext>
            </a:extLst>
          </p:cNvPr>
          <p:cNvSpPr txBox="1">
            <a:spLocks/>
          </p:cNvSpPr>
          <p:nvPr/>
        </p:nvSpPr>
        <p:spPr>
          <a:xfrm>
            <a:off x="6538006" y="1491354"/>
            <a:ext cx="5208267" cy="8477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sz="2000" b="1" dirty="0" smtClean="0">
                <a:solidFill>
                  <a:srgbClr val="197F95"/>
                </a:solidFill>
                <a:latin typeface="DIN Pro Cond Black"/>
              </a:rPr>
              <a:t>опытный педагогический работник, обладающий высокими профессиональными и нравственными качествами, знаниями в области методики обучения и воспитания, а также опытом работы в данной области.</a:t>
            </a:r>
            <a:endParaRPr lang="ru-RU" sz="2000" dirty="0">
              <a:solidFill>
                <a:srgbClr val="197F95"/>
              </a:solidFill>
              <a:latin typeface="DIN Pro Cond Black"/>
            </a:endParaRPr>
          </a:p>
        </p:txBody>
      </p:sp>
      <p:sp>
        <p:nvSpPr>
          <p:cNvPr id="14" name="Заголовок 10">
            <a:extLst>
              <a:ext uri="{FF2B5EF4-FFF2-40B4-BE49-F238E27FC236}">
                <a16:creationId xmlns="" xmlns:a16="http://schemas.microsoft.com/office/drawing/2014/main" id="{06B23118-976B-479B-A4E7-26F0141AC732}"/>
              </a:ext>
            </a:extLst>
          </p:cNvPr>
          <p:cNvSpPr txBox="1">
            <a:spLocks/>
          </p:cNvSpPr>
          <p:nvPr/>
        </p:nvSpPr>
        <p:spPr>
          <a:xfrm>
            <a:off x="6575328" y="3731303"/>
            <a:ext cx="5208267" cy="34450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FF6600"/>
                </a:solidFill>
                <a:latin typeface="DIN Pro Cond Black"/>
              </a:rPr>
              <a:t>Наставничество - </a:t>
            </a:r>
            <a:endParaRPr lang="ru-RU" sz="2800" b="1" dirty="0">
              <a:solidFill>
                <a:srgbClr val="FF6600"/>
              </a:solidFill>
              <a:latin typeface="DIN Pro Cond Black"/>
            </a:endParaRPr>
          </a:p>
        </p:txBody>
      </p:sp>
      <p:sp>
        <p:nvSpPr>
          <p:cNvPr id="15" name="Текст 6">
            <a:extLst>
              <a:ext uri="{FF2B5EF4-FFF2-40B4-BE49-F238E27FC236}">
                <a16:creationId xmlns="" xmlns:a16="http://schemas.microsoft.com/office/drawing/2014/main" id="{91737D09-F075-4B4F-A927-253DD15D28DB}"/>
              </a:ext>
            </a:extLst>
          </p:cNvPr>
          <p:cNvSpPr txBox="1">
            <a:spLocks/>
          </p:cNvSpPr>
          <p:nvPr/>
        </p:nvSpPr>
        <p:spPr>
          <a:xfrm>
            <a:off x="6575328" y="4115495"/>
            <a:ext cx="5208267" cy="1725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ru-RU" sz="2000" b="1" dirty="0" smtClean="0">
                <a:solidFill>
                  <a:srgbClr val="197F95"/>
                </a:solidFill>
                <a:latin typeface="DIN Pro Cond Black"/>
              </a:rPr>
              <a:t>разновидность индивидуальной методической работы с педагогическими работниками, не имеющими трудового стажа педагогической деятельности в ОО или не имеющие опыта работы в одном из инновационных направлений</a:t>
            </a:r>
            <a:endParaRPr lang="ru-RU" sz="2000" dirty="0">
              <a:solidFill>
                <a:srgbClr val="197F95"/>
              </a:solidFill>
              <a:latin typeface="DIN Pro Cond Black"/>
            </a:endParaRPr>
          </a:p>
        </p:txBody>
      </p:sp>
      <p:sp>
        <p:nvSpPr>
          <p:cNvPr id="16" name="Заголовок 10">
            <a:extLst>
              <a:ext uri="{FF2B5EF4-FFF2-40B4-BE49-F238E27FC236}">
                <a16:creationId xmlns="" xmlns:a16="http://schemas.microsoft.com/office/drawing/2014/main" id="{D5144269-A0F7-4EFF-95DB-CA26FF001F07}"/>
              </a:ext>
            </a:extLst>
          </p:cNvPr>
          <p:cNvSpPr txBox="1">
            <a:spLocks/>
          </p:cNvSpPr>
          <p:nvPr/>
        </p:nvSpPr>
        <p:spPr>
          <a:xfrm>
            <a:off x="6575328" y="5311138"/>
            <a:ext cx="5208267" cy="34450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2200" b="1" dirty="0">
              <a:solidFill>
                <a:srgbClr val="FF6600"/>
              </a:solidFill>
            </a:endParaRPr>
          </a:p>
        </p:txBody>
      </p:sp>
      <p:sp>
        <p:nvSpPr>
          <p:cNvPr id="17" name="Текст 6">
            <a:extLst>
              <a:ext uri="{FF2B5EF4-FFF2-40B4-BE49-F238E27FC236}">
                <a16:creationId xmlns="" xmlns:a16="http://schemas.microsoft.com/office/drawing/2014/main" id="{63639449-BAE9-4EC0-A6FF-9CD5F7D52B1A}"/>
              </a:ext>
            </a:extLst>
          </p:cNvPr>
          <p:cNvSpPr txBox="1">
            <a:spLocks/>
          </p:cNvSpPr>
          <p:nvPr/>
        </p:nvSpPr>
        <p:spPr>
          <a:xfrm>
            <a:off x="6575328" y="5688440"/>
            <a:ext cx="5208267" cy="8477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endParaRPr lang="ru-RU" sz="1600" dirty="0">
              <a:solidFill>
                <a:srgbClr val="197F95"/>
              </a:solidFill>
            </a:endParaRPr>
          </a:p>
        </p:txBody>
      </p:sp>
      <p:pic>
        <p:nvPicPr>
          <p:cNvPr id="21" name="Рисунок 20">
            <a:extLst>
              <a:ext uri="{FF2B5EF4-FFF2-40B4-BE49-F238E27FC236}">
                <a16:creationId xmlns="" xmlns:a16="http://schemas.microsoft.com/office/drawing/2014/main" id="{6C6C75D3-01B0-45CC-9BF8-7F9D091321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925" y="2655356"/>
            <a:ext cx="758803" cy="1286666"/>
          </a:xfrm>
          <a:prstGeom prst="rect">
            <a:avLst/>
          </a:prstGeom>
        </p:spPr>
      </p:pic>
      <p:pic>
        <p:nvPicPr>
          <p:cNvPr id="24" name="Рисунок 23">
            <a:extLst>
              <a:ext uri="{FF2B5EF4-FFF2-40B4-BE49-F238E27FC236}">
                <a16:creationId xmlns="" xmlns:a16="http://schemas.microsoft.com/office/drawing/2014/main" id="{CD07F9D6-6948-46E8-90E9-8951C615FA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183" y="0"/>
            <a:ext cx="947545" cy="1598661"/>
          </a:xfrm>
          <a:prstGeom prst="rect">
            <a:avLst/>
          </a:prstGeom>
        </p:spPr>
      </p:pic>
    </p:spTree>
    <p:extLst>
      <p:ext uri="{BB962C8B-B14F-4D97-AF65-F5344CB8AC3E}">
        <p14:creationId xmlns:p14="http://schemas.microsoft.com/office/powerpoint/2010/main" val="266286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DF134C2E-1409-409D-B966-79030F5800A4}"/>
              </a:ext>
            </a:extLst>
          </p:cNvPr>
          <p:cNvSpPr/>
          <p:nvPr/>
        </p:nvSpPr>
        <p:spPr>
          <a:xfrm>
            <a:off x="-1" y="541539"/>
            <a:ext cx="11705242" cy="1873187"/>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Овал 1">
            <a:extLst>
              <a:ext uri="{FF2B5EF4-FFF2-40B4-BE49-F238E27FC236}">
                <a16:creationId xmlns="" xmlns:a16="http://schemas.microsoft.com/office/drawing/2014/main" id="{F635DE2B-1F6F-48FA-BEB1-777F87F425F1}"/>
              </a:ext>
            </a:extLst>
          </p:cNvPr>
          <p:cNvSpPr/>
          <p:nvPr/>
        </p:nvSpPr>
        <p:spPr>
          <a:xfrm>
            <a:off x="518952" y="3164799"/>
            <a:ext cx="1376039" cy="134052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a:extLst>
              <a:ext uri="{FF2B5EF4-FFF2-40B4-BE49-F238E27FC236}">
                <a16:creationId xmlns="" xmlns:a16="http://schemas.microsoft.com/office/drawing/2014/main" id="{72EC6542-7CDA-4791-AA63-52471BC048E3}"/>
              </a:ext>
            </a:extLst>
          </p:cNvPr>
          <p:cNvSpPr/>
          <p:nvPr/>
        </p:nvSpPr>
        <p:spPr>
          <a:xfrm>
            <a:off x="2882316" y="3183460"/>
            <a:ext cx="1376039" cy="1340528"/>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a:extLst>
              <a:ext uri="{FF2B5EF4-FFF2-40B4-BE49-F238E27FC236}">
                <a16:creationId xmlns="" xmlns:a16="http://schemas.microsoft.com/office/drawing/2014/main" id="{997A830C-FC7C-4918-AA48-8F385F0D1531}"/>
              </a:ext>
            </a:extLst>
          </p:cNvPr>
          <p:cNvSpPr/>
          <p:nvPr/>
        </p:nvSpPr>
        <p:spPr>
          <a:xfrm>
            <a:off x="5320325" y="3250948"/>
            <a:ext cx="1376039" cy="134052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a:extLst>
              <a:ext uri="{FF2B5EF4-FFF2-40B4-BE49-F238E27FC236}">
                <a16:creationId xmlns="" xmlns:a16="http://schemas.microsoft.com/office/drawing/2014/main" id="{58C1BB5D-1C7C-40D7-9DBF-88BE026A246D}"/>
              </a:ext>
            </a:extLst>
          </p:cNvPr>
          <p:cNvSpPr/>
          <p:nvPr/>
        </p:nvSpPr>
        <p:spPr>
          <a:xfrm>
            <a:off x="7670731" y="3232287"/>
            <a:ext cx="1376039" cy="1340528"/>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Заголовок 22">
            <a:extLst>
              <a:ext uri="{FF2B5EF4-FFF2-40B4-BE49-F238E27FC236}">
                <a16:creationId xmlns="" xmlns:a16="http://schemas.microsoft.com/office/drawing/2014/main" id="{5DF476D8-D731-4573-9C90-338F14E094CA}"/>
              </a:ext>
            </a:extLst>
          </p:cNvPr>
          <p:cNvSpPr>
            <a:spLocks noGrp="1"/>
          </p:cNvSpPr>
          <p:nvPr>
            <p:ph type="title"/>
          </p:nvPr>
        </p:nvSpPr>
        <p:spPr>
          <a:xfrm>
            <a:off x="1026368" y="973373"/>
            <a:ext cx="9797142" cy="492203"/>
          </a:xfrm>
        </p:spPr>
        <p:txBody>
          <a:bodyPr>
            <a:noAutofit/>
          </a:bodyPr>
          <a:lstStyle/>
          <a:p>
            <a:pPr algn="ctr"/>
            <a:r>
              <a:rPr lang="ru-RU" sz="4400" dirty="0" smtClean="0">
                <a:solidFill>
                  <a:schemeClr val="bg1"/>
                </a:solidFill>
                <a:latin typeface="DIN Pro Cond Black"/>
              </a:rPr>
              <a:t>«Пять шагов наставничества»</a:t>
            </a:r>
            <a:endParaRPr lang="ru-RU" sz="4400" dirty="0">
              <a:solidFill>
                <a:schemeClr val="bg1"/>
              </a:solidFill>
              <a:latin typeface="DIN Pro Cond Black"/>
            </a:endParaRPr>
          </a:p>
        </p:txBody>
      </p:sp>
      <p:sp>
        <p:nvSpPr>
          <p:cNvPr id="9" name="Текст 6">
            <a:extLst>
              <a:ext uri="{FF2B5EF4-FFF2-40B4-BE49-F238E27FC236}">
                <a16:creationId xmlns="" xmlns:a16="http://schemas.microsoft.com/office/drawing/2014/main" id="{624CB63D-48B1-4067-8902-81BAC5DF94CF}"/>
              </a:ext>
            </a:extLst>
          </p:cNvPr>
          <p:cNvSpPr txBox="1">
            <a:spLocks/>
          </p:cNvSpPr>
          <p:nvPr/>
        </p:nvSpPr>
        <p:spPr>
          <a:xfrm>
            <a:off x="951722" y="1548882"/>
            <a:ext cx="9871788" cy="70912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ru-RU" sz="2800" b="1" dirty="0" err="1" smtClean="0">
                <a:solidFill>
                  <a:srgbClr val="FF6600"/>
                </a:solidFill>
                <a:latin typeface="DIN Pro Cond Black"/>
              </a:rPr>
              <a:t>тренинговая</a:t>
            </a:r>
            <a:r>
              <a:rPr lang="ru-RU" sz="2800" b="1" dirty="0" smtClean="0">
                <a:solidFill>
                  <a:srgbClr val="FF6600"/>
                </a:solidFill>
                <a:latin typeface="DIN Pro Cond Black"/>
              </a:rPr>
              <a:t> командная игра</a:t>
            </a:r>
            <a:endParaRPr lang="ru-RU" sz="2800" b="1" dirty="0">
              <a:solidFill>
                <a:srgbClr val="FF6600"/>
              </a:solidFill>
              <a:latin typeface="DIN Pro Cond Black"/>
            </a:endParaRPr>
          </a:p>
        </p:txBody>
      </p:sp>
      <p:sp>
        <p:nvSpPr>
          <p:cNvPr id="10" name="Текст 6">
            <a:extLst>
              <a:ext uri="{FF2B5EF4-FFF2-40B4-BE49-F238E27FC236}">
                <a16:creationId xmlns="" xmlns:a16="http://schemas.microsoft.com/office/drawing/2014/main" id="{533360A3-DB96-478F-A367-ACE525364DB5}"/>
              </a:ext>
            </a:extLst>
          </p:cNvPr>
          <p:cNvSpPr txBox="1">
            <a:spLocks/>
          </p:cNvSpPr>
          <p:nvPr/>
        </p:nvSpPr>
        <p:spPr>
          <a:xfrm>
            <a:off x="342423" y="4841348"/>
            <a:ext cx="1654328"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r>
              <a:rPr lang="ru-RU" sz="1800" b="1" dirty="0" smtClean="0">
                <a:solidFill>
                  <a:schemeClr val="tx1"/>
                </a:solidFill>
                <a:latin typeface="DIN Pro Cond Black"/>
              </a:rPr>
              <a:t>Шаг 1.</a:t>
            </a:r>
          </a:p>
          <a:p>
            <a:pPr lvl="0" algn="ctr"/>
            <a:r>
              <a:rPr lang="ru-RU" sz="1800" b="1" dirty="0" smtClean="0">
                <a:solidFill>
                  <a:schemeClr val="tx1"/>
                </a:solidFill>
                <a:latin typeface="DIN Pro Cond Black"/>
              </a:rPr>
              <a:t> Документы </a:t>
            </a:r>
            <a:endParaRPr lang="ru-RU" sz="1800" b="1" dirty="0" smtClean="0">
              <a:solidFill>
                <a:schemeClr val="tx1"/>
              </a:solidFill>
              <a:latin typeface="DIN Pro Cond Black"/>
              <a:cs typeface="Times New Roman" panose="02020603050405020304" pitchFamily="18" charset="0"/>
            </a:endParaRPr>
          </a:p>
          <a:p>
            <a:pPr algn="ctr"/>
            <a:endParaRPr lang="ru-RU" sz="1800" dirty="0">
              <a:solidFill>
                <a:schemeClr val="tx1"/>
              </a:solidFill>
            </a:endParaRPr>
          </a:p>
        </p:txBody>
      </p:sp>
      <p:sp>
        <p:nvSpPr>
          <p:cNvPr id="11" name="Текст 6">
            <a:extLst>
              <a:ext uri="{FF2B5EF4-FFF2-40B4-BE49-F238E27FC236}">
                <a16:creationId xmlns="" xmlns:a16="http://schemas.microsoft.com/office/drawing/2014/main" id="{D1A4F653-9709-4D8C-AB55-A9F7CF65D522}"/>
              </a:ext>
            </a:extLst>
          </p:cNvPr>
          <p:cNvSpPr txBox="1">
            <a:spLocks/>
          </p:cNvSpPr>
          <p:nvPr/>
        </p:nvSpPr>
        <p:spPr>
          <a:xfrm>
            <a:off x="2537927" y="4766701"/>
            <a:ext cx="2090057"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r>
              <a:rPr lang="ru-RU" sz="1800" b="1" dirty="0" smtClean="0">
                <a:solidFill>
                  <a:schemeClr val="tx1"/>
                </a:solidFill>
                <a:latin typeface="DIN Pro Cond Black"/>
              </a:rPr>
              <a:t>Шаг 2.</a:t>
            </a:r>
          </a:p>
          <a:p>
            <a:pPr lvl="0" algn="ctr"/>
            <a:r>
              <a:rPr lang="ru-RU" sz="1800" b="1" dirty="0" smtClean="0">
                <a:solidFill>
                  <a:schemeClr val="tx1"/>
                </a:solidFill>
                <a:latin typeface="DIN Pro Cond Black"/>
              </a:rPr>
              <a:t> Этапы </a:t>
            </a:r>
            <a:endParaRPr lang="ru-RU" sz="1800" b="1" dirty="0" smtClean="0">
              <a:solidFill>
                <a:schemeClr val="tx1"/>
              </a:solidFill>
              <a:effectLst>
                <a:outerShdw blurRad="38100" dist="38100" dir="2700000" algn="tl">
                  <a:srgbClr val="000000">
                    <a:alpha val="43137"/>
                  </a:srgbClr>
                </a:outerShdw>
              </a:effectLst>
              <a:latin typeface="DIN Pro Cond Black"/>
              <a:cs typeface="Times New Roman" panose="02020603050405020304" pitchFamily="18" charset="0"/>
            </a:endParaRPr>
          </a:p>
          <a:p>
            <a:pPr algn="ctr"/>
            <a:endParaRPr lang="ru-RU" sz="1800" dirty="0">
              <a:solidFill>
                <a:schemeClr val="tx1"/>
              </a:solidFill>
            </a:endParaRPr>
          </a:p>
        </p:txBody>
      </p:sp>
      <p:sp>
        <p:nvSpPr>
          <p:cNvPr id="12" name="Текст 6">
            <a:extLst>
              <a:ext uri="{FF2B5EF4-FFF2-40B4-BE49-F238E27FC236}">
                <a16:creationId xmlns="" xmlns:a16="http://schemas.microsoft.com/office/drawing/2014/main" id="{09973EE0-14B2-4ED3-967F-437EC7CCF22E}"/>
              </a:ext>
            </a:extLst>
          </p:cNvPr>
          <p:cNvSpPr txBox="1">
            <a:spLocks/>
          </p:cNvSpPr>
          <p:nvPr/>
        </p:nvSpPr>
        <p:spPr>
          <a:xfrm>
            <a:off x="5243804" y="4766700"/>
            <a:ext cx="1922106"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lnSpc>
                <a:spcPct val="100000"/>
              </a:lnSpc>
            </a:pPr>
            <a:r>
              <a:rPr lang="ru-RU" sz="1800" b="1" dirty="0" smtClean="0">
                <a:solidFill>
                  <a:schemeClr val="tx1"/>
                </a:solidFill>
                <a:latin typeface="DIN Pro Cond Black"/>
              </a:rPr>
              <a:t>Шаг 3. </a:t>
            </a:r>
          </a:p>
          <a:p>
            <a:pPr lvl="0" algn="ctr">
              <a:lnSpc>
                <a:spcPct val="100000"/>
              </a:lnSpc>
            </a:pPr>
            <a:r>
              <a:rPr lang="ru-RU" sz="1800" b="1" dirty="0" smtClean="0">
                <a:solidFill>
                  <a:schemeClr val="tx1"/>
                </a:solidFill>
                <a:latin typeface="DIN Pro Cond Black"/>
              </a:rPr>
              <a:t>Мероприятия </a:t>
            </a:r>
            <a:endParaRPr lang="ru-RU" sz="1800" dirty="0" smtClean="0">
              <a:solidFill>
                <a:schemeClr val="tx1"/>
              </a:solidFill>
              <a:latin typeface="DIN Pro Cond Black"/>
              <a:cs typeface="Times New Roman" panose="02020603050405020304" pitchFamily="18" charset="0"/>
            </a:endParaRPr>
          </a:p>
        </p:txBody>
      </p:sp>
      <p:sp>
        <p:nvSpPr>
          <p:cNvPr id="13" name="Текст 6">
            <a:extLst>
              <a:ext uri="{FF2B5EF4-FFF2-40B4-BE49-F238E27FC236}">
                <a16:creationId xmlns="" xmlns:a16="http://schemas.microsoft.com/office/drawing/2014/main" id="{9F0F7F16-CBC4-4192-8D20-30936749BFD7}"/>
              </a:ext>
            </a:extLst>
          </p:cNvPr>
          <p:cNvSpPr txBox="1">
            <a:spLocks/>
          </p:cNvSpPr>
          <p:nvPr/>
        </p:nvSpPr>
        <p:spPr>
          <a:xfrm>
            <a:off x="6747752" y="4838341"/>
            <a:ext cx="3296641" cy="4771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r>
              <a:rPr lang="ru-RU" sz="1800" b="1" dirty="0" smtClean="0">
                <a:solidFill>
                  <a:schemeClr val="tx1"/>
                </a:solidFill>
                <a:latin typeface="DIN Pro Cond Black"/>
              </a:rPr>
              <a:t>Шаг 4. </a:t>
            </a:r>
          </a:p>
          <a:p>
            <a:pPr lvl="0" algn="ctr"/>
            <a:r>
              <a:rPr lang="ru-RU" sz="1800" b="1" dirty="0" smtClean="0">
                <a:solidFill>
                  <a:schemeClr val="tx1"/>
                </a:solidFill>
                <a:latin typeface="DIN Pro Cond Black"/>
              </a:rPr>
              <a:t>Решение кейсов</a:t>
            </a:r>
            <a:endParaRPr lang="ru-RU" sz="1800" dirty="0" smtClean="0">
              <a:solidFill>
                <a:schemeClr val="tx1"/>
              </a:solidFill>
              <a:latin typeface="DIN Pro Cond Black"/>
              <a:cs typeface="Times New Roman" panose="02020603050405020304" pitchFamily="18" charset="0"/>
            </a:endParaRPr>
          </a:p>
        </p:txBody>
      </p:sp>
      <p:pic>
        <p:nvPicPr>
          <p:cNvPr id="16" name="Рисунок 15" descr="Отзыв клиента">
            <a:extLst>
              <a:ext uri="{FF2B5EF4-FFF2-40B4-BE49-F238E27FC236}">
                <a16:creationId xmlns="" xmlns:a16="http://schemas.microsoft.com/office/drawing/2014/main" id="{AE02CAF8-B6B9-4BA6-AE10-FF42B27D7B0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569805" y="3501337"/>
            <a:ext cx="914400" cy="914400"/>
          </a:xfrm>
          <a:prstGeom prst="rect">
            <a:avLst/>
          </a:prstGeom>
        </p:spPr>
      </p:pic>
      <p:pic>
        <p:nvPicPr>
          <p:cNvPr id="18" name="Рисунок 17" descr="Фрагменты головоломки">
            <a:extLst>
              <a:ext uri="{FF2B5EF4-FFF2-40B4-BE49-F238E27FC236}">
                <a16:creationId xmlns="" xmlns:a16="http://schemas.microsoft.com/office/drawing/2014/main" id="{E14998F6-6A95-43B2-95BA-1964D43217C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3094474" y="3410338"/>
            <a:ext cx="914400" cy="914400"/>
          </a:xfrm>
          <a:prstGeom prst="rect">
            <a:avLst/>
          </a:prstGeom>
        </p:spPr>
      </p:pic>
      <p:pic>
        <p:nvPicPr>
          <p:cNvPr id="19" name="Рисунок 18">
            <a:extLst>
              <a:ext uri="{FF2B5EF4-FFF2-40B4-BE49-F238E27FC236}">
                <a16:creationId xmlns="" xmlns:a16="http://schemas.microsoft.com/office/drawing/2014/main" id="{7AE14C83-0416-45A7-A0AA-98450823C4A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18110" y="846701"/>
            <a:ext cx="758803" cy="1286666"/>
          </a:xfrm>
          <a:prstGeom prst="rect">
            <a:avLst/>
          </a:prstGeom>
        </p:spPr>
      </p:pic>
      <p:pic>
        <p:nvPicPr>
          <p:cNvPr id="15" name="Рисунок 14">
            <a:extLst>
              <a:ext uri="{FF2B5EF4-FFF2-40B4-BE49-F238E27FC236}">
                <a16:creationId xmlns="" xmlns:a16="http://schemas.microsoft.com/office/drawing/2014/main" id="{2F5498F9-37C5-4A7F-B05E-1D4097772C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028" y="585330"/>
            <a:ext cx="911354" cy="1301935"/>
          </a:xfrm>
          <a:prstGeom prst="rect">
            <a:avLst/>
          </a:prstGeom>
        </p:spPr>
      </p:pic>
      <p:sp>
        <p:nvSpPr>
          <p:cNvPr id="21" name="Овал 20">
            <a:extLst>
              <a:ext uri="{FF2B5EF4-FFF2-40B4-BE49-F238E27FC236}">
                <a16:creationId xmlns="" xmlns:a16="http://schemas.microsoft.com/office/drawing/2014/main" id="{F635DE2B-1F6F-48FA-BEB1-777F87F425F1}"/>
              </a:ext>
            </a:extLst>
          </p:cNvPr>
          <p:cNvSpPr/>
          <p:nvPr/>
        </p:nvSpPr>
        <p:spPr>
          <a:xfrm>
            <a:off x="10088173" y="3205231"/>
            <a:ext cx="1376039" cy="134052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Текст 6">
            <a:extLst>
              <a:ext uri="{FF2B5EF4-FFF2-40B4-BE49-F238E27FC236}">
                <a16:creationId xmlns="" xmlns:a16="http://schemas.microsoft.com/office/drawing/2014/main" id="{9F0F7F16-CBC4-4192-8D20-30936749BFD7}"/>
              </a:ext>
            </a:extLst>
          </p:cNvPr>
          <p:cNvSpPr txBox="1">
            <a:spLocks/>
          </p:cNvSpPr>
          <p:nvPr/>
        </p:nvSpPr>
        <p:spPr>
          <a:xfrm>
            <a:off x="9811304" y="4841348"/>
            <a:ext cx="2094558" cy="4771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r>
              <a:rPr lang="ru-RU" sz="1800" b="1" dirty="0" smtClean="0">
                <a:solidFill>
                  <a:schemeClr val="tx1"/>
                </a:solidFill>
                <a:latin typeface="DIN Pro Cond Black"/>
              </a:rPr>
              <a:t>Шаг 5. </a:t>
            </a:r>
          </a:p>
          <a:p>
            <a:pPr lvl="0" algn="ctr"/>
            <a:r>
              <a:rPr lang="ru-RU" sz="1800" b="1" dirty="0" smtClean="0">
                <a:solidFill>
                  <a:schemeClr val="tx1"/>
                </a:solidFill>
                <a:latin typeface="DIN Pro Cond Black"/>
              </a:rPr>
              <a:t>Рефлексия</a:t>
            </a:r>
            <a:endParaRPr lang="ru-RU" sz="1800" dirty="0" smtClean="0">
              <a:solidFill>
                <a:schemeClr val="tx1"/>
              </a:solidFill>
              <a:latin typeface="DIN Pro Cond Black"/>
              <a:cs typeface="Times New Roman" panose="02020603050405020304" pitchFamily="18" charset="0"/>
            </a:endParaRPr>
          </a:p>
        </p:txBody>
      </p:sp>
      <p:sp>
        <p:nvSpPr>
          <p:cNvPr id="25" name="Прямоугольник 24"/>
          <p:cNvSpPr/>
          <p:nvPr/>
        </p:nvSpPr>
        <p:spPr>
          <a:xfrm>
            <a:off x="10356980" y="3452327"/>
            <a:ext cx="858416" cy="839755"/>
          </a:xfrm>
          <a:prstGeom prst="rect">
            <a:avLst/>
          </a:prstGeom>
          <a:blipFill rotWithShape="0">
            <a:blip r:embed="rId10"/>
            <a:stretch>
              <a:fillRect/>
            </a:stretch>
          </a:blip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26" name="Прямоугольник 25"/>
          <p:cNvSpPr/>
          <p:nvPr/>
        </p:nvSpPr>
        <p:spPr>
          <a:xfrm>
            <a:off x="732339" y="3396343"/>
            <a:ext cx="909849" cy="821093"/>
          </a:xfrm>
          <a:prstGeom prst="rect">
            <a:avLst/>
          </a:prstGeom>
          <a:blipFill>
            <a:blip r:embed="rId11" cstate="print">
              <a:extLst>
                <a:ext uri="{28A0092B-C50C-407E-A947-70E740481C1C}">
                  <a14:useLocalDpi xmlns:a14="http://schemas.microsoft.com/office/drawing/2010/main" val="0"/>
                </a:ext>
                <a:ext uri="{96DAC541-7B7A-43D3-8B79-37D633B846F1}">
                  <asvg:svgBlip xmlns:dgm="http://schemas.openxmlformats.org/drawingml/2006/diagram" xmlns="" xmlns:asvg="http://schemas.microsoft.com/office/drawing/2016/SVG/main" xmlns:lc="http://schemas.openxmlformats.org/drawingml/2006/lockedCanvas" r:embed="rId12"/>
                </a:ext>
              </a:extLst>
            </a:blip>
            <a:stretch>
              <a:fillRect/>
            </a:stretch>
          </a:blip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28" name="Прямоугольник 27"/>
          <p:cNvSpPr/>
          <p:nvPr/>
        </p:nvSpPr>
        <p:spPr>
          <a:xfrm>
            <a:off x="7856376" y="3433666"/>
            <a:ext cx="1007706" cy="858416"/>
          </a:xfrm>
          <a:prstGeom prst="rect">
            <a:avLst/>
          </a:prstGeom>
          <a:blipFill>
            <a:blip r:embed="rId13" cstate="print">
              <a:extLst>
                <a:ext uri="{28A0092B-C50C-407E-A947-70E740481C1C}">
                  <a14:useLocalDpi xmlns:a14="http://schemas.microsoft.com/office/drawing/2010/main" val="0"/>
                </a:ext>
                <a:ext uri="{96DAC541-7B7A-43D3-8B79-37D633B846F1}">
                  <asvg:svgBlip xmlns:dgm="http://schemas.openxmlformats.org/drawingml/2006/diagram" xmlns:asvg="http://schemas.microsoft.com/office/drawing/2016/SVG/main" xmlns="" xmlns:lc="http://schemas.openxmlformats.org/drawingml/2006/lockedCanvas" r:embed="rId14"/>
                </a:ext>
              </a:extLst>
            </a:blip>
            <a:stretch>
              <a:fillRect/>
            </a:stretch>
          </a:blip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Tree>
    <p:extLst>
      <p:ext uri="{BB962C8B-B14F-4D97-AF65-F5344CB8AC3E}">
        <p14:creationId xmlns:p14="http://schemas.microsoft.com/office/powerpoint/2010/main" val="2611900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DF134C2E-1409-409D-B966-79030F5800A4}"/>
              </a:ext>
            </a:extLst>
          </p:cNvPr>
          <p:cNvSpPr/>
          <p:nvPr/>
        </p:nvSpPr>
        <p:spPr>
          <a:xfrm>
            <a:off x="0" y="-1"/>
            <a:ext cx="8957569" cy="685800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вал 2">
            <a:extLst>
              <a:ext uri="{FF2B5EF4-FFF2-40B4-BE49-F238E27FC236}">
                <a16:creationId xmlns="" xmlns:a16="http://schemas.microsoft.com/office/drawing/2014/main" id="{9198F7C8-B36B-447A-902D-FAC4209C642B}"/>
              </a:ext>
            </a:extLst>
          </p:cNvPr>
          <p:cNvSpPr/>
          <p:nvPr/>
        </p:nvSpPr>
        <p:spPr>
          <a:xfrm>
            <a:off x="7242845" y="2202198"/>
            <a:ext cx="4447712" cy="4274598"/>
          </a:xfrm>
          <a:prstGeom prst="ellipse">
            <a:avLst/>
          </a:prstGeom>
          <a:solidFill>
            <a:srgbClr val="197F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 xmlns:a16="http://schemas.microsoft.com/office/drawing/2014/main" id="{EE4E7FB6-9A3A-4F34-ABF2-9E37DDECA89C}"/>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tretch>
            <a:fillRect/>
          </a:stretch>
        </p:blipFill>
        <p:spPr>
          <a:xfrm>
            <a:off x="7090801" y="2554142"/>
            <a:ext cx="4839451" cy="3205610"/>
          </a:xfrm>
          <a:prstGeom prst="rect">
            <a:avLst/>
          </a:prstGeom>
          <a:ln>
            <a:noFill/>
          </a:ln>
        </p:spPr>
      </p:pic>
      <p:sp>
        <p:nvSpPr>
          <p:cNvPr id="8" name="Заголовок 6">
            <a:extLst>
              <a:ext uri="{FF2B5EF4-FFF2-40B4-BE49-F238E27FC236}">
                <a16:creationId xmlns="" xmlns:a16="http://schemas.microsoft.com/office/drawing/2014/main" id="{CD31ADB1-4727-4D65-8DEC-C3DB424CE115}"/>
              </a:ext>
            </a:extLst>
          </p:cNvPr>
          <p:cNvSpPr>
            <a:spLocks noGrp="1"/>
          </p:cNvSpPr>
          <p:nvPr>
            <p:ph type="title"/>
          </p:nvPr>
        </p:nvSpPr>
        <p:spPr>
          <a:xfrm>
            <a:off x="1322113" y="1294282"/>
            <a:ext cx="6105663" cy="1332258"/>
          </a:xfrm>
        </p:spPr>
        <p:txBody>
          <a:bodyPr>
            <a:normAutofit fontScale="90000"/>
          </a:bodyPr>
          <a:lstStyle/>
          <a:p>
            <a:pPr algn="ctr"/>
            <a:r>
              <a:rPr lang="ru-RU" sz="3100" b="1" dirty="0" smtClean="0">
                <a:solidFill>
                  <a:schemeClr val="bg1"/>
                </a:solidFill>
                <a:latin typeface="DIN Pro Cond Black"/>
              </a:rPr>
              <a:t/>
            </a:r>
            <a:br>
              <a:rPr lang="ru-RU" sz="3100" b="1" dirty="0" smtClean="0">
                <a:solidFill>
                  <a:schemeClr val="bg1"/>
                </a:solidFill>
                <a:latin typeface="DIN Pro Cond Black"/>
              </a:rPr>
            </a:br>
            <a:r>
              <a:rPr lang="ru-RU" sz="3100" b="1" dirty="0" smtClean="0">
                <a:solidFill>
                  <a:srgbClr val="FF7000"/>
                </a:solidFill>
                <a:latin typeface="DIN Pro Cond Black"/>
              </a:rPr>
              <a:t/>
            </a:r>
            <a:br>
              <a:rPr lang="ru-RU" sz="3100" b="1" dirty="0" smtClean="0">
                <a:solidFill>
                  <a:srgbClr val="FF7000"/>
                </a:solidFill>
                <a:latin typeface="DIN Pro Cond Black"/>
              </a:rPr>
            </a:br>
            <a:r>
              <a:rPr lang="ru-RU" sz="3100" b="1" dirty="0" smtClean="0">
                <a:solidFill>
                  <a:srgbClr val="FF7000"/>
                </a:solidFill>
                <a:latin typeface="DIN Pro Cond Black"/>
              </a:rPr>
              <a:t>Документы общеобразовательных организаций</a:t>
            </a:r>
            <a:r>
              <a:rPr lang="ru-RU" b="1" dirty="0" smtClean="0">
                <a:solidFill>
                  <a:schemeClr val="bg1"/>
                </a:solidFill>
                <a:latin typeface="DIN Pro Cond Black"/>
              </a:rPr>
              <a:t/>
            </a:r>
            <a:br>
              <a:rPr lang="ru-RU" b="1" dirty="0" smtClean="0">
                <a:solidFill>
                  <a:schemeClr val="bg1"/>
                </a:solidFill>
                <a:latin typeface="DIN Pro Cond Black"/>
              </a:rPr>
            </a:br>
            <a:endParaRPr lang="ru-RU" dirty="0">
              <a:solidFill>
                <a:srgbClr val="FF6600"/>
              </a:solidFill>
            </a:endParaRPr>
          </a:p>
        </p:txBody>
      </p:sp>
      <p:sp>
        <p:nvSpPr>
          <p:cNvPr id="9" name="Текст 7">
            <a:extLst>
              <a:ext uri="{FF2B5EF4-FFF2-40B4-BE49-F238E27FC236}">
                <a16:creationId xmlns="" xmlns:a16="http://schemas.microsoft.com/office/drawing/2014/main" id="{48156E37-2B74-4CDE-8870-BB6672C73A69}"/>
              </a:ext>
            </a:extLst>
          </p:cNvPr>
          <p:cNvSpPr>
            <a:spLocks noGrp="1"/>
          </p:cNvSpPr>
          <p:nvPr>
            <p:ph type="body" idx="1"/>
          </p:nvPr>
        </p:nvSpPr>
        <p:spPr>
          <a:xfrm>
            <a:off x="242597" y="2668556"/>
            <a:ext cx="6699380" cy="4189444"/>
          </a:xfrm>
        </p:spPr>
        <p:txBody>
          <a:bodyPr>
            <a:normAutofit/>
          </a:bodyPr>
          <a:lstStyle/>
          <a:p>
            <a:pPr lvl="0" algn="just">
              <a:buFont typeface="Arial" pitchFamily="34" charset="0"/>
              <a:buChar char="•"/>
            </a:pPr>
            <a:r>
              <a:rPr lang="ru-RU" b="1" dirty="0" smtClean="0">
                <a:solidFill>
                  <a:schemeClr val="bg1"/>
                </a:solidFill>
                <a:latin typeface="DIN Pro Cond Black"/>
                <a:cs typeface="Times New Roman" panose="02020603050405020304" pitchFamily="18" charset="0"/>
              </a:rPr>
              <a:t>Положение о наставничестве ОО</a:t>
            </a:r>
          </a:p>
          <a:p>
            <a:pPr lvl="0" algn="just">
              <a:buFont typeface="Arial" pitchFamily="34" charset="0"/>
              <a:buChar char="•"/>
            </a:pPr>
            <a:r>
              <a:rPr lang="ru-RU" b="1" dirty="0" smtClean="0">
                <a:solidFill>
                  <a:schemeClr val="bg1"/>
                </a:solidFill>
                <a:latin typeface="DIN Pro Cond Black"/>
                <a:cs typeface="Times New Roman" panose="02020603050405020304" pitchFamily="18" charset="0"/>
              </a:rPr>
              <a:t>Приказ  ОО «О наставничестве»</a:t>
            </a:r>
          </a:p>
          <a:p>
            <a:pPr lvl="0" algn="just">
              <a:buFont typeface="Arial" pitchFamily="34" charset="0"/>
              <a:buChar char="•"/>
            </a:pPr>
            <a:r>
              <a:rPr lang="ru-RU" b="1" dirty="0" smtClean="0">
                <a:solidFill>
                  <a:schemeClr val="bg1"/>
                </a:solidFill>
                <a:latin typeface="DIN Pro Cond Black"/>
                <a:cs typeface="Times New Roman" panose="02020603050405020304" pitchFamily="18" charset="0"/>
              </a:rPr>
              <a:t>Программа наставничества в ОО</a:t>
            </a:r>
          </a:p>
          <a:p>
            <a:pPr lvl="0" algn="just">
              <a:buFont typeface="Arial" pitchFamily="34" charset="0"/>
              <a:buChar char="•"/>
            </a:pPr>
            <a:r>
              <a:rPr lang="ru-RU" b="1" dirty="0" smtClean="0">
                <a:solidFill>
                  <a:schemeClr val="bg1"/>
                </a:solidFill>
                <a:latin typeface="DIN Pro Cond Black"/>
                <a:cs typeface="Times New Roman" panose="02020603050405020304" pitchFamily="18" charset="0"/>
              </a:rPr>
              <a:t>Индивидуальный план развития наставничества в ОО</a:t>
            </a:r>
          </a:p>
          <a:p>
            <a:pPr lvl="0" algn="just">
              <a:buFont typeface="Arial" pitchFamily="34" charset="0"/>
              <a:buChar char="•"/>
            </a:pPr>
            <a:r>
              <a:rPr lang="ru-RU" b="1" dirty="0" smtClean="0">
                <a:solidFill>
                  <a:schemeClr val="bg1"/>
                </a:solidFill>
                <a:latin typeface="DIN Pro Cond Black"/>
                <a:cs typeface="Times New Roman" panose="02020603050405020304" pitchFamily="18" charset="0"/>
              </a:rPr>
              <a:t>Приказ  ОО «О закреплении наставнических пар»</a:t>
            </a:r>
          </a:p>
          <a:p>
            <a:endParaRPr lang="ru-RU" b="1" dirty="0">
              <a:solidFill>
                <a:schemeClr val="bg1"/>
              </a:solidFill>
            </a:endParaRPr>
          </a:p>
        </p:txBody>
      </p:sp>
      <p:sp>
        <p:nvSpPr>
          <p:cNvPr id="10" name="Текст 7">
            <a:extLst>
              <a:ext uri="{FF2B5EF4-FFF2-40B4-BE49-F238E27FC236}">
                <a16:creationId xmlns="" xmlns:a16="http://schemas.microsoft.com/office/drawing/2014/main" id="{71C5EB1C-7BFC-4E6B-BE49-6CF4B128B78B}"/>
              </a:ext>
            </a:extLst>
          </p:cNvPr>
          <p:cNvSpPr txBox="1">
            <a:spLocks/>
          </p:cNvSpPr>
          <p:nvPr/>
        </p:nvSpPr>
        <p:spPr>
          <a:xfrm>
            <a:off x="762276" y="5061598"/>
            <a:ext cx="5566249" cy="69815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ru-RU" sz="1800" dirty="0">
              <a:solidFill>
                <a:schemeClr val="bg1"/>
              </a:solidFill>
            </a:endParaRPr>
          </a:p>
        </p:txBody>
      </p:sp>
      <p:pic>
        <p:nvPicPr>
          <p:cNvPr id="13" name="Рисунок 12">
            <a:extLst>
              <a:ext uri="{FF2B5EF4-FFF2-40B4-BE49-F238E27FC236}">
                <a16:creationId xmlns="" xmlns:a16="http://schemas.microsoft.com/office/drawing/2014/main" id="{8C5DCE6A-FB8E-4B2D-80A3-D1625B1973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62146" y="317240"/>
            <a:ext cx="1286109" cy="356071"/>
          </a:xfrm>
          <a:prstGeom prst="rect">
            <a:avLst/>
          </a:prstGeom>
        </p:spPr>
      </p:pic>
      <p:pic>
        <p:nvPicPr>
          <p:cNvPr id="5" name="Рисунок 4">
            <a:extLst>
              <a:ext uri="{FF2B5EF4-FFF2-40B4-BE49-F238E27FC236}">
                <a16:creationId xmlns="" xmlns:a16="http://schemas.microsoft.com/office/drawing/2014/main" id="{3C079406-6D18-471F-9610-A135398608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
            <a:ext cx="1106905" cy="1867527"/>
          </a:xfrm>
          <a:prstGeom prst="rect">
            <a:avLst/>
          </a:prstGeom>
        </p:spPr>
      </p:pic>
    </p:spTree>
    <p:extLst>
      <p:ext uri="{BB962C8B-B14F-4D97-AF65-F5344CB8AC3E}">
        <p14:creationId xmlns:p14="http://schemas.microsoft.com/office/powerpoint/2010/main" val="3892282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DF134C2E-1409-409D-B966-79030F5800A4}"/>
              </a:ext>
            </a:extLst>
          </p:cNvPr>
          <p:cNvSpPr/>
          <p:nvPr/>
        </p:nvSpPr>
        <p:spPr>
          <a:xfrm>
            <a:off x="0" y="2504662"/>
            <a:ext cx="12192000" cy="435333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 xmlns:a16="http://schemas.microsoft.com/office/drawing/2014/main" id="{E59AC6DA-EF54-4D6B-BFA1-3900C63DFE01}"/>
              </a:ext>
            </a:extLst>
          </p:cNvPr>
          <p:cNvSpPr>
            <a:spLocks noGrp="1"/>
          </p:cNvSpPr>
          <p:nvPr>
            <p:ph type="title"/>
          </p:nvPr>
        </p:nvSpPr>
        <p:spPr>
          <a:xfrm>
            <a:off x="1036921" y="858411"/>
            <a:ext cx="10515600" cy="596244"/>
          </a:xfrm>
        </p:spPr>
        <p:txBody>
          <a:bodyPr>
            <a:normAutofit fontScale="90000"/>
          </a:bodyPr>
          <a:lstStyle/>
          <a:p>
            <a:pPr algn="ctr"/>
            <a:r>
              <a:rPr lang="ru-RU" sz="3600" b="1" dirty="0" smtClean="0">
                <a:solidFill>
                  <a:srgbClr val="FF7000"/>
                </a:solidFill>
                <a:latin typeface="DIN Pro Cond Black"/>
                <a:cs typeface="DIN Pro Cond Black" pitchFamily="34" charset="-52"/>
              </a:rPr>
              <a:t>Мероприятия</a:t>
            </a:r>
            <a:r>
              <a:rPr lang="ru-RU" sz="3600" b="1" dirty="0" smtClean="0">
                <a:solidFill>
                  <a:srgbClr val="FF7000"/>
                </a:solidFill>
                <a:latin typeface="DIN Pro Cond Black"/>
              </a:rPr>
              <a:t>, проводимые в ходе реализации целевой модели наставничества </a:t>
            </a:r>
            <a:endParaRPr lang="ru-RU" sz="3600" dirty="0">
              <a:solidFill>
                <a:srgbClr val="FF7000"/>
              </a:solidFill>
            </a:endParaRPr>
          </a:p>
        </p:txBody>
      </p:sp>
      <p:sp>
        <p:nvSpPr>
          <p:cNvPr id="3" name="Текст 2">
            <a:extLst>
              <a:ext uri="{FF2B5EF4-FFF2-40B4-BE49-F238E27FC236}">
                <a16:creationId xmlns="" xmlns:a16="http://schemas.microsoft.com/office/drawing/2014/main" id="{A47ADDA4-F39B-4D73-99FC-52534C0AD14D}"/>
              </a:ext>
            </a:extLst>
          </p:cNvPr>
          <p:cNvSpPr>
            <a:spLocks noGrp="1"/>
          </p:cNvSpPr>
          <p:nvPr>
            <p:ph type="body" idx="1"/>
          </p:nvPr>
        </p:nvSpPr>
        <p:spPr>
          <a:xfrm>
            <a:off x="980937" y="1283045"/>
            <a:ext cx="10515600" cy="596244"/>
          </a:xfrm>
        </p:spPr>
        <p:txBody>
          <a:bodyPr>
            <a:normAutofit/>
          </a:bodyPr>
          <a:lstStyle/>
          <a:p>
            <a:pPr algn="ctr"/>
            <a:endParaRPr lang="ru-RU" sz="1800" dirty="0"/>
          </a:p>
        </p:txBody>
      </p:sp>
      <p:sp>
        <p:nvSpPr>
          <p:cNvPr id="9" name="Прямоугольник 8">
            <a:extLst>
              <a:ext uri="{FF2B5EF4-FFF2-40B4-BE49-F238E27FC236}">
                <a16:creationId xmlns="" xmlns:a16="http://schemas.microsoft.com/office/drawing/2014/main" id="{92FC08BC-BB91-4788-85FC-080D29F900A0}"/>
              </a:ext>
            </a:extLst>
          </p:cNvPr>
          <p:cNvSpPr/>
          <p:nvPr/>
        </p:nvSpPr>
        <p:spPr>
          <a:xfrm>
            <a:off x="0" y="2447160"/>
            <a:ext cx="12192000" cy="99393"/>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Равнобедренный треугольник 29">
            <a:extLst>
              <a:ext uri="{FF2B5EF4-FFF2-40B4-BE49-F238E27FC236}">
                <a16:creationId xmlns="" xmlns:a16="http://schemas.microsoft.com/office/drawing/2014/main" id="{D9BF44F4-8EAE-4BBA-A5B2-FF96C6497DF3}"/>
              </a:ext>
            </a:extLst>
          </p:cNvPr>
          <p:cNvSpPr/>
          <p:nvPr/>
        </p:nvSpPr>
        <p:spPr>
          <a:xfrm rot="10800000">
            <a:off x="5981699" y="2504661"/>
            <a:ext cx="228600" cy="168861"/>
          </a:xfrm>
          <a:prstGeom prst="triangl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Текст 6">
            <a:extLst>
              <a:ext uri="{FF2B5EF4-FFF2-40B4-BE49-F238E27FC236}">
                <a16:creationId xmlns="" xmlns:a16="http://schemas.microsoft.com/office/drawing/2014/main" id="{A68BEBE0-B39A-4DB4-9734-0F43BD7C4CB2}"/>
              </a:ext>
            </a:extLst>
          </p:cNvPr>
          <p:cNvSpPr txBox="1">
            <a:spLocks/>
          </p:cNvSpPr>
          <p:nvPr/>
        </p:nvSpPr>
        <p:spPr>
          <a:xfrm>
            <a:off x="5102087" y="2820387"/>
            <a:ext cx="1987825"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ru-RU" sz="2800" b="1" dirty="0" smtClean="0">
                <a:solidFill>
                  <a:srgbClr val="FF6600"/>
                </a:solidFill>
                <a:latin typeface="DIN Pro Cond Black"/>
              </a:rPr>
              <a:t>3 этап</a:t>
            </a:r>
            <a:endParaRPr lang="ru-RU" sz="2800" b="1" dirty="0">
              <a:solidFill>
                <a:srgbClr val="FF6600"/>
              </a:solidFill>
              <a:latin typeface="DIN Pro Cond Black"/>
            </a:endParaRPr>
          </a:p>
        </p:txBody>
      </p:sp>
      <p:sp>
        <p:nvSpPr>
          <p:cNvPr id="32" name="Текст 6">
            <a:extLst>
              <a:ext uri="{FF2B5EF4-FFF2-40B4-BE49-F238E27FC236}">
                <a16:creationId xmlns="" xmlns:a16="http://schemas.microsoft.com/office/drawing/2014/main" id="{C45E59FB-1755-43CA-865A-562E6F39B284}"/>
              </a:ext>
            </a:extLst>
          </p:cNvPr>
          <p:cNvSpPr txBox="1">
            <a:spLocks/>
          </p:cNvSpPr>
          <p:nvPr/>
        </p:nvSpPr>
        <p:spPr>
          <a:xfrm>
            <a:off x="4982548" y="3482360"/>
            <a:ext cx="2293976" cy="15003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r>
              <a:rPr lang="ru-RU" sz="2000" b="1" dirty="0" smtClean="0">
                <a:solidFill>
                  <a:schemeClr val="bg1"/>
                </a:solidFill>
                <a:latin typeface="DIN Pro Cond Black"/>
              </a:rPr>
              <a:t>Отбор и формирование наставнических пар/ групп</a:t>
            </a:r>
          </a:p>
          <a:p>
            <a:pPr algn="ctr"/>
            <a:endParaRPr lang="ru-RU" sz="1400" b="1" dirty="0">
              <a:solidFill>
                <a:schemeClr val="bg1"/>
              </a:solidFill>
            </a:endParaRPr>
          </a:p>
        </p:txBody>
      </p:sp>
      <p:sp>
        <p:nvSpPr>
          <p:cNvPr id="37" name="Равнобедренный треугольник 36">
            <a:extLst>
              <a:ext uri="{FF2B5EF4-FFF2-40B4-BE49-F238E27FC236}">
                <a16:creationId xmlns="" xmlns:a16="http://schemas.microsoft.com/office/drawing/2014/main" id="{620C66BA-7FE0-4C5D-AA39-24256F6EE8FA}"/>
              </a:ext>
            </a:extLst>
          </p:cNvPr>
          <p:cNvSpPr/>
          <p:nvPr/>
        </p:nvSpPr>
        <p:spPr>
          <a:xfrm rot="10800000">
            <a:off x="3702222" y="2504661"/>
            <a:ext cx="228600" cy="168861"/>
          </a:xfrm>
          <a:prstGeom prst="triangl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Текст 6">
            <a:extLst>
              <a:ext uri="{FF2B5EF4-FFF2-40B4-BE49-F238E27FC236}">
                <a16:creationId xmlns="" xmlns:a16="http://schemas.microsoft.com/office/drawing/2014/main" id="{EE3D8152-BC17-4A59-8676-354904DA47DA}"/>
              </a:ext>
            </a:extLst>
          </p:cNvPr>
          <p:cNvSpPr txBox="1">
            <a:spLocks/>
          </p:cNvSpPr>
          <p:nvPr/>
        </p:nvSpPr>
        <p:spPr>
          <a:xfrm>
            <a:off x="2822610" y="2820387"/>
            <a:ext cx="2085292"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ru-RU" sz="2800" b="1" dirty="0" smtClean="0">
                <a:solidFill>
                  <a:srgbClr val="FF6600"/>
                </a:solidFill>
                <a:latin typeface="DIN Pro Cond Black"/>
              </a:rPr>
              <a:t>2 этап</a:t>
            </a:r>
            <a:endParaRPr lang="ru-RU" sz="2800" b="1" dirty="0">
              <a:solidFill>
                <a:srgbClr val="FF6600"/>
              </a:solidFill>
              <a:latin typeface="DIN Pro Cond Black"/>
            </a:endParaRPr>
          </a:p>
        </p:txBody>
      </p:sp>
      <p:sp>
        <p:nvSpPr>
          <p:cNvPr id="39" name="Текст 6">
            <a:extLst>
              <a:ext uri="{FF2B5EF4-FFF2-40B4-BE49-F238E27FC236}">
                <a16:creationId xmlns="" xmlns:a16="http://schemas.microsoft.com/office/drawing/2014/main" id="{DE07857F-E8AF-416C-BFB1-D7B34C74E044}"/>
              </a:ext>
            </a:extLst>
          </p:cNvPr>
          <p:cNvSpPr txBox="1">
            <a:spLocks/>
          </p:cNvSpPr>
          <p:nvPr/>
        </p:nvSpPr>
        <p:spPr>
          <a:xfrm>
            <a:off x="2463283" y="3594327"/>
            <a:ext cx="2347152" cy="15003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r>
              <a:rPr lang="ru-RU" sz="2000" b="1" dirty="0" smtClean="0">
                <a:solidFill>
                  <a:schemeClr val="bg1"/>
                </a:solidFill>
                <a:latin typeface="DIN Pro Cond Black"/>
              </a:rPr>
              <a:t>Формирование баз наставников и наставляемых</a:t>
            </a:r>
          </a:p>
          <a:p>
            <a:pPr algn="ctr"/>
            <a:endParaRPr lang="ru-RU" sz="1400" dirty="0">
              <a:solidFill>
                <a:schemeClr val="bg1"/>
              </a:solidFill>
            </a:endParaRPr>
          </a:p>
        </p:txBody>
      </p:sp>
      <p:sp>
        <p:nvSpPr>
          <p:cNvPr id="40" name="Равнобедренный треугольник 39">
            <a:extLst>
              <a:ext uri="{FF2B5EF4-FFF2-40B4-BE49-F238E27FC236}">
                <a16:creationId xmlns="" xmlns:a16="http://schemas.microsoft.com/office/drawing/2014/main" id="{120E970D-C640-49C0-AB0C-F6654DE63C8A}"/>
              </a:ext>
            </a:extLst>
          </p:cNvPr>
          <p:cNvSpPr/>
          <p:nvPr/>
        </p:nvSpPr>
        <p:spPr>
          <a:xfrm rot="10800000">
            <a:off x="1394171" y="2504661"/>
            <a:ext cx="228600" cy="168861"/>
          </a:xfrm>
          <a:prstGeom prst="triangl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Текст 6">
            <a:extLst>
              <a:ext uri="{FF2B5EF4-FFF2-40B4-BE49-F238E27FC236}">
                <a16:creationId xmlns="" xmlns:a16="http://schemas.microsoft.com/office/drawing/2014/main" id="{DBC6C970-3C65-4E46-817F-B91BB2A2372E}"/>
              </a:ext>
            </a:extLst>
          </p:cNvPr>
          <p:cNvSpPr txBox="1">
            <a:spLocks/>
          </p:cNvSpPr>
          <p:nvPr/>
        </p:nvSpPr>
        <p:spPr>
          <a:xfrm>
            <a:off x="514559" y="2820387"/>
            <a:ext cx="1987825"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ru-RU" sz="2800" b="1" dirty="0" smtClean="0">
                <a:solidFill>
                  <a:srgbClr val="FF6600"/>
                </a:solidFill>
                <a:latin typeface="DIN Pro Cond Black"/>
              </a:rPr>
              <a:t>1 этап</a:t>
            </a:r>
            <a:endParaRPr lang="ru-RU" sz="2800" b="1" dirty="0">
              <a:solidFill>
                <a:srgbClr val="FF6600"/>
              </a:solidFill>
              <a:latin typeface="DIN Pro Cond Black"/>
            </a:endParaRPr>
          </a:p>
        </p:txBody>
      </p:sp>
      <p:sp>
        <p:nvSpPr>
          <p:cNvPr id="42" name="Текст 6">
            <a:extLst>
              <a:ext uri="{FF2B5EF4-FFF2-40B4-BE49-F238E27FC236}">
                <a16:creationId xmlns="" xmlns:a16="http://schemas.microsoft.com/office/drawing/2014/main" id="{889A5ED4-6BE0-4A70-807C-51C055B01F87}"/>
              </a:ext>
            </a:extLst>
          </p:cNvPr>
          <p:cNvSpPr txBox="1">
            <a:spLocks/>
          </p:cNvSpPr>
          <p:nvPr/>
        </p:nvSpPr>
        <p:spPr>
          <a:xfrm>
            <a:off x="0" y="3594327"/>
            <a:ext cx="2502383" cy="15003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r>
              <a:rPr lang="ru-RU" sz="2000" b="1" dirty="0" smtClean="0">
                <a:solidFill>
                  <a:schemeClr val="bg1"/>
                </a:solidFill>
                <a:latin typeface="DIN Pro Cond Black"/>
              </a:rPr>
              <a:t>Подготовка условий для запуска программы наставничества</a:t>
            </a:r>
          </a:p>
          <a:p>
            <a:pPr algn="ctr"/>
            <a:endParaRPr lang="ru-RU" sz="1400" dirty="0">
              <a:solidFill>
                <a:schemeClr val="bg1"/>
              </a:solidFill>
            </a:endParaRPr>
          </a:p>
        </p:txBody>
      </p:sp>
      <p:sp>
        <p:nvSpPr>
          <p:cNvPr id="43" name="Равнобедренный треугольник 42">
            <a:extLst>
              <a:ext uri="{FF2B5EF4-FFF2-40B4-BE49-F238E27FC236}">
                <a16:creationId xmlns="" xmlns:a16="http://schemas.microsoft.com/office/drawing/2014/main" id="{00558D93-4427-41C6-BDE2-616603C929B2}"/>
              </a:ext>
            </a:extLst>
          </p:cNvPr>
          <p:cNvSpPr/>
          <p:nvPr/>
        </p:nvSpPr>
        <p:spPr>
          <a:xfrm rot="10800000">
            <a:off x="8261175" y="2513913"/>
            <a:ext cx="228600" cy="168861"/>
          </a:xfrm>
          <a:prstGeom prst="triangl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Текст 6">
            <a:extLst>
              <a:ext uri="{FF2B5EF4-FFF2-40B4-BE49-F238E27FC236}">
                <a16:creationId xmlns="" xmlns:a16="http://schemas.microsoft.com/office/drawing/2014/main" id="{ACAB8D39-A92C-4711-81C4-D1CADDB45B2D}"/>
              </a:ext>
            </a:extLst>
          </p:cNvPr>
          <p:cNvSpPr txBox="1">
            <a:spLocks/>
          </p:cNvSpPr>
          <p:nvPr/>
        </p:nvSpPr>
        <p:spPr>
          <a:xfrm>
            <a:off x="7381563" y="2829639"/>
            <a:ext cx="1987825"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ru-RU" sz="2800" b="1" dirty="0" smtClean="0">
                <a:solidFill>
                  <a:srgbClr val="FF6600"/>
                </a:solidFill>
                <a:latin typeface="DIN Pro Cond Black"/>
              </a:rPr>
              <a:t>4 этап</a:t>
            </a:r>
            <a:endParaRPr lang="ru-RU" sz="2800" b="1" dirty="0">
              <a:solidFill>
                <a:srgbClr val="FF6600"/>
              </a:solidFill>
              <a:latin typeface="DIN Pro Cond Black"/>
            </a:endParaRPr>
          </a:p>
        </p:txBody>
      </p:sp>
      <p:sp>
        <p:nvSpPr>
          <p:cNvPr id="45" name="Текст 6">
            <a:extLst>
              <a:ext uri="{FF2B5EF4-FFF2-40B4-BE49-F238E27FC236}">
                <a16:creationId xmlns="" xmlns:a16="http://schemas.microsoft.com/office/drawing/2014/main" id="{C64A2A3B-2481-4E4F-8930-4BE573730B80}"/>
              </a:ext>
            </a:extLst>
          </p:cNvPr>
          <p:cNvSpPr txBox="1">
            <a:spLocks/>
          </p:cNvSpPr>
          <p:nvPr/>
        </p:nvSpPr>
        <p:spPr>
          <a:xfrm>
            <a:off x="7352986" y="3603579"/>
            <a:ext cx="2294867" cy="15003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r>
              <a:rPr lang="ru-RU" sz="2000" b="1" dirty="0" smtClean="0">
                <a:solidFill>
                  <a:schemeClr val="bg1"/>
                </a:solidFill>
                <a:latin typeface="DIN Pro Cond Black"/>
              </a:rPr>
              <a:t>Организация работы наставнических пар/групп</a:t>
            </a:r>
            <a:endParaRPr lang="ru-RU" sz="2000" dirty="0" smtClean="0">
              <a:solidFill>
                <a:schemeClr val="bg1"/>
              </a:solidFill>
              <a:latin typeface="DIN Pro Cond Black"/>
            </a:endParaRPr>
          </a:p>
          <a:p>
            <a:pPr algn="ctr"/>
            <a:endParaRPr lang="ru-RU" sz="1400" dirty="0">
              <a:solidFill>
                <a:schemeClr val="bg1"/>
              </a:solidFill>
            </a:endParaRPr>
          </a:p>
        </p:txBody>
      </p:sp>
      <p:sp>
        <p:nvSpPr>
          <p:cNvPr id="46" name="Равнобедренный треугольник 45">
            <a:extLst>
              <a:ext uri="{FF2B5EF4-FFF2-40B4-BE49-F238E27FC236}">
                <a16:creationId xmlns="" xmlns:a16="http://schemas.microsoft.com/office/drawing/2014/main" id="{981978EA-6764-45B0-A68E-40A323CCEBF6}"/>
              </a:ext>
            </a:extLst>
          </p:cNvPr>
          <p:cNvSpPr/>
          <p:nvPr/>
        </p:nvSpPr>
        <p:spPr>
          <a:xfrm rot="10800000">
            <a:off x="10575022" y="2543731"/>
            <a:ext cx="228600" cy="168861"/>
          </a:xfrm>
          <a:prstGeom prst="triangl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Текст 6">
            <a:extLst>
              <a:ext uri="{FF2B5EF4-FFF2-40B4-BE49-F238E27FC236}">
                <a16:creationId xmlns="" xmlns:a16="http://schemas.microsoft.com/office/drawing/2014/main" id="{085B6AE3-1128-4A03-A88C-AE87DD28885D}"/>
              </a:ext>
            </a:extLst>
          </p:cNvPr>
          <p:cNvSpPr txBox="1">
            <a:spLocks/>
          </p:cNvSpPr>
          <p:nvPr/>
        </p:nvSpPr>
        <p:spPr>
          <a:xfrm>
            <a:off x="9695410" y="2859457"/>
            <a:ext cx="1987825" cy="492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ru-RU" sz="2800" b="1" dirty="0" smtClean="0">
                <a:solidFill>
                  <a:srgbClr val="FF6600"/>
                </a:solidFill>
                <a:latin typeface="DIN Pro Cond Black"/>
              </a:rPr>
              <a:t>5 этап</a:t>
            </a:r>
            <a:endParaRPr lang="ru-RU" sz="2800" b="1" dirty="0">
              <a:solidFill>
                <a:srgbClr val="FF6600"/>
              </a:solidFill>
              <a:latin typeface="DIN Pro Cond Black"/>
            </a:endParaRPr>
          </a:p>
        </p:txBody>
      </p:sp>
      <p:sp>
        <p:nvSpPr>
          <p:cNvPr id="48" name="Текст 6">
            <a:extLst>
              <a:ext uri="{FF2B5EF4-FFF2-40B4-BE49-F238E27FC236}">
                <a16:creationId xmlns="" xmlns:a16="http://schemas.microsoft.com/office/drawing/2014/main" id="{80AB99AA-539C-422A-A2FD-D7DABEB865C3}"/>
              </a:ext>
            </a:extLst>
          </p:cNvPr>
          <p:cNvSpPr txBox="1">
            <a:spLocks/>
          </p:cNvSpPr>
          <p:nvPr/>
        </p:nvSpPr>
        <p:spPr>
          <a:xfrm>
            <a:off x="9666833" y="3633397"/>
            <a:ext cx="2295012" cy="15003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ctr"/>
            <a:r>
              <a:rPr lang="ru-RU" sz="2000" b="1" dirty="0" smtClean="0">
                <a:solidFill>
                  <a:schemeClr val="bg1"/>
                </a:solidFill>
                <a:latin typeface="DIN Pro Cond Black"/>
              </a:rPr>
              <a:t>Завершение наставничества</a:t>
            </a:r>
          </a:p>
          <a:p>
            <a:pPr algn="ctr"/>
            <a:endParaRPr lang="ru-RU" sz="1400" dirty="0">
              <a:solidFill>
                <a:schemeClr val="bg1"/>
              </a:solidFill>
            </a:endParaRPr>
          </a:p>
        </p:txBody>
      </p:sp>
      <p:pic>
        <p:nvPicPr>
          <p:cNvPr id="7" name="Рисунок 6">
            <a:extLst>
              <a:ext uri="{FF2B5EF4-FFF2-40B4-BE49-F238E27FC236}">
                <a16:creationId xmlns="" xmlns:a16="http://schemas.microsoft.com/office/drawing/2014/main" id="{0EBC30D1-E5F0-4502-BB9D-851323A3DD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3439" y="5471856"/>
            <a:ext cx="9235459" cy="1106426"/>
          </a:xfrm>
          <a:prstGeom prst="rect">
            <a:avLst/>
          </a:prstGeom>
        </p:spPr>
      </p:pic>
      <p:pic>
        <p:nvPicPr>
          <p:cNvPr id="10" name="Рисунок 9">
            <a:extLst>
              <a:ext uri="{FF2B5EF4-FFF2-40B4-BE49-F238E27FC236}">
                <a16:creationId xmlns="" xmlns:a16="http://schemas.microsoft.com/office/drawing/2014/main" id="{E07DF04B-0D0B-4916-ADCF-E65604F8E0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2261"/>
            <a:ext cx="1106905" cy="1579292"/>
          </a:xfrm>
          <a:prstGeom prst="rect">
            <a:avLst/>
          </a:prstGeom>
        </p:spPr>
      </p:pic>
      <p:pic>
        <p:nvPicPr>
          <p:cNvPr id="12" name="Рисунок 11">
            <a:extLst>
              <a:ext uri="{FF2B5EF4-FFF2-40B4-BE49-F238E27FC236}">
                <a16:creationId xmlns="" xmlns:a16="http://schemas.microsoft.com/office/drawing/2014/main" id="{07CA4D90-CEC0-4728-86E7-752B23406D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1063" y="643032"/>
            <a:ext cx="656150" cy="1192125"/>
          </a:xfrm>
          <a:prstGeom prst="rect">
            <a:avLst/>
          </a:prstGeom>
        </p:spPr>
      </p:pic>
    </p:spTree>
    <p:extLst>
      <p:ext uri="{BB962C8B-B14F-4D97-AF65-F5344CB8AC3E}">
        <p14:creationId xmlns:p14="http://schemas.microsoft.com/office/powerpoint/2010/main" val="192995093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оиро 95 лет 3">
      <a:dk1>
        <a:srgbClr val="197F90"/>
      </a:dk1>
      <a:lt1>
        <a:srgbClr val="FFFFFF"/>
      </a:lt1>
      <a:dk2>
        <a:srgbClr val="197F90"/>
      </a:dk2>
      <a:lt2>
        <a:srgbClr val="B2B2B2"/>
      </a:lt2>
      <a:accent1>
        <a:srgbClr val="197F90"/>
      </a:accent1>
      <a:accent2>
        <a:srgbClr val="FF6600"/>
      </a:accent2>
      <a:accent3>
        <a:srgbClr val="D8D8D8"/>
      </a:accent3>
      <a:accent4>
        <a:srgbClr val="FF6600"/>
      </a:accent4>
      <a:accent5>
        <a:srgbClr val="197F90"/>
      </a:accent5>
      <a:accent6>
        <a:srgbClr val="FF6600"/>
      </a:accent6>
      <a:hlink>
        <a:srgbClr val="197F90"/>
      </a:hlink>
      <a:folHlink>
        <a:srgbClr val="FF6600"/>
      </a:folHlink>
    </a:clrScheme>
    <a:fontScheme name="Соиро 95 4">
      <a:majorFont>
        <a:latin typeface="Candara"/>
        <a:ea typeface=""/>
        <a:cs typeface=""/>
      </a:majorFont>
      <a:minorFont>
        <a:latin typeface="Candar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932</TotalTime>
  <Words>1872</Words>
  <Application>Microsoft Office PowerPoint</Application>
  <PresentationFormat>Произвольный</PresentationFormat>
  <Paragraphs>182</Paragraphs>
  <Slides>18</Slides>
  <Notes>18</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Презентация PowerPoint</vt:lpstr>
      <vt:lpstr>Методическая игра:  «Пять шагов наставничества» </vt:lpstr>
      <vt:lpstr>Разрешите представиться…</vt:lpstr>
      <vt:lpstr>Наставничество</vt:lpstr>
      <vt:lpstr>Мастер ЖЭКАа Людмила Ивановна, обращаясь к стажёрам: «Наши слесаря научат вас практически тому, что вы изучали теоретически».  </vt:lpstr>
      <vt:lpstr>Наставник - </vt:lpstr>
      <vt:lpstr>«Пять шагов наставничества»</vt:lpstr>
      <vt:lpstr>  Документы общеобразовательных организаций </vt:lpstr>
      <vt:lpstr>Мероприятия, проводимые в ходе реализации целевой модели наставничества </vt:lpstr>
      <vt:lpstr>1 этап. Подготовка условий для запуска программы наставничества </vt:lpstr>
      <vt:lpstr>2 этап. Формирование баз наставников и наставляемых  </vt:lpstr>
      <vt:lpstr>  3 этап. Отбор и формирование наставнических пар/ групп  </vt:lpstr>
      <vt:lpstr>  4 этап. Организация работы наставнических пар/групп   </vt:lpstr>
      <vt:lpstr>  5 этап. Завершение наставничества   </vt:lpstr>
      <vt:lpstr>Презентация PowerPoint</vt:lpstr>
      <vt:lpstr>Формы наставничества </vt:lpstr>
      <vt:lpstr>Рефлексия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ПРаздник</dc:title>
  <dc:creator>пк-56</dc:creator>
  <cp:lastModifiedBy>Оксана Олейник</cp:lastModifiedBy>
  <cp:revision>82</cp:revision>
  <dcterms:created xsi:type="dcterms:W3CDTF">2021-10-07T10:20:40Z</dcterms:created>
  <dcterms:modified xsi:type="dcterms:W3CDTF">2024-03-12T16:49:24Z</dcterms:modified>
</cp:coreProperties>
</file>