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2" r:id="rId3"/>
    <p:sldId id="337" r:id="rId4"/>
    <p:sldId id="343" r:id="rId5"/>
    <p:sldId id="335" r:id="rId6"/>
    <p:sldId id="336" r:id="rId7"/>
    <p:sldId id="334" r:id="rId8"/>
    <p:sldId id="330" r:id="rId9"/>
    <p:sldId id="332" r:id="rId10"/>
    <p:sldId id="331" r:id="rId11"/>
    <p:sldId id="333" r:id="rId12"/>
    <p:sldId id="342" r:id="rId13"/>
    <p:sldId id="341" r:id="rId14"/>
    <p:sldId id="34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EC0D66A-4041-414A-8BA5-17922F9239E8}">
          <p14:sldIdLst>
            <p14:sldId id="293"/>
            <p14:sldId id="292"/>
            <p14:sldId id="337"/>
            <p14:sldId id="343"/>
            <p14:sldId id="335"/>
            <p14:sldId id="336"/>
          </p14:sldIdLst>
        </p14:section>
        <p14:section name="Раздел без заголовка" id="{6F6353CD-4CF3-41AC-ACC5-179BDCEDD18C}">
          <p14:sldIdLst>
            <p14:sldId id="334"/>
            <p14:sldId id="330"/>
            <p14:sldId id="332"/>
            <p14:sldId id="331"/>
            <p14:sldId id="333"/>
            <p14:sldId id="342"/>
            <p14:sldId id="341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Гончарук" initials="ЕГ" lastIdx="1" clrIdx="0">
    <p:extLst>
      <p:ext uri="{19B8F6BF-5375-455C-9EA6-DF929625EA0E}">
        <p15:presenceInfo xmlns:p15="http://schemas.microsoft.com/office/powerpoint/2012/main" userId="118d784072360a2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F95"/>
    <a:srgbClr val="FF6600"/>
    <a:srgbClr val="FF7000"/>
    <a:srgbClr val="F3811A"/>
    <a:srgbClr val="135F6C"/>
    <a:srgbClr val="1B3155"/>
    <a:srgbClr val="2D528F"/>
    <a:srgbClr val="956609"/>
    <a:srgbClr val="8FAFF5"/>
    <a:srgbClr val="FFCB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54"/>
      </p:cViewPr>
      <p:guideLst>
        <p:guide orient="horz" pos="2183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3-17T19:52:58.054" idx="1">
    <p:pos x="7325" y="675"/>
    <p:text/>
    <p:extLst>
      <p:ext uri="{C676402C-5697-4E1C-873F-D02D1690AC5C}">
        <p15:threadingInfo xmlns:p15="http://schemas.microsoft.com/office/powerpoint/2012/main" timeZoneBias="-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04F81-60B2-412D-BCAD-D3141E822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BCB248-99E5-43CC-9762-04CBF04D5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483BF6-F627-42AA-AB9F-6C8B93C1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39E04B-4747-4BAE-8B58-8C1398E6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AE7024-90AD-43BE-9EB3-A7975EB19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3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18856-83A5-4C98-A05E-B3CAD8C1A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644DA5-580C-44EA-90B6-430DFD3E5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446D67-BC70-48EB-B4BC-EC643C7F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B4880C-3A86-4A26-B4CC-E76867929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18D726-3350-410F-A356-39A64076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208035-E269-468A-84F4-569FA3551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DF608F-1A87-4610-9EA1-C2C396D87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B24234-E3FE-4F30-811E-C8A79329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F6156C-616D-4808-A0C5-2A484C92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8F4D4B-4AF7-4C43-802D-1E1DF8FD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36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1305D-A9D0-4F31-B1B1-EBCB7292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772013-A64E-4962-834D-8F1CE8501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1A5D1A-067E-4D24-AEC4-6B3CC9182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BDA84C-6981-41E5-B02D-F8C6D0626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E9EB2B-A157-4F79-9D43-CA3F9C57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80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5AB72-7B6F-46A8-9F0B-764B9093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A9D530-FAE4-4ADB-982A-AD949DB21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706DD7-2A50-4A2E-B873-DF0112A3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8E7290-F346-427C-9657-C1597851A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6B2351-5CA2-44AF-AF07-5370FE59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20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F0B83-5E95-4494-B20D-893D01AE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A9699D-3EF5-4219-A018-C0FEADA2D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0A0C4E-92AE-4156-9922-283EA8501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FB40D-E98C-43BC-8238-968BACFE8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8772EB-C01F-4C39-85A6-BEF62B05B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4D2DE8-2D88-47D3-8A4F-162B79CC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3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663CD-E159-4283-810F-7ED0056F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2752A1-2625-4081-AD82-9BC410A82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E06850-4486-43CA-A646-826494E51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14303E-FDE2-4972-BE66-2DAA1627C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6D08FD-3D28-4886-8DBF-67EB85AE5E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C8E460-36B7-4054-8A1D-37CEF1AC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52415F-0282-4FE1-9093-E00B86E0E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821876-BB01-455B-AA38-DC741E36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5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0D167-21A8-473A-9FAE-EBD2AD304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65665F-8D09-4C58-AE4A-34F5A986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7C2D01-78F6-450B-BDE5-D13D9CF4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3F377D-2809-485D-A770-496CD0F0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8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B61B8D-0ABE-4A40-B33B-387FFE73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A5A995-472B-4134-AA4C-556D7765F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3D63D9-BD14-47CB-8456-B2727E29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3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74C00-D0DF-439C-A6BE-0CE69C7F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F58DE-C5A4-43F4-941A-AF022D0B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13822F-047C-4138-A181-6DE45AFE5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96A75F-9196-481A-9959-708D5088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387E40-EB28-4D1D-9E3A-B6BB1C59D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14BC49-7C94-4413-8D12-3BCA0D44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4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69DD9-E1E6-42E7-B2A2-D3DA4918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E091C6-E6C7-48A5-B425-296DAAB9A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67EB50-309E-411E-9218-7D05F7CDE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04FFA1-7F18-44E8-8634-0356B81E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715A7E-AD76-4E6D-BC91-D983D5A3F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AD6A14-3F5B-4FCD-9788-5F3FAC4C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7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B9A0C-B0A0-4540-9D76-692271C2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AEDF9C-A77A-4533-9AEE-4231EEC7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536B3-5D13-4633-AAA8-518B417A31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41DD2-6317-4848-84B1-74E9F5158D67}" type="datetimeFigureOut">
              <a:rPr lang="ru-RU" smtClean="0"/>
              <a:t>ср 20.03.24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291C3D-9645-4362-AC1A-0BB073A20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D0B32C-A612-4274-AD0E-AA161C1CD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5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tif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fif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BE152B-7FE6-4F6C-A248-88A942789169}"/>
              </a:ext>
            </a:extLst>
          </p:cNvPr>
          <p:cNvSpPr txBox="1">
            <a:spLocks/>
          </p:cNvSpPr>
          <p:nvPr/>
        </p:nvSpPr>
        <p:spPr>
          <a:xfrm>
            <a:off x="990721" y="1832507"/>
            <a:ext cx="10545620" cy="111530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Roboto Condensed" panose="020B0604020202020204" charset="0"/>
              </a:rPr>
              <a:t>Региональный методист:</a:t>
            </a:r>
          </a:p>
          <a:p>
            <a:pPr algn="ctr"/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э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ффективные формы деятельности</a:t>
            </a:r>
            <a:endParaRPr lang="ru-RU" sz="4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CEA2E83-CBB7-4747-B154-7B9F65205D38}"/>
              </a:ext>
            </a:extLst>
          </p:cNvPr>
          <p:cNvSpPr txBox="1">
            <a:spLocks/>
          </p:cNvSpPr>
          <p:nvPr/>
        </p:nvSpPr>
        <p:spPr>
          <a:xfrm>
            <a:off x="477980" y="4872922"/>
            <a:ext cx="4395861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Гончарук Елена Анатольевна, учитель начальных классов МАОУ СОШ №28 г. Балаково 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266538"/>
            <a:ext cx="2209804" cy="7101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CD6044-493C-43A8-9D18-E4590B51A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19" y="5538212"/>
            <a:ext cx="7762378" cy="9276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DEA9AE-C239-4BCF-8ED6-72446DE115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9" y="0"/>
            <a:ext cx="809884" cy="136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0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7636289" y="373345"/>
            <a:ext cx="5069149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Сетевой методист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FA66D7-EE91-5568-726F-BDC5214E03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764" y="1449721"/>
            <a:ext cx="5534772" cy="3875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1FCC86-2826-57CC-28FC-D2377C1D7A50}"/>
              </a:ext>
            </a:extLst>
          </p:cNvPr>
          <p:cNvSpPr txBox="1"/>
          <p:nvPr/>
        </p:nvSpPr>
        <p:spPr>
          <a:xfrm>
            <a:off x="631854" y="1937265"/>
            <a:ext cx="46143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III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тьюторская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научно-практическая конференция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межрегиональным участием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«Реализация ФГОС как механизм развития профессиональной компетентности педагога: инновационные технологии,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тьюторские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образовательные практики»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764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победителем  IX областного проекта «Апрельский марафон» в номинации «Хочу поделиться опытом»  по теме «От мотивации к успеху».</a:t>
            </a:r>
            <a:endParaRPr lang="ru-RU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Сетевой методист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EA34B7-A324-4E70-67C2-E035221C3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696" y="1304033"/>
            <a:ext cx="3343928" cy="44585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4F467A-AA02-75EC-6757-DE6A8181442D}"/>
              </a:ext>
            </a:extLst>
          </p:cNvPr>
          <p:cNvSpPr txBox="1"/>
          <p:nvPr/>
        </p:nvSpPr>
        <p:spPr>
          <a:xfrm>
            <a:off x="5468013" y="2117112"/>
            <a:ext cx="5492318" cy="1701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0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обедитель  IX областного проекта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«Апрельский марафон»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номинации «Хочу поделиться опытом»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теме «От мотивации к успеху»</a:t>
            </a:r>
            <a:endParaRPr lang="ru-RU" sz="14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78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Организатор и модератор конференции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F13858-8C43-0289-4B15-61379F8398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15803" r="16220" b="4079"/>
          <a:stretch/>
        </p:blipFill>
        <p:spPr>
          <a:xfrm>
            <a:off x="237892" y="2673457"/>
            <a:ext cx="5205094" cy="3904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490091-C366-135A-E108-231A56007D7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2" t="13054" r="15689" b="3484"/>
          <a:stretch/>
        </p:blipFill>
        <p:spPr>
          <a:xfrm>
            <a:off x="4653908" y="997939"/>
            <a:ext cx="6937119" cy="45227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9721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Организатор и модератор конференции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709F08-11D3-E170-444D-56165EE316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9" t="12348" r="24712" b="7077"/>
          <a:stretch/>
        </p:blipFill>
        <p:spPr>
          <a:xfrm>
            <a:off x="1340603" y="1021345"/>
            <a:ext cx="9040660" cy="55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66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-54166"/>
            <a:ext cx="5946943" cy="83962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Сетевой проект </a:t>
            </a:r>
            <a:b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endParaRPr lang="ru-RU" sz="2400" dirty="0">
              <a:solidFill>
                <a:schemeClr val="accent3">
                  <a:lumMod val="1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69FF0E-8ACA-F312-E953-1FDD95C07E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8587" r="1459" b="4533"/>
          <a:stretch/>
        </p:blipFill>
        <p:spPr>
          <a:xfrm>
            <a:off x="1832993" y="867371"/>
            <a:ext cx="8505434" cy="49430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33798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34C2E-1409-409D-B966-79030F5800A4}"/>
              </a:ext>
            </a:extLst>
          </p:cNvPr>
          <p:cNvSpPr/>
          <p:nvPr/>
        </p:nvSpPr>
        <p:spPr>
          <a:xfrm>
            <a:off x="0" y="1518082"/>
            <a:ext cx="12192000" cy="5339918"/>
          </a:xfrm>
          <a:prstGeom prst="rect">
            <a:avLst/>
          </a:prstGeom>
          <a:solidFill>
            <a:srgbClr val="197F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400" dirty="0">
              <a:solidFill>
                <a:schemeClr val="accent3">
                  <a:lumMod val="10000"/>
                </a:schemeClr>
              </a:solid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400" dirty="0">
              <a:solidFill>
                <a:schemeClr val="accent3">
                  <a:lumMod val="10000"/>
                </a:schemeClr>
              </a:solid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400" dirty="0">
              <a:solidFill>
                <a:schemeClr val="accent3">
                  <a:lumMod val="1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3787" y="3866945"/>
            <a:ext cx="10515600" cy="2852737"/>
          </a:xfrm>
        </p:spPr>
        <p:txBody>
          <a:bodyPr>
            <a:normAutofit/>
          </a:bodyPr>
          <a:lstStyle/>
          <a:p>
            <a:r>
              <a:rPr lang="ru-RU" altLang="ru-RU" sz="27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altLang="ru-RU" sz="27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605588" y="4508170"/>
            <a:ext cx="6782539" cy="987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139" y="125441"/>
            <a:ext cx="999421" cy="14561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F0BCB3A-0AB9-4478-8A5A-EAFEC71071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0" y="1740012"/>
            <a:ext cx="911354" cy="15453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6108E9-117B-CB4A-6ACD-BF8396585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782" y="2497871"/>
            <a:ext cx="5753100" cy="3990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1E1ADBE-C1D9-0629-5E75-C808EC513B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87" y="138318"/>
            <a:ext cx="8299343" cy="2146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41FDB0D-0EE5-6285-64CC-F5C9F028C8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752" y="2657959"/>
            <a:ext cx="3494868" cy="3494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504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Творческая группа «Слагаемые успеха»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15" y="5868772"/>
            <a:ext cx="10505783" cy="7095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6013BD-D32B-B12A-8A3B-1349CDAA090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37468" y="1674895"/>
            <a:ext cx="4254285" cy="31907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B8CD88-7C80-860C-D375-8760700CC4E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55292" y="2244410"/>
            <a:ext cx="3896241" cy="29221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A86406A-B883-71FB-0D0C-2F81ED585B43}"/>
              </a:ext>
            </a:extLst>
          </p:cNvPr>
          <p:cNvSpPr txBox="1"/>
          <p:nvPr/>
        </p:nvSpPr>
        <p:spPr>
          <a:xfrm>
            <a:off x="653115" y="1443226"/>
            <a:ext cx="365644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Творческая группа – модель педагогического сообщества, которая отражает все сферы деятельности учителя: методическую подготовку к урокам и внеклассным мероприятиям, </a:t>
            </a:r>
          </a:p>
          <a:p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консультации по использованию ИКТ, самообразование, участие в экспериментальной работе и профессиональных конкурсах, руководство проектной работой школьников и создание ЦОР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35223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Творческая группа «Слагаемые успеха»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0F23C9-CA1A-DDB1-D69C-87B78F8598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" r="22359"/>
          <a:stretch/>
        </p:blipFill>
        <p:spPr>
          <a:xfrm>
            <a:off x="7924125" y="1526582"/>
            <a:ext cx="3819989" cy="36471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A9DD0D-8CD0-E03C-0C03-805FBFC889D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9281" y="2193373"/>
            <a:ext cx="3640331" cy="2730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BBA53E-F824-4CFF-F7DE-1FF14D5E5A2D}"/>
              </a:ext>
            </a:extLst>
          </p:cNvPr>
          <p:cNvSpPr txBox="1"/>
          <p:nvPr/>
        </p:nvSpPr>
        <p:spPr>
          <a:xfrm>
            <a:off x="3525550" y="885452"/>
            <a:ext cx="3976225" cy="5271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-теоретические семинары (доклады, сообщения); </a:t>
            </a:r>
            <a:endParaRPr lang="ru-RU" sz="14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-семинары-практикумы (доклады, сообщения с практическим показом на уроках, занятиях, классных и внеклассных мероприятиях), практикумы</a:t>
            </a:r>
            <a:r>
              <a:rPr lang="ru-RU" sz="1800" b="1" kern="1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8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деловые игры;</a:t>
            </a:r>
            <a:endParaRPr lang="ru-RU" sz="18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«круглые столы». «мозговые штурмы». школа передового опыта. форумы (обсуждение современных новейших методик, достижений психолого-педагогической науки, передового педагогического опыта.</a:t>
            </a:r>
            <a:endParaRPr lang="ru-RU" sz="18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464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Творческая группа «МЭШ для всех»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3" y="6008044"/>
            <a:ext cx="10453725" cy="66118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376797-4EB9-AB85-6099-A9660F95AC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" t="9153" r="1459" b="2752"/>
          <a:stretch/>
        </p:blipFill>
        <p:spPr>
          <a:xfrm>
            <a:off x="1682640" y="1046309"/>
            <a:ext cx="8708974" cy="49617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008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Творческая группа «МЭШ для всех»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5D0BBC-0BD7-5A12-A49B-D5AB81202B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8" t="19015" r="5274" b="5444"/>
          <a:stretch/>
        </p:blipFill>
        <p:spPr>
          <a:xfrm>
            <a:off x="678916" y="1230228"/>
            <a:ext cx="6947454" cy="43160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08CC76-31A1-4058-97FA-5739BA8334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10368" r="15850" b="4078"/>
          <a:stretch/>
        </p:blipFill>
        <p:spPr>
          <a:xfrm>
            <a:off x="6237255" y="1328043"/>
            <a:ext cx="5190233" cy="39165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86240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8366" y="200500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Творческая группа «Слагаемые успеха»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7D231D-F450-2B8A-232D-FF0E5BBFA7EF}"/>
              </a:ext>
            </a:extLst>
          </p:cNvPr>
          <p:cNvSpPr txBox="1"/>
          <p:nvPr/>
        </p:nvSpPr>
        <p:spPr>
          <a:xfrm>
            <a:off x="1587292" y="655141"/>
            <a:ext cx="7017156" cy="2133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 - это:</a:t>
            </a:r>
            <a:endParaRPr lang="ru-RU" sz="16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-удача в задуманном деле;</a:t>
            </a:r>
            <a:endParaRPr lang="ru-RU" sz="16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-высокое профессиональное мастерство;</a:t>
            </a:r>
            <a:endParaRPr lang="ru-RU" sz="16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-достойный результат педагогического труда;</a:t>
            </a:r>
            <a:endParaRPr lang="ru-RU" sz="16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-общественное признание и общественная полезность</a:t>
            </a:r>
            <a:endParaRPr lang="ru-RU" sz="16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7DEB07-9932-9BA7-0B77-F80F0234688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366" y="2811154"/>
            <a:ext cx="3434941" cy="25339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6608D9-107B-5CAF-D0F2-92EF29A24C7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535" y="1238203"/>
            <a:ext cx="3307361" cy="440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7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МЕТОДИСТ 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FDC448-ECEC-C69A-5971-F6520B1836A4}"/>
              </a:ext>
            </a:extLst>
          </p:cNvPr>
          <p:cNvSpPr txBox="1"/>
          <p:nvPr/>
        </p:nvSpPr>
        <p:spPr>
          <a:xfrm>
            <a:off x="622461" y="1737056"/>
            <a:ext cx="5119661" cy="3787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 - мастерство</a:t>
            </a:r>
            <a:endParaRPr lang="ru-RU" sz="16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 - единство мыслей и действий, теории и практики</a:t>
            </a:r>
            <a:endParaRPr lang="ru-RU" sz="1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 - творческий подход к делу</a:t>
            </a:r>
            <a:endParaRPr lang="ru-RU" sz="1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 - общекультурная эрудиция</a:t>
            </a:r>
            <a:endParaRPr lang="ru-RU" sz="1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 - достижение поставленных целей</a:t>
            </a:r>
            <a:endParaRPr lang="ru-RU" sz="1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- инновации, идеи, индивидуальный подход</a:t>
            </a:r>
            <a:endParaRPr lang="ru-RU" sz="1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 - сотрудничество</a:t>
            </a:r>
            <a:endParaRPr lang="ru-RU" sz="1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 - терпение, толерантность, трудолюбие</a:t>
            </a:r>
            <a:endParaRPr lang="ru-RU" sz="1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DCDB53-1C2D-BA35-7562-B7FB1FF89A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66" y="985996"/>
            <a:ext cx="5396084" cy="45278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0404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рапеция 7">
            <a:extLst>
              <a:ext uri="{FF2B5EF4-FFF2-40B4-BE49-F238E27FC236}">
                <a16:creationId xmlns:a16="http://schemas.microsoft.com/office/drawing/2014/main" id="{B94CF7A5-B817-45A7-ACF4-70DE0133D5E9}"/>
              </a:ext>
            </a:extLst>
          </p:cNvPr>
          <p:cNvSpPr/>
          <p:nvPr/>
        </p:nvSpPr>
        <p:spPr>
          <a:xfrm>
            <a:off x="6896747" y="373345"/>
            <a:ext cx="5808692" cy="685800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общеобразовательных учреждениях работают 288 молодых педагогов до 35 лет, из них 92% имеют наставника, которые прошли обучение по программам «Наставничество» и «Реализация системы наставничества педагогических работников в образовательных организациях». </a:t>
            </a:r>
          </a:p>
        </p:txBody>
      </p:sp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9BF3DBAB-D7DD-4E28-B60B-B8BB966BB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540" y="485342"/>
            <a:ext cx="5946943" cy="3001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10000"/>
                  </a:schemeClr>
                </a:solidFill>
                <a:latin typeface="Georgia" panose="02040502050405020303" pitchFamily="18" charset="0"/>
              </a:rPr>
              <a:t>Сетевой методист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426116A5-D92B-40EB-9CCF-E8586F8F0B07}"/>
              </a:ext>
            </a:extLst>
          </p:cNvPr>
          <p:cNvSpPr txBox="1">
            <a:spLocks/>
          </p:cNvSpPr>
          <p:nvPr/>
        </p:nvSpPr>
        <p:spPr>
          <a:xfrm>
            <a:off x="5352272" y="4836428"/>
            <a:ext cx="6199261" cy="300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dirty="0"/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19F42409-7D97-4BD1-940D-69901DE4A5E7}"/>
              </a:ext>
            </a:extLst>
          </p:cNvPr>
          <p:cNvSpPr txBox="1">
            <a:spLocks/>
          </p:cNvSpPr>
          <p:nvPr/>
        </p:nvSpPr>
        <p:spPr>
          <a:xfrm>
            <a:off x="5352272" y="5285468"/>
            <a:ext cx="6199261" cy="73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C47FD39E-316F-41A9-949C-022E1773D720}"/>
              </a:ext>
            </a:extLst>
          </p:cNvPr>
          <p:cNvSpPr txBox="1">
            <a:spLocks/>
          </p:cNvSpPr>
          <p:nvPr/>
        </p:nvSpPr>
        <p:spPr>
          <a:xfrm>
            <a:off x="2267307" y="188768"/>
            <a:ext cx="5492318" cy="1017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55AC9D-2EA7-431D-A5EA-F1ECCA77ACA0}"/>
              </a:ext>
            </a:extLst>
          </p:cNvPr>
          <p:cNvSpPr/>
          <p:nvPr/>
        </p:nvSpPr>
        <p:spPr>
          <a:xfrm rot="5400000">
            <a:off x="-1553783" y="3832868"/>
            <a:ext cx="4090082" cy="81514"/>
          </a:xfrm>
          <a:prstGeom prst="rect">
            <a:avLst/>
          </a:prstGeom>
          <a:solidFill>
            <a:srgbClr val="197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8BA27E0-149C-4B5E-B78A-4C043A92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7" cy="1971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1B8292-3126-4831-8775-7862F574A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93" y="373345"/>
            <a:ext cx="2340540" cy="64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855" y="310888"/>
            <a:ext cx="694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7B577F-C6D1-4B78-8339-0A4E1F554C52}"/>
              </a:ext>
            </a:extLst>
          </p:cNvPr>
          <p:cNvSpPr/>
          <p:nvPr/>
        </p:nvSpPr>
        <p:spPr>
          <a:xfrm rot="16200000">
            <a:off x="9605003" y="3341009"/>
            <a:ext cx="4167823" cy="9387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BC30D1-E5F0-4502-BB9D-851323A3DD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39" y="5471856"/>
            <a:ext cx="9235459" cy="11064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5880F2-3280-43EC-DA40-128337DCDF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1" t="16384" r="28532" b="4079"/>
          <a:stretch/>
        </p:blipFill>
        <p:spPr>
          <a:xfrm>
            <a:off x="1176441" y="1092456"/>
            <a:ext cx="4490764" cy="54546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CAD3B2-2843-74C5-FB84-ED45ECEF71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8" t="17584" r="28225" b="2879"/>
          <a:stretch/>
        </p:blipFill>
        <p:spPr>
          <a:xfrm>
            <a:off x="5998900" y="1075017"/>
            <a:ext cx="4985493" cy="54546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312430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оиро 95 лет 3">
      <a:dk1>
        <a:srgbClr val="197F90"/>
      </a:dk1>
      <a:lt1>
        <a:srgbClr val="FFFFFF"/>
      </a:lt1>
      <a:dk2>
        <a:srgbClr val="197F90"/>
      </a:dk2>
      <a:lt2>
        <a:srgbClr val="B2B2B2"/>
      </a:lt2>
      <a:accent1>
        <a:srgbClr val="197F90"/>
      </a:accent1>
      <a:accent2>
        <a:srgbClr val="FF6600"/>
      </a:accent2>
      <a:accent3>
        <a:srgbClr val="D8D8D8"/>
      </a:accent3>
      <a:accent4>
        <a:srgbClr val="FF6600"/>
      </a:accent4>
      <a:accent5>
        <a:srgbClr val="197F90"/>
      </a:accent5>
      <a:accent6>
        <a:srgbClr val="FF6600"/>
      </a:accent6>
      <a:hlink>
        <a:srgbClr val="197F90"/>
      </a:hlink>
      <a:folHlink>
        <a:srgbClr val="FF6600"/>
      </a:folHlink>
    </a:clrScheme>
    <a:fontScheme name="Соиро 95 4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1325</TotalTime>
  <Words>702</Words>
  <Application>Microsoft Office PowerPoint</Application>
  <PresentationFormat>Широкоэкранный</PresentationFormat>
  <Paragraphs>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Candara</vt:lpstr>
      <vt:lpstr>Georgia</vt:lpstr>
      <vt:lpstr>Roboto Condensed</vt:lpstr>
      <vt:lpstr>Times New Roman</vt:lpstr>
      <vt:lpstr>Тема Office</vt:lpstr>
      <vt:lpstr>Презентация PowerPoint</vt:lpstr>
      <vt:lpstr> </vt:lpstr>
      <vt:lpstr>Творческая группа «Слагаемые успеха»</vt:lpstr>
      <vt:lpstr>Творческая группа «Слагаемые успеха»</vt:lpstr>
      <vt:lpstr>Творческая группа «МЭШ для всех»</vt:lpstr>
      <vt:lpstr>Творческая группа «МЭШ для всех»</vt:lpstr>
      <vt:lpstr>Творческая группа «Слагаемые успеха»</vt:lpstr>
      <vt:lpstr>МЕТОДИСТ </vt:lpstr>
      <vt:lpstr>Сетевой методист</vt:lpstr>
      <vt:lpstr>Сетевой методист</vt:lpstr>
      <vt:lpstr>Сетевой методист</vt:lpstr>
      <vt:lpstr>Организатор и модератор конференции</vt:lpstr>
      <vt:lpstr>Организатор и модератор конференции</vt:lpstr>
      <vt:lpstr>         Сетевой проект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</dc:title>
  <dc:creator>пк-56</dc:creator>
  <cp:lastModifiedBy>Пользователь</cp:lastModifiedBy>
  <cp:revision>104</cp:revision>
  <dcterms:created xsi:type="dcterms:W3CDTF">2021-10-07T10:20:40Z</dcterms:created>
  <dcterms:modified xsi:type="dcterms:W3CDTF">2024-03-20T06:27:02Z</dcterms:modified>
</cp:coreProperties>
</file>